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media/image1.jpeg" ContentType="image/jpeg"/>
  <Override PartName="/ppt/notesSlides/notesSlide2.xml" ContentType="application/vnd.openxmlformats-officedocument.presentationml.notesSlide+xml"/>
  <Override PartName="/ppt/notesSlides/notesSlide3.xml" ContentType="application/vnd.openxmlformats-officedocument.presentationml.notesSlide+xml"/>
  <Override PartName="/ppt/media/image2.jpeg" ContentType="image/jpeg"/>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media/image3.jpeg" ContentType="image/jpeg"/>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media/image4.jpeg" ContentType="image/jpeg"/>
  <Override PartName="/ppt/notesSlides/notesSlide21.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1pPr>
    <a:lvl2pPr marL="0" marR="0" indent="457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2pPr>
    <a:lvl3pPr marL="0" marR="0" indent="914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3pPr>
    <a:lvl4pPr marL="0" marR="0" indent="1371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4pPr>
    <a:lvl5pPr marL="0" marR="0" indent="18288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5pPr>
    <a:lvl6pPr marL="0" marR="0" indent="22860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6pPr>
    <a:lvl7pPr marL="0" marR="0" indent="2743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7pPr>
    <a:lvl8pPr marL="0" marR="0" indent="3200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8pPr>
    <a:lvl9pPr marL="0" marR="0" indent="3657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8E8"/>
          </a:solidFill>
        </a:fill>
      </a:tcStyle>
    </a:wholeTbl>
    <a:band2H>
      <a:tcTxStyle b="def" i="def"/>
      <a:tcStyle>
        <a:tcBdr/>
        <a:fill>
          <a:solidFill>
            <a:srgbClr val="EFF4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4ECD0"/>
          </a:solidFill>
        </a:fill>
      </a:tcStyle>
    </a:wholeTbl>
    <a:band2H>
      <a:tcTxStyle b="def" i="def"/>
      <a:tcStyle>
        <a:tcBdr/>
        <a:fill>
          <a:solidFill>
            <a:srgbClr val="FAF6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4E5CC"/>
          </a:solidFill>
        </a:fill>
      </a:tcStyle>
    </a:wholeTbl>
    <a:band2H>
      <a:tcTxStyle b="def" i="def"/>
      <a:tcStyle>
        <a:tcBdr/>
        <a:fill>
          <a:solidFill>
            <a:srgbClr val="F2F2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06" name="Shape 106"/>
          <p:cNvSpPr/>
          <p:nvPr>
            <p:ph type="sldImg"/>
          </p:nvPr>
        </p:nvSpPr>
        <p:spPr>
          <a:xfrm>
            <a:off x="1143000" y="685800"/>
            <a:ext cx="4572000" cy="3429000"/>
          </a:xfrm>
          <a:prstGeom prst="rect">
            <a:avLst/>
          </a:prstGeom>
        </p:spPr>
        <p:txBody>
          <a:bodyPr/>
          <a:lstStyle/>
          <a:p>
            <a:pPr/>
          </a:p>
        </p:txBody>
      </p:sp>
      <p:sp>
        <p:nvSpPr>
          <p:cNvPr id="107" name="Shape 10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7" name="Shape 117"/>
          <p:cNvSpPr/>
          <p:nvPr>
            <p:ph type="sldImg"/>
          </p:nvPr>
        </p:nvSpPr>
        <p:spPr>
          <a:prstGeom prst="rect">
            <a:avLst/>
          </a:prstGeom>
        </p:spPr>
        <p:txBody>
          <a:bodyPr/>
          <a:lstStyle/>
          <a:p>
            <a:pPr/>
          </a:p>
        </p:txBody>
      </p:sp>
      <p:sp>
        <p:nvSpPr>
          <p:cNvPr id="118" name="Shape 118"/>
          <p:cNvSpPr/>
          <p:nvPr>
            <p:ph type="body" sz="quarter" idx="1"/>
          </p:nvPr>
        </p:nvSpPr>
        <p:spPr>
          <a:prstGeom prst="rect">
            <a:avLst/>
          </a:prstGeom>
        </p:spPr>
        <p:txBody>
          <a:bodyPr/>
          <a:lstStyle>
            <a:lvl1pPr algn="ctr">
              <a:defRPr b="1">
                <a:latin typeface="Arial"/>
                <a:ea typeface="Arial"/>
                <a:cs typeface="Arial"/>
                <a:sym typeface="Arial"/>
              </a:defRPr>
            </a:lvl1pPr>
          </a:lstStyle>
          <a:p>
            <a:pPr/>
            <a:r>
              <a:t>1. Centering Prayer Introductory Workshop</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2" name="Shape 192"/>
          <p:cNvSpPr/>
          <p:nvPr>
            <p:ph type="sldImg"/>
          </p:nvPr>
        </p:nvSpPr>
        <p:spPr>
          <a:prstGeom prst="rect">
            <a:avLst/>
          </a:prstGeom>
        </p:spPr>
        <p:txBody>
          <a:bodyPr/>
          <a:lstStyle/>
          <a:p>
            <a:pPr/>
          </a:p>
        </p:txBody>
      </p:sp>
      <p:sp>
        <p:nvSpPr>
          <p:cNvPr id="193" name="Shape 193"/>
          <p:cNvSpPr/>
          <p:nvPr>
            <p:ph type="body" sz="quarter" idx="1"/>
          </p:nvPr>
        </p:nvSpPr>
        <p:spPr>
          <a:prstGeom prst="rect">
            <a:avLst/>
          </a:prstGeom>
        </p:spPr>
        <p:txBody>
          <a:bodyPr/>
          <a:lstStyle/>
          <a:p>
            <a:pPr algn="ctr">
              <a:defRPr b="1">
                <a:latin typeface="Arial"/>
                <a:ea typeface="Arial"/>
                <a:cs typeface="Arial"/>
                <a:sym typeface="Arial"/>
              </a:defRPr>
            </a:pPr>
            <a:r>
              <a:t>11. In Summary</a:t>
            </a:r>
          </a:p>
          <a:p>
            <a:pPr algn="ctr">
              <a:defRPr b="1">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Centering Prayer is at the same time a relationship with God and a discipline to foster that relationship.</a:t>
            </a:r>
          </a:p>
          <a:p>
            <a:pPr lvl="1" marL="419932" indent="-191332">
              <a:buSzPct val="100000"/>
              <a:buFont typeface="Arial"/>
              <a:buChar char="•"/>
              <a:defRPr>
                <a:latin typeface="Arial"/>
                <a:ea typeface="Arial"/>
                <a:cs typeface="Arial"/>
                <a:sym typeface="Arial"/>
              </a:defRPr>
            </a:pPr>
            <a:r>
              <a:t>Das Gebete Sammlung ist gleichzeitig Eine Beziehung zu Gott, und eine Übung zur Förderung und Vertiefung dieser Beziehung</a:t>
            </a:r>
          </a:p>
          <a:p>
            <a:pPr lvl="1">
              <a:buFont typeface="Arial"/>
              <a:defRPr>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It is a movement beyond conversation with Christ to communion with him and prepares us for the gift of contemplation. </a:t>
            </a:r>
          </a:p>
          <a:p>
            <a:pPr lvl="1" marL="419932" indent="-191332">
              <a:buSzPct val="100000"/>
              <a:buFont typeface="Arial"/>
              <a:buChar char="•"/>
              <a:defRPr>
                <a:latin typeface="Arial"/>
                <a:ea typeface="Arial"/>
                <a:cs typeface="Arial"/>
                <a:sym typeface="Arial"/>
              </a:defRPr>
            </a:pPr>
            <a:r>
              <a:t>Es ist eine Bewegung, die über das Gespräch hinausgeht und zur Gemeinschaft mit Gott führt</a:t>
            </a:r>
          </a:p>
          <a:p>
            <a:pPr lvl="1">
              <a:buFont typeface="Arial"/>
              <a:defRPr>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Centering Prayer is a method which opens us to receive the gift of Contemplative Prayer. </a:t>
            </a:r>
          </a:p>
          <a:p>
            <a:pPr lvl="1" marL="419932" indent="-191332">
              <a:buSzPct val="100000"/>
              <a:buFont typeface="Arial"/>
              <a:buChar char="•"/>
              <a:defRPr>
                <a:latin typeface="Arial"/>
                <a:ea typeface="Arial"/>
                <a:cs typeface="Arial"/>
                <a:sym typeface="Arial"/>
              </a:defRPr>
            </a:pPr>
            <a:r>
              <a:t>Eine Methode, die uns dazu öffnet, das Geschenk des kontemplativen Gebets zu empfangen </a:t>
            </a:r>
          </a:p>
          <a:p>
            <a:pPr lvl="1">
              <a:buFont typeface="Arial"/>
              <a:defRPr>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It is not meant to replace other kinds of prayer; rather it casts new light and depth of meaning on all types of prayer.</a:t>
            </a:r>
          </a:p>
          <a:p>
            <a:pPr lvl="1" marL="419932" indent="-191332">
              <a:buSzPct val="100000"/>
              <a:buFont typeface="Arial"/>
              <a:buChar char="•"/>
              <a:defRPr>
                <a:latin typeface="Arial"/>
                <a:ea typeface="Arial"/>
                <a:cs typeface="Arial"/>
                <a:sym typeface="Arial"/>
              </a:defRPr>
            </a:pPr>
            <a:r>
              <a:t>Es ist nicht als Ersatz für andere Arten des Gebets gedacht, sondern es vertieft sie</a:t>
            </a:r>
          </a:p>
          <a:p>
            <a:pPr lvl="1">
              <a:buFont typeface="Arial"/>
              <a:defRPr>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The</a:t>
            </a:r>
            <a:r>
              <a:rPr b="1"/>
              <a:t> </a:t>
            </a:r>
            <a:r>
              <a:t>source</a:t>
            </a:r>
            <a:r>
              <a:rPr b="1"/>
              <a:t> </a:t>
            </a:r>
            <a:r>
              <a:t>of </a:t>
            </a:r>
            <a:r>
              <a:rPr b="1"/>
              <a:t>Centering Prayer</a:t>
            </a:r>
            <a:r>
              <a:t>, as in all methods leading to Christian Contemplative Prayer, is the Indwelling Trinity: Father, Son, and Holy Spirit.</a:t>
            </a:r>
          </a:p>
          <a:p>
            <a:pPr lvl="1" marL="419932" indent="-191332">
              <a:buSzPct val="100000"/>
              <a:buFont typeface="Arial"/>
              <a:buChar char="•"/>
              <a:defRPr>
                <a:latin typeface="Arial"/>
                <a:ea typeface="Arial"/>
                <a:cs typeface="Arial"/>
                <a:sym typeface="Arial"/>
              </a:defRPr>
            </a:pPr>
            <a:r>
              <a:t>Die Quelle des Gebets der Sammlung, wie für alle Methoden die zum christlichen kontemplativ gebet führen, ist die innewohnende Dreieinigkeit: Vater, Sohn, und Heiliger Geist</a:t>
            </a:r>
          </a:p>
          <a:p>
            <a:pPr lvl="1">
              <a:buFont typeface="Arial"/>
              <a:defRPr>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The focus of Centering Prayer is the deepening of our relationship with the living Christ within us leading to personal transformation.</a:t>
            </a:r>
          </a:p>
          <a:p>
            <a:pPr lvl="1" marL="419932" indent="-191332">
              <a:buSzPct val="100000"/>
              <a:buFont typeface="Arial"/>
              <a:buChar char="•"/>
              <a:defRPr>
                <a:latin typeface="Arial"/>
                <a:ea typeface="Arial"/>
                <a:cs typeface="Arial"/>
                <a:sym typeface="Arial"/>
              </a:defRPr>
            </a:pPr>
            <a:r>
              <a:t>Der Mittelpunkt des Zentrierenden Gebets ist die Vertiefung unserer Beziehung mit dem lebendigen Christus in uns, die uns zur persönlichen Transformation führt</a:t>
            </a:r>
          </a:p>
          <a:p>
            <a:pPr lvl="1">
              <a:defRPr>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It tends to build communities of faith and bonds the members together in mutual friendship and love.</a:t>
            </a:r>
          </a:p>
          <a:p>
            <a:pPr lvl="1" marL="419932" indent="-191332">
              <a:buSzPct val="100000"/>
              <a:buFont typeface="Arial"/>
              <a:buChar char="•"/>
              <a:defRPr>
                <a:latin typeface="Arial"/>
                <a:ea typeface="Arial"/>
                <a:cs typeface="Arial"/>
                <a:sym typeface="Arial"/>
              </a:defRPr>
            </a:pPr>
            <a:r>
              <a:t>Das gemeinsame Stille Gebet mit anderen verbindet uns im Glauben in gegenseitiger Gemeinschaft, Freundschaft, und Liebe</a:t>
            </a:r>
          </a:p>
          <a:p>
            <a:pPr>
              <a:defRPr>
                <a:latin typeface="Arial"/>
                <a:ea typeface="Arial"/>
                <a:cs typeface="Arial"/>
                <a:sym typeface="Arial"/>
              </a:defRPr>
            </a:pPr>
          </a:p>
          <a:p>
            <a:pPr lvl="1" indent="457200">
              <a:defRPr b="1">
                <a:latin typeface="Arial"/>
                <a:ea typeface="Arial"/>
                <a:cs typeface="Arial"/>
                <a:sym typeface="Arial"/>
              </a:defRPr>
            </a:pPr>
            <a:r>
              <a:t> </a:t>
            </a:r>
            <a:r>
              <a:rPr i="1"/>
              <a:t>“An jenem Tage werdet ihr erkennen, dass ich in meinem Vater bin und ihr in mir und ich in euch..” </a:t>
            </a:r>
            <a:r>
              <a:rPr b="0"/>
              <a:t> (Johannes 14:20) (Lutherbibel).</a:t>
            </a:r>
            <a:endParaRPr b="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9" name="Shape 199"/>
          <p:cNvSpPr/>
          <p:nvPr>
            <p:ph type="sldImg"/>
          </p:nvPr>
        </p:nvSpPr>
        <p:spPr>
          <a:prstGeom prst="rect">
            <a:avLst/>
          </a:prstGeom>
        </p:spPr>
        <p:txBody>
          <a:bodyPr/>
          <a:lstStyle/>
          <a:p>
            <a:pPr/>
          </a:p>
        </p:txBody>
      </p:sp>
      <p:sp>
        <p:nvSpPr>
          <p:cNvPr id="200" name="Shape 200"/>
          <p:cNvSpPr/>
          <p:nvPr>
            <p:ph type="body" sz="quarter" idx="1"/>
          </p:nvPr>
        </p:nvSpPr>
        <p:spPr>
          <a:prstGeom prst="rect">
            <a:avLst/>
          </a:prstGeom>
        </p:spPr>
        <p:txBody>
          <a:bodyPr/>
          <a:lstStyle/>
          <a:p>
            <a:pPr algn="ctr">
              <a:defRPr b="1">
                <a:latin typeface="Arial"/>
                <a:ea typeface="Arial"/>
                <a:cs typeface="Arial"/>
                <a:sym typeface="Arial"/>
              </a:defRPr>
            </a:pPr>
            <a:r>
              <a:t>12. In Summary </a:t>
            </a:r>
            <a:r>
              <a:rPr i="1"/>
              <a:t>continued</a:t>
            </a:r>
            <a:endParaRPr i="1"/>
          </a:p>
          <a:p>
            <a:pPr>
              <a:defRPr>
                <a:latin typeface="Arial"/>
                <a:ea typeface="Arial"/>
                <a:cs typeface="Arial"/>
                <a:sym typeface="Arial"/>
              </a:defRPr>
            </a:pPr>
            <a:r>
              <a:t>NOTE TO PRESENTER: </a:t>
            </a:r>
          </a:p>
          <a:p>
            <a:pPr lvl="1" indent="457200">
              <a:defRPr>
                <a:latin typeface="Arial"/>
                <a:ea typeface="Arial"/>
                <a:cs typeface="Arial"/>
                <a:sym typeface="Arial"/>
              </a:defRPr>
            </a:pPr>
            <a:r>
              <a:t>It is recommended that you read aloud all the quotes from </a:t>
            </a:r>
            <a:r>
              <a:rPr i="1"/>
              <a:t>Open Mind, Open Heart </a:t>
            </a:r>
            <a:r>
              <a:t>(2006), by Thomas Keating from the book in all conferences. </a:t>
            </a:r>
          </a:p>
          <a:p>
            <a:pPr lvl="1" indent="457200">
              <a:defRPr>
                <a:latin typeface="Arial"/>
                <a:ea typeface="Arial"/>
                <a:cs typeface="Arial"/>
                <a:sym typeface="Arial"/>
              </a:defRPr>
            </a:pPr>
            <a:r>
              <a:t>OPTIONAL: May suggest that participants close their eyes each time the quotes are read from </a:t>
            </a:r>
            <a:r>
              <a:rPr i="1"/>
              <a:t>Open Mind, Open Heart</a:t>
            </a:r>
            <a:r>
              <a:t>, as a more contemplative experience.</a:t>
            </a:r>
            <a:endParaRPr b="1"/>
          </a:p>
          <a:p>
            <a:pPr lvl="1" indent="457200" algn="ctr">
              <a:defRPr b="1">
                <a:latin typeface="Arial"/>
                <a:ea typeface="Arial"/>
                <a:cs typeface="Arial"/>
                <a:sym typeface="Arial"/>
              </a:defRPr>
            </a:pPr>
          </a:p>
          <a:p>
            <a:pPr lvl="1" indent="457200" algn="ctr">
              <a:defRPr b="1">
                <a:latin typeface="Arial"/>
                <a:ea typeface="Arial"/>
                <a:cs typeface="Arial"/>
                <a:sym typeface="Arial"/>
              </a:defRPr>
            </a:pPr>
            <a:r>
              <a:t>On the Gradual Development of Intimacy with God </a:t>
            </a:r>
          </a:p>
          <a:p>
            <a:pPr lvl="1" indent="457200" algn="ctr">
              <a:defRPr>
                <a:latin typeface="Arial"/>
                <a:ea typeface="Arial"/>
                <a:cs typeface="Arial"/>
                <a:sym typeface="Arial"/>
              </a:defRPr>
            </a:pPr>
            <a:r>
              <a:t>Read aloud from </a:t>
            </a:r>
            <a:r>
              <a:rPr i="1"/>
              <a:t>Open Mind, Open Heart </a:t>
            </a:r>
            <a:r>
              <a:t>(2006), pp. 33-34. </a:t>
            </a:r>
          </a:p>
          <a:p>
            <a:pPr lvl="1" indent="457200">
              <a:defRPr i="1">
                <a:latin typeface="Arial"/>
                <a:ea typeface="Arial"/>
                <a:cs typeface="Arial"/>
                <a:sym typeface="Arial"/>
              </a:defRPr>
            </a:pPr>
            <a:r>
              <a:t>“The chief thing that separates us from God is the thought that we are separated from Him. If we get rid of that thought, our troubles will be greatly reduced. We fail to believe that we are always with God and that He is part of every reality. The present moment, every object we see, our inmost nature are all rooted in Him. But we hesitate to believe this until personal experience gives us confidence to believe in it. This involves the gradual development of intimacy with God. God constantly speaks to us through other people and external events as well as from within. The experience of God’s presence activates our capacity to perceive Him in everything else—in people, events, and in nature.”</a:t>
            </a:r>
          </a:p>
          <a:p>
            <a:pPr lvl="1" indent="457200">
              <a:defRPr>
                <a:latin typeface="Arial"/>
                <a:ea typeface="Arial"/>
                <a:cs typeface="Arial"/>
                <a:sym typeface="Arial"/>
              </a:defRPr>
            </a:pPr>
          </a:p>
          <a:p>
            <a:pPr lvl="1" indent="457200">
              <a:defRPr>
                <a:latin typeface="Arial"/>
                <a:ea typeface="Arial"/>
                <a:cs typeface="Arial"/>
                <a:sym typeface="Arial"/>
              </a:defRPr>
            </a:pPr>
            <a:r>
              <a:t>Was uns am meisten von Gott trennt ist der Gedanke, dass wir von Gott getrennt sind. Befreien wir uns von diesem Gedanken, wird unsere innere Unruhe merklich geringer. Wir können nicht daran glauben, dass wir immer bei Gott sind, dass er Teil jeder Wirklichkeit ist . Der gegenwärtige Augenblick, alles, was wir sehen, unsere innerste Natur, dies hat ihm seinen Grund. Aber uns fällt schwer, das zu glauben, bis unsere persönliche Erfahrung es bestätigt. Diese Erfahrung wächst aus der allmählichen Vertrautheit im Umgang mit Gott. Gott spricht ständig zu uns, sowohl durch unsere Mitmenschen, durch die Dinge um uns, und in unserem Innersten. Die innere Erfahrung von Gottes Gegenwart macht uns empfänglich dafür, ihn auch in allem übrigen wahrzunehmen – in Menschen, Geschehnissen, und in der Natur.</a:t>
            </a:r>
          </a:p>
          <a:p>
            <a:pPr lvl="1" indent="457200">
              <a:defRPr>
                <a:latin typeface="Arial"/>
                <a:ea typeface="Arial"/>
                <a:cs typeface="Arial"/>
                <a:sym typeface="Arial"/>
              </a:defRPr>
            </a:pPr>
          </a:p>
          <a:p>
            <a:pPr lvl="1" indent="457200">
              <a:defRPr>
                <a:latin typeface="Arial"/>
                <a:ea typeface="Arial"/>
                <a:cs typeface="Arial"/>
                <a:sym typeface="Arial"/>
              </a:defRPr>
            </a:pPr>
            <a:r>
              <a:t>Also refer to Development of Essentials in Post-Reading for Presenters in Training for additional insights about essentials.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9" name="Shape 209"/>
          <p:cNvSpPr/>
          <p:nvPr>
            <p:ph type="sldImg"/>
          </p:nvPr>
        </p:nvSpPr>
        <p:spPr>
          <a:prstGeom prst="rect">
            <a:avLst/>
          </a:prstGeom>
        </p:spPr>
        <p:txBody>
          <a:bodyPr/>
          <a:lstStyle/>
          <a:p>
            <a:pPr/>
          </a:p>
        </p:txBody>
      </p:sp>
      <p:sp>
        <p:nvSpPr>
          <p:cNvPr id="210" name="Shape 210"/>
          <p:cNvSpPr/>
          <p:nvPr>
            <p:ph type="body" sz="quarter" idx="1"/>
          </p:nvPr>
        </p:nvSpPr>
        <p:spPr>
          <a:prstGeom prst="rect">
            <a:avLst/>
          </a:prstGeom>
        </p:spPr>
        <p:txBody>
          <a:bodyPr/>
          <a:lstStyle/>
          <a:p>
            <a:pPr algn="ctr">
              <a:defRPr b="1">
                <a:latin typeface="Arial"/>
                <a:ea typeface="Arial"/>
                <a:cs typeface="Arial"/>
                <a:sym typeface="Arial"/>
              </a:defRPr>
            </a:pPr>
            <a:r>
              <a:t>13. The Method of Centering Prayer</a:t>
            </a:r>
          </a:p>
          <a:p>
            <a:pPr algn="ctr">
              <a:defRPr b="1" u="sng">
                <a:latin typeface="Arial"/>
                <a:ea typeface="Arial"/>
                <a:cs typeface="Arial"/>
                <a:sym typeface="Arial"/>
              </a:defRPr>
            </a:pPr>
            <a:r>
              <a:t>The Prayer of Consent</a:t>
            </a:r>
          </a:p>
          <a:p>
            <a:pPr algn="ctr">
              <a:defRPr b="1">
                <a:latin typeface="Arial"/>
                <a:ea typeface="Arial"/>
                <a:cs typeface="Arial"/>
                <a:sym typeface="Arial"/>
              </a:defRPr>
            </a:pPr>
            <a:r>
              <a:t>Conference Two</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6" name="Shape 216"/>
          <p:cNvSpPr/>
          <p:nvPr>
            <p:ph type="sldImg"/>
          </p:nvPr>
        </p:nvSpPr>
        <p:spPr>
          <a:prstGeom prst="rect">
            <a:avLst/>
          </a:prstGeom>
        </p:spPr>
        <p:txBody>
          <a:bodyPr/>
          <a:lstStyle/>
          <a:p>
            <a:pPr/>
          </a:p>
        </p:txBody>
      </p:sp>
      <p:sp>
        <p:nvSpPr>
          <p:cNvPr id="217" name="Shape 217"/>
          <p:cNvSpPr/>
          <p:nvPr>
            <p:ph type="body" sz="quarter" idx="1"/>
          </p:nvPr>
        </p:nvSpPr>
        <p:spPr>
          <a:prstGeom prst="rect">
            <a:avLst/>
          </a:prstGeom>
        </p:spPr>
        <p:txBody>
          <a:bodyPr/>
          <a:lstStyle/>
          <a:p>
            <a:pPr algn="ctr">
              <a:defRPr b="1">
                <a:latin typeface="Arial"/>
                <a:ea typeface="Arial"/>
                <a:cs typeface="Arial"/>
                <a:sym typeface="Arial"/>
              </a:defRPr>
            </a:pPr>
            <a:r>
              <a:t>14. Centering Prayer Method—The Prayer of Consent</a:t>
            </a:r>
          </a:p>
          <a:p>
            <a:pPr algn="ctr">
              <a:defRPr b="1">
                <a:latin typeface="Arial"/>
                <a:ea typeface="Arial"/>
                <a:cs typeface="Arial"/>
                <a:sym typeface="Arial"/>
              </a:defRPr>
            </a:pPr>
          </a:p>
          <a:p>
            <a:pPr algn="ctr">
              <a:defRPr b="1">
                <a:latin typeface="Arial"/>
                <a:ea typeface="Arial"/>
                <a:cs typeface="Arial"/>
                <a:sym typeface="Arial"/>
              </a:defRPr>
            </a:pPr>
            <a:r>
              <a:t>Die Methode des Centering Prayer</a:t>
            </a:r>
            <a:br/>
            <a:r>
              <a:t>Die Praxis der Zustimmung</a:t>
            </a:r>
          </a:p>
          <a:p>
            <a:pPr>
              <a:buFont typeface="Arial"/>
              <a:defRPr>
                <a:latin typeface="Arial"/>
                <a:ea typeface="Arial"/>
                <a:cs typeface="Arial"/>
                <a:sym typeface="Arial"/>
              </a:defRPr>
            </a:pPr>
            <a:r>
              <a:rPr b="1"/>
              <a:t>Das Gebet der Sammlung</a:t>
            </a:r>
            <a:endParaRPr b="1"/>
          </a:p>
          <a:p>
            <a:pPr marL="191303" indent="-191303">
              <a:buSzPct val="100000"/>
              <a:buFont typeface="Arial"/>
              <a:buChar char="•"/>
              <a:defRPr>
                <a:latin typeface="Arial"/>
                <a:ea typeface="Arial"/>
                <a:cs typeface="Arial"/>
                <a:sym typeface="Arial"/>
              </a:defRPr>
            </a:pPr>
            <a:endParaRPr b="1"/>
          </a:p>
          <a:p>
            <a:pPr marL="191303" indent="-191303">
              <a:buSzPct val="100000"/>
              <a:buFont typeface="Arial"/>
              <a:buChar char="•"/>
              <a:defRPr>
                <a:latin typeface="Arial"/>
                <a:ea typeface="Arial"/>
                <a:cs typeface="Arial"/>
                <a:sym typeface="Arial"/>
              </a:defRPr>
            </a:pPr>
            <a:r>
              <a:rPr b="1"/>
              <a:t>Öffnet uns dafür, in eine innere Beziehung mit Gott zu gehen</a:t>
            </a:r>
            <a:endParaRPr b="1"/>
          </a:p>
          <a:p>
            <a:pPr marL="191303" indent="-191303">
              <a:buSzPct val="100000"/>
              <a:buFont typeface="Arial"/>
              <a:buChar char="•"/>
              <a:defRPr>
                <a:latin typeface="Arial"/>
                <a:ea typeface="Arial"/>
                <a:cs typeface="Arial"/>
                <a:sym typeface="Arial"/>
              </a:defRPr>
            </a:pPr>
            <a:r>
              <a:rPr b="1"/>
              <a:t>Ist ein Übungsweg, diese Beziehung zu festigen</a:t>
            </a:r>
            <a:br/>
          </a:p>
          <a:p>
            <a:pPr>
              <a:defRPr>
                <a:latin typeface="Arial"/>
                <a:ea typeface="Arial"/>
                <a:cs typeface="Arial"/>
                <a:sym typeface="Arial"/>
              </a:defRPr>
            </a:pPr>
            <a:r>
              <a:t>Diese Übung steht ganz im Dienst dieser Beziehung</a:t>
            </a:r>
          </a:p>
          <a:p>
            <a:pPr>
              <a:defRPr>
                <a:latin typeface="Arial"/>
                <a:ea typeface="Arial"/>
                <a:cs typeface="Arial"/>
                <a:sym typeface="Arial"/>
              </a:defRPr>
            </a:pPr>
          </a:p>
          <a:p>
            <a:pPr>
              <a:defRPr>
                <a:latin typeface="Arial"/>
                <a:ea typeface="Arial"/>
                <a:cs typeface="Arial"/>
                <a:sym typeface="Arial"/>
              </a:defRPr>
            </a:pPr>
          </a:p>
          <a:p>
            <a:pPr>
              <a:defRPr>
                <a:latin typeface="Arial"/>
                <a:ea typeface="Arial"/>
                <a:cs typeface="Arial"/>
                <a:sym typeface="Arial"/>
              </a:defRPr>
            </a:pPr>
            <a:r>
              <a:t>The contemplative disposition toward </a:t>
            </a:r>
            <a:r>
              <a:rPr b="1"/>
              <a:t>discipline</a:t>
            </a:r>
            <a:r>
              <a:t> means, “to do in love.”</a:t>
            </a:r>
          </a:p>
          <a:p>
            <a:pPr>
              <a:defRPr>
                <a:latin typeface="Arial"/>
                <a:ea typeface="Arial"/>
                <a:cs typeface="Arial"/>
                <a:sym typeface="Arial"/>
              </a:defRPr>
            </a:pPr>
          </a:p>
          <a:p>
            <a:pPr>
              <a:defRPr>
                <a:latin typeface="Arial"/>
                <a:ea typeface="Arial"/>
                <a:cs typeface="Arial"/>
                <a:sym typeface="Arial"/>
              </a:defRPr>
            </a:pPr>
            <a:r>
              <a:t>Disziplin: im englischen Jünger - disciple, discipline: Etwas regelmäßig, getreu, vertrauensvoll tun - hier: es in Liebe tun</a:t>
            </a:r>
          </a:p>
          <a:p>
            <a:pPr>
              <a:defRPr>
                <a:latin typeface="Arial"/>
                <a:ea typeface="Arial"/>
                <a:cs typeface="Arial"/>
                <a:sym typeface="Arial"/>
              </a:defRPr>
            </a:pPr>
            <a:r>
              <a:t>	</a:t>
            </a:r>
            <a:br/>
          </a:p>
          <a:p>
            <a:pPr>
              <a:defRPr b="1">
                <a:latin typeface="Arial"/>
                <a:ea typeface="Arial"/>
                <a:cs typeface="Arial"/>
                <a:sym typeface="Arial"/>
              </a:defRPr>
            </a:pPr>
            <a:r>
              <a:t>Foster</a:t>
            </a:r>
            <a:r>
              <a:rPr b="0"/>
              <a:t> means “to keep alive within oneself.”</a:t>
            </a:r>
            <a:endParaRPr b="0"/>
          </a:p>
          <a:p>
            <a:pPr>
              <a:defRPr b="1">
                <a:latin typeface="Arial"/>
                <a:ea typeface="Arial"/>
                <a:cs typeface="Arial"/>
                <a:sym typeface="Arial"/>
              </a:defRPr>
            </a:pPr>
            <a:r>
              <a:rPr b="0"/>
              <a:t>Fördern, vertiefen heißt hier: In uns lebendig halten</a:t>
            </a:r>
            <a:endParaRPr b="0"/>
          </a:p>
          <a:p>
            <a:pPr>
              <a:defRPr b="1">
                <a:latin typeface="Arial"/>
                <a:ea typeface="Arial"/>
                <a:cs typeface="Arial"/>
                <a:sym typeface="Arial"/>
              </a:defRPr>
            </a:pPr>
            <a:endParaRPr b="0"/>
          </a:p>
          <a:p>
            <a:pPr>
              <a:defRPr b="1">
                <a:latin typeface="Arial"/>
                <a:ea typeface="Arial"/>
                <a:cs typeface="Arial"/>
                <a:sym typeface="Arial"/>
              </a:defRPr>
            </a:pPr>
            <a:endParaRPr b="0"/>
          </a:p>
          <a:p>
            <a:pPr>
              <a:defRPr b="1">
                <a:latin typeface="Arial"/>
                <a:ea typeface="Arial"/>
                <a:cs typeface="Arial"/>
                <a:sym typeface="Arial"/>
              </a:defRPr>
            </a:pPr>
            <a:endParaRPr b="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3" name="Shape 223"/>
          <p:cNvSpPr/>
          <p:nvPr>
            <p:ph type="sldImg"/>
          </p:nvPr>
        </p:nvSpPr>
        <p:spPr>
          <a:prstGeom prst="rect">
            <a:avLst/>
          </a:prstGeom>
        </p:spPr>
        <p:txBody>
          <a:bodyPr/>
          <a:lstStyle/>
          <a:p>
            <a:pPr/>
          </a:p>
        </p:txBody>
      </p:sp>
      <p:sp>
        <p:nvSpPr>
          <p:cNvPr id="224" name="Shape 224"/>
          <p:cNvSpPr/>
          <p:nvPr>
            <p:ph type="body" sz="quarter" idx="1"/>
          </p:nvPr>
        </p:nvSpPr>
        <p:spPr>
          <a:prstGeom prst="rect">
            <a:avLst/>
          </a:prstGeom>
        </p:spPr>
        <p:txBody>
          <a:bodyPr/>
          <a:lstStyle/>
          <a:p>
            <a:pPr algn="ctr">
              <a:defRPr b="1">
                <a:latin typeface="Arial"/>
                <a:ea typeface="Arial"/>
                <a:cs typeface="Arial"/>
                <a:sym typeface="Arial"/>
              </a:defRPr>
            </a:pPr>
            <a:r>
              <a:t>15. The Guidelines </a:t>
            </a:r>
          </a:p>
          <a:p>
            <a:pPr algn="ctr">
              <a:defRPr b="1">
                <a:latin typeface="Arial"/>
                <a:ea typeface="Arial"/>
                <a:cs typeface="Arial"/>
                <a:sym typeface="Arial"/>
              </a:defRPr>
            </a:pPr>
          </a:p>
          <a:p>
            <a:pPr>
              <a:defRPr>
                <a:latin typeface="Arial"/>
                <a:ea typeface="Arial"/>
                <a:cs typeface="Arial"/>
                <a:sym typeface="Arial"/>
              </a:defRPr>
            </a:pPr>
          </a:p>
          <a:p>
            <a:pPr marL="215999" indent="-215999">
              <a:defRPr b="1" spc="-1" sz="2000">
                <a:latin typeface="Arial"/>
                <a:ea typeface="Arial"/>
                <a:cs typeface="Arial"/>
                <a:sym typeface="Arial"/>
              </a:defRPr>
            </a:pPr>
            <a:r>
              <a:t>Lesen Sie die 4 Leitlinien vollständig durch, OHNE sie zu kommentieren, </a:t>
            </a:r>
          </a:p>
          <a:p>
            <a:pPr marL="215999" indent="-215999">
              <a:defRPr b="1" spc="-1" sz="2000">
                <a:latin typeface="Arial"/>
                <a:ea typeface="Arial"/>
                <a:cs typeface="Arial"/>
                <a:sym typeface="Arial"/>
              </a:defRPr>
            </a:pPr>
            <a:r>
              <a:t>und dann auf die nächste Folie wechseln.</a:t>
            </a:r>
          </a:p>
          <a:p>
            <a:pPr>
              <a:defRPr>
                <a:latin typeface="Arial"/>
                <a:ea typeface="Arial"/>
                <a:cs typeface="Arial"/>
                <a:sym typeface="Arial"/>
              </a:defRPr>
            </a:pPr>
          </a:p>
          <a:p>
            <a:pPr marL="255072" indent="-255072">
              <a:buSzPct val="100000"/>
              <a:buAutoNum type="arabicPeriod" startAt="1"/>
              <a:defRPr>
                <a:latin typeface="Arial"/>
                <a:ea typeface="Arial"/>
                <a:cs typeface="Arial"/>
                <a:sym typeface="Arial"/>
              </a:defRPr>
            </a:pPr>
            <a:r>
              <a:t>Choose a sacred word as the symbol of your intention to consent to God’s presence and action within. </a:t>
            </a:r>
            <a:br/>
          </a:p>
          <a:p>
            <a:pPr marL="255072" indent="-255072">
              <a:buSzPct val="100000"/>
              <a:buAutoNum type="arabicPeriod" startAt="1"/>
              <a:defRPr>
                <a:latin typeface="Arial"/>
                <a:ea typeface="Arial"/>
                <a:cs typeface="Arial"/>
                <a:sym typeface="Arial"/>
              </a:defRPr>
            </a:pPr>
            <a:r>
              <a:t>Sitting comfortably and with eyes closed, settle briefly and silently introduce the sacred word as the symbol of your consent to God’s presence and action within.</a:t>
            </a:r>
            <a:br/>
          </a:p>
          <a:p>
            <a:pPr marL="255072" indent="-255072">
              <a:buSzPct val="100000"/>
              <a:buAutoNum type="arabicPeriod" startAt="1"/>
              <a:defRPr>
                <a:latin typeface="Arial"/>
                <a:ea typeface="Arial"/>
                <a:cs typeface="Arial"/>
                <a:sym typeface="Arial"/>
              </a:defRPr>
            </a:pPr>
            <a:r>
              <a:t>When engaged with your thoughts, return ever-so-gently to the sacred word.</a:t>
            </a:r>
            <a:br/>
          </a:p>
          <a:p>
            <a:pPr marL="255072" indent="-255072">
              <a:buSzPct val="100000"/>
              <a:buAutoNum type="arabicPeriod" startAt="1"/>
              <a:defRPr>
                <a:latin typeface="Arial"/>
                <a:ea typeface="Arial"/>
                <a:cs typeface="Arial"/>
                <a:sym typeface="Arial"/>
              </a:defRPr>
            </a:pPr>
            <a:r>
              <a:t>At the end of the prayer period, remain in silence with eyes closed for a couple of minutes.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0" name="Shape 230"/>
          <p:cNvSpPr/>
          <p:nvPr>
            <p:ph type="sldImg"/>
          </p:nvPr>
        </p:nvSpPr>
        <p:spPr>
          <a:prstGeom prst="rect">
            <a:avLst/>
          </a:prstGeom>
        </p:spPr>
        <p:txBody>
          <a:bodyPr/>
          <a:lstStyle/>
          <a:p>
            <a:pPr/>
          </a:p>
        </p:txBody>
      </p:sp>
      <p:sp>
        <p:nvSpPr>
          <p:cNvPr id="231" name="Shape 231"/>
          <p:cNvSpPr/>
          <p:nvPr>
            <p:ph type="body" sz="quarter" idx="1"/>
          </p:nvPr>
        </p:nvSpPr>
        <p:spPr>
          <a:prstGeom prst="rect">
            <a:avLst/>
          </a:prstGeom>
        </p:spPr>
        <p:txBody>
          <a:bodyPr/>
          <a:lstStyle/>
          <a:p>
            <a:pPr algn="ctr">
              <a:defRPr b="1">
                <a:latin typeface="Arial"/>
                <a:ea typeface="Arial"/>
                <a:cs typeface="Arial"/>
                <a:sym typeface="Arial"/>
              </a:defRPr>
            </a:pPr>
            <a:r>
              <a:t>16. Guideline 1 </a:t>
            </a:r>
          </a:p>
          <a:p>
            <a:pPr algn="ctr">
              <a:defRPr b="1">
                <a:latin typeface="Arial"/>
                <a:ea typeface="Arial"/>
                <a:cs typeface="Arial"/>
                <a:sym typeface="Arial"/>
              </a:defRPr>
            </a:pPr>
          </a:p>
          <a:p>
            <a:pPr>
              <a:defRPr b="1">
                <a:latin typeface="Arial"/>
                <a:ea typeface="Arial"/>
                <a:cs typeface="Arial"/>
                <a:sym typeface="Arial"/>
              </a:defRPr>
            </a:pPr>
            <a:r>
              <a:t>Choose a sacred word as the symbol of your intention to consent to God’s presence and action within.</a:t>
            </a:r>
            <a:endParaRPr i="1"/>
          </a:p>
          <a:p>
            <a:pPr>
              <a:defRPr i="1">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The sacred word is a symbol that expresses our intention to consent to God’s presence and action within.</a:t>
            </a:r>
          </a:p>
          <a:p>
            <a:pPr lvl="1" marL="419932" indent="-191332">
              <a:buSzPct val="100000"/>
              <a:buFont typeface="Arial"/>
              <a:buChar char="•"/>
              <a:defRPr>
                <a:latin typeface="Arial"/>
                <a:ea typeface="Arial"/>
                <a:cs typeface="Arial"/>
                <a:sym typeface="Arial"/>
              </a:defRPr>
            </a:pPr>
            <a:r>
              <a:t>Das Gebetswort ist ein Symbol, dass unsere Absicht ausdrückt, der Gegenwart und dem Wirken Gottes in uns zuzustimmen</a:t>
            </a:r>
          </a:p>
          <a:p>
            <a:pPr lvl="1">
              <a:buFont typeface="Arial"/>
              <a:defRPr>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The sacred word is sacred not because of its inherent meaning but because of the meaning we give it as the expression of our intention to consent. (In other words the sacred word is sacred not because of its content  but because of its intent).</a:t>
            </a:r>
          </a:p>
          <a:p>
            <a:pPr lvl="1" marL="419932" indent="-191332">
              <a:buSzPct val="100000"/>
              <a:buFont typeface="Arial"/>
              <a:buChar char="•"/>
              <a:defRPr>
                <a:latin typeface="Arial"/>
                <a:ea typeface="Arial"/>
                <a:cs typeface="Arial"/>
                <a:sym typeface="Arial"/>
              </a:defRPr>
            </a:pPr>
            <a:r>
              <a:t>Das Gebetswort (“heilige Wort”) ist nicht wegen seiner inhärenten Bedeutung heilig, sondern nur wegen seiner Absicht, der Gegenwart und dem Handeln Gottes darin zuzustimmen.</a:t>
            </a:r>
          </a:p>
          <a:p>
            <a:pPr algn="ctr">
              <a:buFont typeface="Arial"/>
              <a:defRPr>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Consent is the heart and soul of Centering Prayer. For this reason, Centering Prayer may also be called the “Prayer of Consent.”  </a:t>
            </a:r>
          </a:p>
          <a:p>
            <a:pPr lvl="1" marL="419932" indent="-191332">
              <a:buSzPct val="100000"/>
              <a:buFont typeface="Arial"/>
              <a:buChar char="•"/>
              <a:defRPr>
                <a:latin typeface="Arial"/>
                <a:ea typeface="Arial"/>
                <a:cs typeface="Arial"/>
                <a:sym typeface="Arial"/>
              </a:defRPr>
            </a:pPr>
            <a:r>
              <a:t>Unsere Zustimmung oder Einwilligung ist das Herzstück des Zentrierenden gebets. Darum wird das Gebet auch “Gebet der Zustimmung” genannt (z.B.. im französischsprachigen Raum heißt es prière de consentement)</a:t>
            </a:r>
          </a:p>
          <a:p>
            <a:pPr lvl="1" marL="419932" indent="-191332">
              <a:buSzPct val="100000"/>
              <a:buFont typeface="Arial"/>
              <a:buChar char="•"/>
              <a:defRPr>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God’s </a:t>
            </a:r>
            <a:r>
              <a:rPr b="1"/>
              <a:t>presence</a:t>
            </a:r>
            <a:r>
              <a:t> is the divine life within us. It affirms our basic core of goodness, God’s unconditional love. God’s </a:t>
            </a:r>
            <a:r>
              <a:rPr b="1"/>
              <a:t>action</a:t>
            </a:r>
            <a:r>
              <a:t> is the grace of the transformation process.  </a:t>
            </a:r>
          </a:p>
          <a:p>
            <a:pPr lvl="1" marL="419932" indent="-191332">
              <a:buSzPct val="100000"/>
              <a:buFont typeface="Arial"/>
              <a:buChar char="•"/>
              <a:defRPr>
                <a:latin typeface="Arial"/>
                <a:ea typeface="Arial"/>
                <a:cs typeface="Arial"/>
                <a:sym typeface="Arial"/>
              </a:defRPr>
            </a:pPr>
            <a:r>
              <a:t>Gottes heilige Gegenwart in uns bestätigt den grundlegenden Kern der Güte in uns, Gotte unbedingte Liebe. Gottes Wirken ist die Gnade des inneren Prozess der Wandlung, den Gott in uns bewirkt</a:t>
            </a:r>
          </a:p>
          <a:p>
            <a:pPr marL="191331" indent="-191331">
              <a:buSzPct val="100000"/>
              <a:buFont typeface="Arial"/>
              <a:buChar char="•"/>
              <a:defRPr>
                <a:latin typeface="Arial"/>
                <a:ea typeface="Arial"/>
                <a:cs typeface="Arial"/>
                <a:sym typeface="Arial"/>
              </a:defRPr>
            </a:pPr>
          </a:p>
          <a:p>
            <a:pPr>
              <a:defRPr>
                <a:latin typeface="Arial"/>
                <a:ea typeface="Arial"/>
                <a:cs typeface="Arial"/>
                <a:sym typeface="Arial"/>
              </a:defRPr>
            </a:pPr>
            <a:r>
              <a:t>NOTE TO PRESENTER: You may use this or your own example to illustrate intention to consent.</a:t>
            </a:r>
          </a:p>
          <a:p>
            <a:pPr>
              <a:defRPr>
                <a:latin typeface="Arial"/>
                <a:ea typeface="Arial"/>
                <a:cs typeface="Arial"/>
                <a:sym typeface="Arial"/>
              </a:defRPr>
            </a:pPr>
            <a:r>
              <a:t>	Dies ist ein Beispiel zur Erläuterung der Absicht zur Einwilligung, ihr könnt gern ein anderes Beispiel benutzen</a:t>
            </a:r>
          </a:p>
          <a:p>
            <a:pPr>
              <a:defRPr>
                <a:latin typeface="Arial"/>
                <a:ea typeface="Arial"/>
                <a:cs typeface="Arial"/>
                <a:sym typeface="Arial"/>
              </a:defRPr>
            </a:pPr>
          </a:p>
          <a:p>
            <a:pPr lvl="1" indent="457200">
              <a:defRPr>
                <a:latin typeface="Arial"/>
                <a:ea typeface="Arial"/>
                <a:cs typeface="Arial"/>
                <a:sym typeface="Arial"/>
              </a:defRPr>
            </a:pPr>
            <a:r>
              <a:t>A traditional example in our culture of the power of intention to consent is the engagement before marriage, while the power of consent is the “I do” in the marriage ceremony. Like the wedding ring, the sacred word is a symbol of our consent to the relationship. (You may use your own example to illustrate intention to consent.)  </a:t>
            </a:r>
          </a:p>
          <a:p>
            <a:pPr lvl="1" indent="457200">
              <a:defRPr>
                <a:latin typeface="Arial"/>
                <a:ea typeface="Arial"/>
                <a:cs typeface="Arial"/>
                <a:sym typeface="Arial"/>
              </a:defRPr>
            </a:pPr>
            <a:r>
              <a:t>Ein traditionelles Beispiel in unser Kultur die Kraft der Absicht ist die Verlobung bevor der Ehe, während die Kraft der Einwilligung dem “Ich will” während der Trauung entspricht. Das Gebetswort ist wie der Ehering ein Symbol dieser Ein-willigung.</a:t>
            </a:r>
          </a:p>
          <a:p>
            <a:pPr lvl="1" indent="457200">
              <a:defRPr>
                <a:latin typeface="Arial"/>
                <a:ea typeface="Arial"/>
                <a:cs typeface="Arial"/>
                <a:sym typeface="Arial"/>
              </a:defRPr>
            </a:pPr>
          </a:p>
          <a:p>
            <a:pPr lvl="1" indent="457200">
              <a:defRPr>
                <a:latin typeface="Arial"/>
                <a:ea typeface="Arial"/>
                <a:cs typeface="Arial"/>
                <a:sym typeface="Arial"/>
              </a:defRPr>
            </a:pPr>
          </a:p>
          <a:p>
            <a:pPr>
              <a:defRPr>
                <a:latin typeface="Arial"/>
                <a:ea typeface="Arial"/>
                <a:cs typeface="Arial"/>
                <a:sym typeface="Arial"/>
              </a:defRPr>
            </a:pPr>
          </a:p>
          <a:p>
            <a:pPr>
              <a:defRPr>
                <a:latin typeface="Arial"/>
                <a:ea typeface="Arial"/>
                <a:cs typeface="Arial"/>
                <a:sym typeface="Arial"/>
              </a:defRPr>
            </a:p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7" name="Shape 237"/>
          <p:cNvSpPr/>
          <p:nvPr>
            <p:ph type="sldImg"/>
          </p:nvPr>
        </p:nvSpPr>
        <p:spPr>
          <a:prstGeom prst="rect">
            <a:avLst/>
          </a:prstGeom>
        </p:spPr>
        <p:txBody>
          <a:bodyPr/>
          <a:lstStyle/>
          <a:p>
            <a:pPr/>
          </a:p>
        </p:txBody>
      </p:sp>
      <p:sp>
        <p:nvSpPr>
          <p:cNvPr id="238" name="Shape 238"/>
          <p:cNvSpPr/>
          <p:nvPr>
            <p:ph type="body" sz="quarter" idx="1"/>
          </p:nvPr>
        </p:nvSpPr>
        <p:spPr>
          <a:prstGeom prst="rect">
            <a:avLst/>
          </a:prstGeom>
        </p:spPr>
        <p:txBody>
          <a:bodyPr/>
          <a:lstStyle/>
          <a:p>
            <a:pPr>
              <a:defRPr>
                <a:latin typeface="Arial"/>
                <a:ea typeface="Arial"/>
                <a:cs typeface="Arial"/>
                <a:sym typeface="Arial"/>
              </a:defRPr>
            </a:pPr>
            <a:endParaRPr b="1"/>
          </a:p>
          <a:p>
            <a:pPr>
              <a:defRPr>
                <a:latin typeface="Arial"/>
                <a:ea typeface="Arial"/>
                <a:cs typeface="Arial"/>
                <a:sym typeface="Arial"/>
              </a:defRPr>
            </a:pPr>
            <a:endParaRPr b="1"/>
          </a:p>
          <a:p>
            <a:pPr>
              <a:defRPr>
                <a:latin typeface="Arial"/>
                <a:ea typeface="Arial"/>
                <a:cs typeface="Arial"/>
                <a:sym typeface="Arial"/>
              </a:defRPr>
            </a:pPr>
            <a:endParaRPr b="1"/>
          </a:p>
          <a:p>
            <a:pPr marL="228600" indent="-228600">
              <a:buSzPct val="100000"/>
              <a:buChar char="•"/>
              <a:defRPr>
                <a:latin typeface="Arial"/>
                <a:ea typeface="Arial"/>
                <a:cs typeface="Arial"/>
                <a:sym typeface="Arial"/>
              </a:defRPr>
            </a:pPr>
            <a:r>
              <a:t>The sacred word is chosen during a brief prayer to the Holy Spirit. A word of one or two syllables as recommended in </a:t>
            </a:r>
            <a:r>
              <a:rPr i="1"/>
              <a:t>The Cloud of Unknowing </a:t>
            </a:r>
            <a:r>
              <a:t>(fourteenth century). </a:t>
            </a:r>
          </a:p>
          <a:p>
            <a:pPr lvl="1" marL="457200" indent="-228600">
              <a:buSzPct val="100000"/>
              <a:buChar char="•"/>
              <a:defRPr>
                <a:latin typeface="Arial"/>
                <a:ea typeface="Arial"/>
                <a:cs typeface="Arial"/>
                <a:sym typeface="Arial"/>
              </a:defRPr>
            </a:pPr>
            <a:r>
              <a:t>Das Gebet Wort wird während eines kurzen Gebets zum Heiligen Geist ausgewählt. Es ist empfohlen, dass das Wort kurz ist - Ein oder zwei Silben, Nach der Wolke des Nichtwissens</a:t>
            </a:r>
          </a:p>
          <a:p>
            <a:pPr>
              <a:buClr>
                <a:srgbClr val="000000"/>
              </a:buClr>
              <a:defRPr>
                <a:latin typeface="Arial"/>
                <a:ea typeface="Arial"/>
                <a:cs typeface="Arial"/>
                <a:sym typeface="Arial"/>
              </a:defRPr>
            </a:pPr>
            <a:r>
              <a:t>	</a:t>
            </a:r>
          </a:p>
          <a:p>
            <a:pPr marL="228600" indent="-228600">
              <a:buSzPct val="100000"/>
              <a:buChar char="•"/>
              <a:defRPr>
                <a:latin typeface="Arial"/>
                <a:ea typeface="Arial"/>
                <a:cs typeface="Arial"/>
                <a:sym typeface="Arial"/>
              </a:defRPr>
            </a:pPr>
            <a:r>
              <a:t>Examples: God, Jesus, Abba, Father, Mother, Mary, Amen, Mercy, Yes, Love, Listen, Peace, Let Go, Silence, Stillness, Faith, Trust. You may choose a word from another language.</a:t>
            </a:r>
          </a:p>
          <a:p>
            <a:pPr marL="228600" indent="-228600">
              <a:buSzPct val="100000"/>
              <a:buChar char="•"/>
              <a:defRPr>
                <a:latin typeface="Arial"/>
                <a:ea typeface="Arial"/>
                <a:cs typeface="Arial"/>
                <a:sym typeface="Arial"/>
              </a:defRPr>
            </a:pPr>
            <a:r>
              <a:t> </a:t>
            </a:r>
          </a:p>
          <a:p>
            <a:pPr marL="228600" indent="-228600">
              <a:buSzPct val="100000"/>
              <a:buChar char="•"/>
              <a:defRPr>
                <a:latin typeface="Arial"/>
                <a:ea typeface="Arial"/>
                <a:cs typeface="Arial"/>
                <a:sym typeface="Arial"/>
              </a:defRPr>
            </a:pPr>
            <a:r>
              <a:t>There isn’t a right word, a wrong word, a better word or a more sacred word. The sacred word is a symbol that expresses your intention to consent. Any one or two syllable word will do.</a:t>
            </a:r>
          </a:p>
          <a:p>
            <a:pPr lvl="1" marL="457200" indent="-228600">
              <a:buSzPct val="100000"/>
              <a:buChar char="•"/>
              <a:defRPr>
                <a:latin typeface="Arial"/>
                <a:ea typeface="Arial"/>
                <a:cs typeface="Arial"/>
                <a:sym typeface="Arial"/>
              </a:defRPr>
            </a:pPr>
            <a:r>
              <a:t>Es gibt nicht ein richtiges Wort, oder ein falsches Wort, oder ein besseres der heiligeres Wort. Das Wort ist ein Symbol, dass deine Absicht zur Zustimmung ausdrückt. Ein kurzes Wort, ein oder zwei Silben lang, reicht aus</a:t>
            </a:r>
          </a:p>
          <a:p>
            <a:pPr marL="228600" indent="-228600">
              <a:buSzPct val="100000"/>
              <a:buChar char="•"/>
              <a:defRPr>
                <a:latin typeface="Arial"/>
                <a:ea typeface="Arial"/>
                <a:cs typeface="Arial"/>
                <a:sym typeface="Arial"/>
              </a:defRPr>
            </a:pPr>
          </a:p>
          <a:p>
            <a:pPr marL="228600" indent="-228600">
              <a:buSzPct val="100000"/>
              <a:buChar char="•"/>
              <a:defRPr>
                <a:latin typeface="Arial"/>
                <a:ea typeface="Arial"/>
                <a:cs typeface="Arial"/>
                <a:sym typeface="Arial"/>
              </a:defRPr>
            </a:pPr>
            <a:r>
              <a:t>Having chosen a sacred word, do not change it during the period of Centering Prayer because that would be engaging in thoughts.</a:t>
            </a:r>
          </a:p>
          <a:p>
            <a:pPr lvl="1" marL="457200" indent="-228600">
              <a:buSzPct val="100000"/>
              <a:buChar char="•"/>
              <a:defRPr>
                <a:latin typeface="Arial"/>
                <a:ea typeface="Arial"/>
                <a:cs typeface="Arial"/>
                <a:sym typeface="Arial"/>
              </a:defRPr>
            </a:pPr>
            <a:r>
              <a:t>Wenn du ein Gebetswort ausgewählt hast, bleibe bei diesem Wort während der Gebetszeit. Das Wort wechseln würde heißen, Gedanken nachzugehen</a:t>
            </a:r>
          </a:p>
          <a:p>
            <a:pPr marL="228600" indent="-228600">
              <a:buSzPct val="100000"/>
              <a:buChar char="•"/>
              <a:defRPr>
                <a:latin typeface="Arial"/>
                <a:ea typeface="Arial"/>
                <a:cs typeface="Arial"/>
                <a:sym typeface="Arial"/>
              </a:defRPr>
            </a:pPr>
          </a:p>
          <a:p>
            <a:pPr marL="228600" indent="-228600">
              <a:buSzPct val="100000"/>
              <a:buChar char="•"/>
              <a:defRPr>
                <a:latin typeface="Arial"/>
                <a:ea typeface="Arial"/>
                <a:cs typeface="Arial"/>
                <a:sym typeface="Arial"/>
              </a:defRPr>
            </a:pPr>
            <a:r>
              <a:t>Before our first Centering Prayer period, we will guide you in choosing a sacred word. </a:t>
            </a:r>
          </a:p>
          <a:p>
            <a:pPr lvl="1" marL="457200" indent="-228600">
              <a:buSzPct val="100000"/>
              <a:buChar char="•"/>
              <a:defRPr>
                <a:latin typeface="Arial"/>
                <a:ea typeface="Arial"/>
                <a:cs typeface="Arial"/>
                <a:sym typeface="Arial"/>
              </a:defRPr>
            </a:pPr>
            <a:r>
              <a:t>Bevor wir gleich das erste Mal Zusammen ins stille Gebet gehen, werde ich euch darin anleiten, ein Gebetswort zu wählen</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4" name="Shape 244"/>
          <p:cNvSpPr/>
          <p:nvPr>
            <p:ph type="sldImg"/>
          </p:nvPr>
        </p:nvSpPr>
        <p:spPr>
          <a:prstGeom prst="rect">
            <a:avLst/>
          </a:prstGeom>
        </p:spPr>
        <p:txBody>
          <a:bodyPr/>
          <a:lstStyle/>
          <a:p>
            <a:pPr/>
          </a:p>
        </p:txBody>
      </p:sp>
      <p:sp>
        <p:nvSpPr>
          <p:cNvPr id="245" name="Shape 245"/>
          <p:cNvSpPr/>
          <p:nvPr>
            <p:ph type="body" sz="quarter" idx="1"/>
          </p:nvPr>
        </p:nvSpPr>
        <p:spPr>
          <a:prstGeom prst="rect">
            <a:avLst/>
          </a:prstGeom>
        </p:spPr>
        <p:txBody>
          <a:bodyPr/>
          <a:lstStyle/>
          <a:p>
            <a:pPr algn="ctr">
              <a:defRPr b="1">
                <a:latin typeface="Arial"/>
                <a:ea typeface="Arial"/>
                <a:cs typeface="Arial"/>
                <a:sym typeface="Arial"/>
              </a:defRPr>
            </a:pPr>
            <a:r>
              <a:t>18. Guideline 2</a:t>
            </a:r>
          </a:p>
          <a:p>
            <a:pPr algn="ctr">
              <a:defRPr b="1">
                <a:latin typeface="Arial"/>
                <a:ea typeface="Arial"/>
                <a:cs typeface="Arial"/>
                <a:sym typeface="Arial"/>
              </a:defRPr>
            </a:pPr>
          </a:p>
          <a:p>
            <a:pPr>
              <a:defRPr b="1">
                <a:latin typeface="Arial"/>
                <a:ea typeface="Arial"/>
                <a:cs typeface="Arial"/>
                <a:sym typeface="Arial"/>
              </a:defRPr>
            </a:pPr>
            <a:r>
              <a:t>Sitting comfortably and with eyes closed, settle briefly, and silently introduce the sacred word as the symbol of your consent to God’s presence and action within.</a:t>
            </a:r>
          </a:p>
          <a:p>
            <a:pPr>
              <a:defRPr b="1">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(Demonstrate the sitting position.) </a:t>
            </a:r>
          </a:p>
          <a:p>
            <a:pPr lvl="1" marL="419932" indent="-191332">
              <a:buSzPct val="100000"/>
              <a:buFont typeface="Arial"/>
              <a:buChar char="•"/>
              <a:defRPr>
                <a:latin typeface="Arial"/>
                <a:ea typeface="Arial"/>
                <a:cs typeface="Arial"/>
                <a:sym typeface="Arial"/>
              </a:defRPr>
            </a:pPr>
            <a:r>
              <a:t>Mache die Sitzposition vor</a:t>
            </a:r>
          </a:p>
          <a:p>
            <a:pPr marL="191331" indent="-191331">
              <a:buSzPct val="100000"/>
              <a:buFont typeface="Arial"/>
              <a:buChar char="•"/>
              <a:defRPr>
                <a:latin typeface="Arial"/>
                <a:ea typeface="Arial"/>
                <a:cs typeface="Arial"/>
                <a:sym typeface="Arial"/>
              </a:defRPr>
            </a:pPr>
            <a:r>
              <a:t>“Sitting comfortably” means relatively comfortable so as not to encourage sleep during the time of prayer.</a:t>
            </a:r>
          </a:p>
          <a:p>
            <a:pPr lvl="1" marL="419932" indent="-191332">
              <a:buSzPct val="100000"/>
              <a:buFont typeface="Arial"/>
              <a:buChar char="•"/>
              <a:defRPr>
                <a:latin typeface="Arial"/>
                <a:ea typeface="Arial"/>
                <a:cs typeface="Arial"/>
                <a:sym typeface="Arial"/>
              </a:defRPr>
            </a:pPr>
            <a:r>
              <a:t>Bequem sitzen" bedeutet, relativ bequem zu sitzen (, so dass man während der Gebetszeiten nicht einschläft)</a:t>
            </a:r>
          </a:p>
          <a:p>
            <a:pPr marL="191331" indent="-191331">
              <a:buSzPct val="100000"/>
              <a:buFont typeface="Arial"/>
              <a:buChar char="•"/>
              <a:defRPr>
                <a:latin typeface="Arial"/>
                <a:ea typeface="Arial"/>
                <a:cs typeface="Arial"/>
                <a:sym typeface="Arial"/>
              </a:defRPr>
            </a:pPr>
            <a:r>
              <a:t>Our interior disposition in this prayer is one of alert receptivity.</a:t>
            </a:r>
          </a:p>
          <a:p>
            <a:pPr lvl="1" marL="419932" indent="-191332">
              <a:buSzPct val="100000"/>
              <a:buFont typeface="Arial"/>
              <a:buChar char="•"/>
              <a:defRPr>
                <a:latin typeface="Arial"/>
                <a:ea typeface="Arial"/>
                <a:cs typeface="Arial"/>
                <a:sym typeface="Arial"/>
              </a:defRPr>
            </a:pPr>
            <a:r>
              <a:t>Unsere innere Haltung in diesem Gebet ist die einer wachen Empfänglichkeit.</a:t>
            </a:r>
          </a:p>
          <a:p>
            <a:pPr marL="191331" indent="-191331">
              <a:buSzPct val="100000"/>
              <a:buFont typeface="Arial"/>
              <a:buChar char="•"/>
              <a:defRPr>
                <a:latin typeface="Arial"/>
                <a:ea typeface="Arial"/>
                <a:cs typeface="Arial"/>
                <a:sym typeface="Arial"/>
              </a:defRPr>
            </a:pPr>
            <a:r>
              <a:t>(Whatever sitting position we choose, we keep the back straight. </a:t>
            </a:r>
          </a:p>
          <a:p>
            <a:pPr lvl="1" marL="419932" indent="-191332">
              <a:buSzPct val="100000"/>
              <a:buFont typeface="Arial"/>
              <a:buChar char="•"/>
              <a:defRPr>
                <a:latin typeface="Arial"/>
                <a:ea typeface="Arial"/>
                <a:cs typeface="Arial"/>
                <a:sym typeface="Arial"/>
              </a:defRPr>
            </a:pPr>
            <a:r>
              <a:t>Egal wie wir sitzen (zum Beispiel angelehnt oder nicht), Es ist wichtig, den Rücken gerade zu haben</a:t>
            </a:r>
          </a:p>
          <a:p>
            <a:pPr marL="191331" indent="-191331">
              <a:buSzPct val="100000"/>
              <a:buFont typeface="Arial"/>
              <a:buChar char="•"/>
              <a:defRPr>
                <a:latin typeface="Arial"/>
                <a:ea typeface="Arial"/>
                <a:cs typeface="Arial"/>
                <a:sym typeface="Arial"/>
              </a:defRPr>
            </a:pPr>
            <a:r>
              <a:t>We close our eyes as a symbol of letting go of what is going on around and within us. )</a:t>
            </a:r>
          </a:p>
          <a:p>
            <a:pPr lvl="1" marL="419932" indent="-191332">
              <a:buSzPct val="100000"/>
              <a:buFont typeface="Arial"/>
              <a:buChar char="•"/>
              <a:defRPr>
                <a:latin typeface="Arial"/>
                <a:ea typeface="Arial"/>
                <a:cs typeface="Arial"/>
                <a:sym typeface="Arial"/>
              </a:defRPr>
            </a:pPr>
            <a:r>
              <a:t>Wir schließen die Augen als Symbol, dass wir das, was um uns herum und in uns vorgeht, loslassen</a:t>
            </a:r>
          </a:p>
          <a:p>
            <a:pPr marL="191331" indent="-191331">
              <a:buSzPct val="100000"/>
              <a:buFont typeface="Arial"/>
              <a:buChar char="•"/>
              <a:defRPr>
                <a:latin typeface="Arial"/>
                <a:ea typeface="Arial"/>
                <a:cs typeface="Arial"/>
                <a:sym typeface="Arial"/>
              </a:defRPr>
            </a:pPr>
            <a:r>
              <a:t>We introduce the sacred word inwardly as gently as laying a feather on a piece of absorbent cotton. </a:t>
            </a:r>
          </a:p>
          <a:p>
            <a:pPr lvl="1" marL="419932" indent="-191332">
              <a:buSzPct val="100000"/>
              <a:buFont typeface="Arial"/>
              <a:buChar char="•"/>
              <a:defRPr>
                <a:latin typeface="Arial"/>
                <a:ea typeface="Arial"/>
                <a:cs typeface="Arial"/>
                <a:sym typeface="Arial"/>
              </a:defRPr>
            </a:pPr>
            <a:r>
              <a:t>Wir führen das Gebetswort innerlich so sanft ein, als würde sich eine Feder auf ein Stück Watte legen.</a:t>
            </a:r>
          </a:p>
          <a:p>
            <a:pPr marL="191331" indent="-191331">
              <a:buSzPct val="100000"/>
              <a:buFont typeface="Arial"/>
              <a:buChar char="•"/>
              <a:defRPr>
                <a:latin typeface="Arial"/>
                <a:ea typeface="Arial"/>
                <a:cs typeface="Arial"/>
                <a:sym typeface="Arial"/>
              </a:defRPr>
            </a:pPr>
            <a:r>
              <a:t>If we fall asleep, we simply continue the prayer upon awakening.  </a:t>
            </a:r>
          </a:p>
          <a:p>
            <a:pPr lvl="1" marL="419932" indent="-191332">
              <a:buSzPct val="100000"/>
              <a:buFont typeface="Arial"/>
              <a:buChar char="•"/>
              <a:defRPr>
                <a:latin typeface="Arial"/>
                <a:ea typeface="Arial"/>
                <a:cs typeface="Arial"/>
                <a:sym typeface="Arial"/>
              </a:defRPr>
            </a:pPr>
            <a:r>
              <a:t>Wenn wir einschlafen, setzen wir das Gebet nach dem Aufwachen einfach fort.</a:t>
            </a:r>
          </a:p>
          <a:p>
            <a:pPr>
              <a:defRPr>
                <a:latin typeface="Arial"/>
                <a:ea typeface="Arial"/>
                <a:cs typeface="Arial"/>
                <a:sym typeface="Arial"/>
              </a:defRPr>
            </a:pPr>
            <a:r>
              <a:t>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1" name="Shape 251"/>
          <p:cNvSpPr/>
          <p:nvPr>
            <p:ph type="sldImg"/>
          </p:nvPr>
        </p:nvSpPr>
        <p:spPr>
          <a:prstGeom prst="rect">
            <a:avLst/>
          </a:prstGeom>
        </p:spPr>
        <p:txBody>
          <a:bodyPr/>
          <a:lstStyle/>
          <a:p>
            <a:pPr/>
          </a:p>
        </p:txBody>
      </p:sp>
      <p:sp>
        <p:nvSpPr>
          <p:cNvPr id="252" name="Shape 252"/>
          <p:cNvSpPr/>
          <p:nvPr>
            <p:ph type="body" sz="quarter" idx="1"/>
          </p:nvPr>
        </p:nvSpPr>
        <p:spPr>
          <a:prstGeom prst="rect">
            <a:avLst/>
          </a:prstGeom>
        </p:spPr>
        <p:txBody>
          <a:bodyPr/>
          <a:lstStyle/>
          <a:p>
            <a:pPr algn="ctr">
              <a:defRPr b="1">
                <a:latin typeface="Arial"/>
                <a:ea typeface="Arial"/>
                <a:cs typeface="Arial"/>
                <a:sym typeface="Arial"/>
              </a:defRPr>
            </a:pPr>
            <a:r>
              <a:t>19. Guideline 3 </a:t>
            </a:r>
          </a:p>
          <a:p>
            <a:pPr algn="ctr">
              <a:defRPr b="1">
                <a:latin typeface="Arial"/>
                <a:ea typeface="Arial"/>
                <a:cs typeface="Arial"/>
                <a:sym typeface="Arial"/>
              </a:defRPr>
            </a:pPr>
          </a:p>
          <a:p>
            <a:pPr>
              <a:defRPr b="1">
                <a:latin typeface="Arial"/>
                <a:ea typeface="Arial"/>
                <a:cs typeface="Arial"/>
                <a:sym typeface="Arial"/>
              </a:defRPr>
            </a:pPr>
            <a:r>
              <a:t>When engaged with your thoughts, return ever-so-gently to the sacred word.</a:t>
            </a:r>
          </a:p>
          <a:p>
            <a:pPr>
              <a:defRPr b="1">
                <a:latin typeface="Arial"/>
                <a:ea typeface="Arial"/>
                <a:cs typeface="Arial"/>
                <a:sym typeface="Arial"/>
              </a:defRPr>
            </a:pPr>
          </a:p>
          <a:p>
            <a:pPr>
              <a:defRPr>
                <a:latin typeface="Arial"/>
                <a:ea typeface="Arial"/>
                <a:cs typeface="Arial"/>
                <a:sym typeface="Arial"/>
              </a:defRPr>
            </a:pPr>
            <a:r>
              <a:t>“Thoughts” is an umbrella term for every perception, including: body sensations,</a:t>
            </a:r>
          </a:p>
          <a:p>
            <a:pPr>
              <a:defRPr>
                <a:latin typeface="Arial"/>
                <a:ea typeface="Arial"/>
                <a:cs typeface="Arial"/>
                <a:sym typeface="Arial"/>
              </a:defRPr>
            </a:pPr>
            <a:r>
              <a:t>sense perceptions, feelings, images, memories, plans, reflections, concepts, commentaries, and spiritual experiences. </a:t>
            </a:r>
          </a:p>
          <a:p>
            <a:pPr>
              <a:defRPr>
                <a:latin typeface="Arial"/>
                <a:ea typeface="Arial"/>
                <a:cs typeface="Arial"/>
                <a:sym typeface="Arial"/>
              </a:defRPr>
            </a:pPr>
          </a:p>
          <a:p>
            <a:pPr>
              <a:defRPr>
                <a:latin typeface="Arial"/>
                <a:ea typeface="Arial"/>
                <a:cs typeface="Arial"/>
                <a:sym typeface="Arial"/>
              </a:defRPr>
            </a:pPr>
            <a:r>
              <a:t>Thoughts are an inevitable, integral and normal part of Centering Prayer. </a:t>
            </a:r>
          </a:p>
          <a:p>
            <a:pPr>
              <a:defRPr>
                <a:latin typeface="Arial"/>
                <a:ea typeface="Arial"/>
                <a:cs typeface="Arial"/>
                <a:sym typeface="Arial"/>
              </a:defRPr>
            </a:pPr>
          </a:p>
          <a:p>
            <a:pPr>
              <a:defRPr>
                <a:latin typeface="Arial"/>
                <a:ea typeface="Arial"/>
                <a:cs typeface="Arial"/>
                <a:sym typeface="Arial"/>
              </a:defRPr>
            </a:pPr>
            <a:r>
              <a:t>By “returning ever-so-gently to the sacred word,” a minimum of effort is indicated. This is the only activity we initiate during the time of Centering Prayer.</a:t>
            </a:r>
          </a:p>
          <a:p>
            <a:pPr>
              <a:defRPr>
                <a:latin typeface="Arial"/>
                <a:ea typeface="Arial"/>
                <a:cs typeface="Arial"/>
                <a:sym typeface="Arial"/>
              </a:defRPr>
            </a:pPr>
          </a:p>
          <a:p>
            <a:pPr>
              <a:defRPr>
                <a:latin typeface="Arial"/>
                <a:ea typeface="Arial"/>
                <a:cs typeface="Arial"/>
                <a:sym typeface="Arial"/>
              </a:defRPr>
            </a:pPr>
            <a:r>
              <a:t>During the time of Centering Prayer, the sacred word may become vague or disappear. </a:t>
            </a:r>
          </a:p>
          <a:p>
            <a:pPr>
              <a:defRPr>
                <a:latin typeface="Arial"/>
                <a:ea typeface="Arial"/>
                <a:cs typeface="Arial"/>
                <a:sym typeface="Arial"/>
              </a:defRPr>
            </a:pPr>
          </a:p>
          <a:p>
            <a:pPr marL="215999" indent="-215999">
              <a:defRPr b="1" spc="-1">
                <a:latin typeface="Arial"/>
                <a:ea typeface="Arial"/>
                <a:cs typeface="Arial"/>
                <a:sym typeface="Arial"/>
              </a:defRPr>
            </a:pPr>
            <a:r>
              <a:t>Wenn du mit deinen Gedanken beschäftigt bist, kehre stets behutsam zum Gebetswort zurück.</a:t>
            </a:r>
          </a:p>
          <a:p>
            <a:pPr marL="215999" indent="-215999">
              <a:defRPr spc="-1">
                <a:latin typeface="Arial"/>
                <a:ea typeface="Arial"/>
                <a:cs typeface="Arial"/>
                <a:sym typeface="Arial"/>
              </a:defRPr>
            </a:pPr>
          </a:p>
          <a:p>
            <a:pPr marL="215999" indent="-215999">
              <a:defRPr spc="-1" u="sng">
                <a:latin typeface="Arial"/>
                <a:ea typeface="Arial"/>
                <a:cs typeface="Arial"/>
                <a:sym typeface="Arial"/>
              </a:defRPr>
            </a:pPr>
            <a:r>
              <a:t>"Gedanken" </a:t>
            </a:r>
            <a:r>
              <a:rPr u="none"/>
              <a:t>ist ein Oberbegriff für jede Wahrnehmung, auch für Körperempfindungen,</a:t>
            </a:r>
          </a:p>
          <a:p>
            <a:pPr marL="215999" indent="-215999">
              <a:defRPr spc="-1">
                <a:latin typeface="Arial"/>
                <a:ea typeface="Arial"/>
                <a:cs typeface="Arial"/>
                <a:sym typeface="Arial"/>
              </a:defRPr>
            </a:pPr>
            <a:r>
              <a:t>Sinneswahrnehmungen, Gefühle, Bilder, Erinnerungen, Pläne, Überlegungen, Konzepte, Kommentare und geistige Erfahrungen. </a:t>
            </a:r>
          </a:p>
          <a:p>
            <a:pPr marL="215999" indent="-215999">
              <a:defRPr spc="-1">
                <a:latin typeface="Arial"/>
                <a:ea typeface="Arial"/>
                <a:cs typeface="Arial"/>
                <a:sym typeface="Arial"/>
              </a:defRPr>
            </a:pPr>
          </a:p>
          <a:p>
            <a:pPr marL="215999" indent="-215999">
              <a:defRPr spc="-1">
                <a:latin typeface="Arial"/>
                <a:ea typeface="Arial"/>
                <a:cs typeface="Arial"/>
                <a:sym typeface="Arial"/>
              </a:defRPr>
            </a:pPr>
            <a:r>
              <a:t>Gedanken sind ein </a:t>
            </a:r>
            <a:r>
              <a:rPr u="sng"/>
              <a:t>unvermeidlicher, integraler und normaler </a:t>
            </a:r>
            <a:r>
              <a:t>Bestandteil des Zentrierten Gebets.</a:t>
            </a:r>
          </a:p>
          <a:p>
            <a:pPr marL="215999" indent="-215999">
              <a:defRPr spc="-1">
                <a:latin typeface="Arial"/>
                <a:ea typeface="Arial"/>
                <a:cs typeface="Arial"/>
                <a:sym typeface="Arial"/>
              </a:defRPr>
            </a:pPr>
          </a:p>
          <a:p>
            <a:pPr marL="215999" indent="-215999">
              <a:defRPr spc="-1">
                <a:latin typeface="Arial"/>
                <a:ea typeface="Arial"/>
                <a:cs typeface="Arial"/>
                <a:sym typeface="Arial"/>
              </a:defRPr>
            </a:pPr>
            <a:r>
              <a:t>Mit "immer wieder sanft zum Gebetswort zurückkehren" ist ein </a:t>
            </a:r>
            <a:r>
              <a:rPr u="sng"/>
              <a:t>Minimum an Anstrengung </a:t>
            </a:r>
            <a:r>
              <a:t>gemeint. Dies ist die einzige Aktivität, die wir während der Zeit des Zentrierenden Gebets einleiten.</a:t>
            </a:r>
          </a:p>
          <a:p>
            <a:pPr marL="215999" indent="-215999">
              <a:defRPr spc="-1">
                <a:latin typeface="Arial"/>
                <a:ea typeface="Arial"/>
                <a:cs typeface="Arial"/>
                <a:sym typeface="Arial"/>
              </a:defRPr>
            </a:pPr>
          </a:p>
          <a:p>
            <a:pPr marL="215999" indent="-215999">
              <a:defRPr spc="-1">
                <a:latin typeface="Arial"/>
                <a:ea typeface="Arial"/>
                <a:cs typeface="Arial"/>
                <a:sym typeface="Arial"/>
              </a:defRPr>
            </a:pPr>
            <a:r>
              <a:t>Während der Zeit des Zentrierendenen Gebets kann das Gebetswort vage werden oder verschwinden.</a:t>
            </a:r>
          </a:p>
          <a:p>
            <a:pPr>
              <a:defRPr b="1">
                <a:latin typeface="Arial"/>
                <a:ea typeface="Arial"/>
                <a:cs typeface="Arial"/>
                <a:sym typeface="Arial"/>
              </a:defRPr>
            </a:p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8" name="Shape 258"/>
          <p:cNvSpPr/>
          <p:nvPr>
            <p:ph type="sldImg"/>
          </p:nvPr>
        </p:nvSpPr>
        <p:spPr>
          <a:prstGeom prst="rect">
            <a:avLst/>
          </a:prstGeom>
        </p:spPr>
        <p:txBody>
          <a:bodyPr/>
          <a:lstStyle/>
          <a:p>
            <a:pPr/>
          </a:p>
        </p:txBody>
      </p:sp>
      <p:sp>
        <p:nvSpPr>
          <p:cNvPr id="259" name="Shape 259"/>
          <p:cNvSpPr/>
          <p:nvPr>
            <p:ph type="body" sz="quarter" idx="1"/>
          </p:nvPr>
        </p:nvSpPr>
        <p:spPr>
          <a:prstGeom prst="rect">
            <a:avLst/>
          </a:prstGeom>
        </p:spPr>
        <p:txBody>
          <a:bodyPr/>
          <a:lstStyle/>
          <a:p>
            <a:pPr algn="ctr">
              <a:defRPr b="1">
                <a:latin typeface="Arial"/>
                <a:ea typeface="Arial"/>
                <a:cs typeface="Arial"/>
                <a:sym typeface="Arial"/>
              </a:defRPr>
            </a:pPr>
            <a:r>
              <a:t>20. Guideline 4</a:t>
            </a:r>
          </a:p>
          <a:p>
            <a:pPr algn="ctr">
              <a:defRPr b="1">
                <a:latin typeface="Arial"/>
                <a:ea typeface="Arial"/>
                <a:cs typeface="Arial"/>
                <a:sym typeface="Arial"/>
              </a:defRPr>
            </a:pPr>
          </a:p>
          <a:p>
            <a:pPr>
              <a:defRPr b="1">
                <a:latin typeface="Arial"/>
                <a:ea typeface="Arial"/>
                <a:cs typeface="Arial"/>
                <a:sym typeface="Arial"/>
              </a:defRPr>
            </a:pPr>
            <a:r>
              <a:t>At the end of the prayer period, remain in silence with eyes closed for a couple of minutes. </a:t>
            </a:r>
            <a:endParaRPr spc="-1"/>
          </a:p>
          <a:p>
            <a:pPr marL="215999" indent="-215999">
              <a:defRPr spc="-1">
                <a:solidFill>
                  <a:srgbClr val="595959"/>
                </a:solidFill>
                <a:latin typeface="Arial"/>
                <a:ea typeface="Arial"/>
                <a:cs typeface="Arial"/>
                <a:sym typeface="Arial"/>
              </a:defRPr>
            </a:pPr>
            <a:r>
              <a:t>"Am Ende der Gebetszeit verweile einige Minuten mit geschlossenen Augen in Stille.”</a:t>
            </a:r>
          </a:p>
          <a:p>
            <a:pPr marL="215999" indent="-215999">
              <a:defRPr spc="-1">
                <a:solidFill>
                  <a:srgbClr val="595959"/>
                </a:solidFill>
                <a:latin typeface="Arial"/>
                <a:ea typeface="Arial"/>
                <a:cs typeface="Arial"/>
                <a:sym typeface="Arial"/>
              </a:defRPr>
            </a:pPr>
          </a:p>
          <a:p>
            <a:pPr marL="228600" indent="-228600">
              <a:buSzPct val="100000"/>
              <a:buChar char="•"/>
              <a:defRPr>
                <a:latin typeface="Arial"/>
                <a:ea typeface="Arial"/>
                <a:cs typeface="Arial"/>
                <a:sym typeface="Arial"/>
              </a:defRPr>
            </a:pPr>
            <a:r>
              <a:t>The additional time enables us to gently bring the atmosphere of silence into the activity of everyday life.</a:t>
            </a:r>
          </a:p>
          <a:p>
            <a:pPr lvl="1" marL="457200" indent="-228600">
              <a:buSzPct val="100000"/>
              <a:buChar char="•"/>
              <a:defRPr>
                <a:latin typeface="Arial"/>
                <a:ea typeface="Arial"/>
                <a:cs typeface="Arial"/>
                <a:sym typeface="Arial"/>
              </a:defRPr>
            </a:pPr>
            <a:r>
              <a:t>Diese extra Zeit erlaubt es uns, die Stille behutsam in die Aktivitäten des Alltags zu bringen</a:t>
            </a:r>
          </a:p>
          <a:p>
            <a:pPr lvl="1">
              <a:buClr>
                <a:srgbClr val="000000"/>
              </a:buClr>
              <a:defRPr>
                <a:latin typeface="Arial"/>
                <a:ea typeface="Arial"/>
                <a:cs typeface="Arial"/>
                <a:sym typeface="Arial"/>
              </a:defRPr>
            </a:pPr>
          </a:p>
          <a:p>
            <a:pPr marL="228600" indent="-228600">
              <a:buSzPct val="100000"/>
              <a:buChar char="•"/>
              <a:defRPr>
                <a:latin typeface="Arial"/>
                <a:ea typeface="Arial"/>
                <a:cs typeface="Arial"/>
                <a:sym typeface="Arial"/>
              </a:defRPr>
            </a:pPr>
            <a:r>
              <a:t>If this prayer is done in a group, the leader may slowly recite a prayer such as the Lord’s Prayer while the others listen. </a:t>
            </a:r>
          </a:p>
          <a:p>
            <a:pPr lvl="1" marL="457200" indent="-228600">
              <a:buSzPct val="100000"/>
              <a:buChar char="•"/>
              <a:defRPr>
                <a:latin typeface="Arial"/>
                <a:ea typeface="Arial"/>
                <a:cs typeface="Arial"/>
                <a:sym typeface="Arial"/>
              </a:defRPr>
            </a:pPr>
            <a:r>
              <a:t>Wenn das Gebet der Sammlung in der Gruppe gemacht wird, kann der Anleiter langsam ein Gebet sprechen, wie zum Beispiel das Vaterunser, während alle andern zuhören</a:t>
            </a:r>
          </a:p>
          <a:p>
            <a:pPr lvl="1">
              <a:buClr>
                <a:srgbClr val="000000"/>
              </a:buClr>
              <a:defRPr>
                <a:latin typeface="Arial"/>
                <a:ea typeface="Arial"/>
                <a:cs typeface="Arial"/>
                <a:sym typeface="Arial"/>
              </a:defRPr>
            </a:pPr>
          </a:p>
          <a:p>
            <a:pPr marL="228600" indent="-228600">
              <a:buSzPct val="100000"/>
              <a:buChar char="•"/>
              <a:defRPr>
                <a:latin typeface="Arial"/>
                <a:ea typeface="Arial"/>
                <a:cs typeface="Arial"/>
                <a:sym typeface="Arial"/>
              </a:defRPr>
            </a:pPr>
            <a:r>
              <a:t>The minimum time for this prayer is twenty minutes. Two periods are recommended each day, one first thing in the morning and the other in the afternoon or early evening. </a:t>
            </a:r>
          </a:p>
          <a:p>
            <a:pPr lvl="1" marL="457200" indent="-228600">
              <a:buSzPct val="100000"/>
              <a:buChar char="•"/>
              <a:defRPr>
                <a:latin typeface="Arial"/>
                <a:ea typeface="Arial"/>
                <a:cs typeface="Arial"/>
                <a:sym typeface="Arial"/>
              </a:defRPr>
            </a:pPr>
            <a:r>
              <a:t>Das Gebet sollte mindestens 20 Minuten lang sein. Es sind zwei Gebetsperioden pro Tag empfohlen, die erste gleich am Morgen, und die andere am Nachmittag oder am frühen Abend</a:t>
            </a:r>
          </a:p>
          <a:p>
            <a:pPr lvl="1">
              <a:buClr>
                <a:srgbClr val="000000"/>
              </a:buClr>
              <a:defRPr>
                <a:latin typeface="Arial"/>
                <a:ea typeface="Arial"/>
                <a:cs typeface="Arial"/>
                <a:sym typeface="Arial"/>
              </a:defRPr>
            </a:pPr>
          </a:p>
          <a:p>
            <a:pPr>
              <a:defRPr b="1">
                <a:latin typeface="Arial"/>
                <a:ea typeface="Arial"/>
                <a:cs typeface="Arial"/>
                <a:sym typeface="Arial"/>
              </a:defRPr>
            </a:pPr>
            <a:r>
              <a:t>On the Spiritual Level of Being</a:t>
            </a:r>
            <a:r>
              <a:rPr b="0"/>
              <a:t> </a:t>
            </a:r>
            <a:endParaRPr b="0"/>
          </a:p>
          <a:p>
            <a:pPr>
              <a:defRPr>
                <a:latin typeface="Arial"/>
                <a:ea typeface="Arial"/>
                <a:cs typeface="Arial"/>
                <a:sym typeface="Arial"/>
              </a:defRPr>
            </a:pPr>
            <a:r>
              <a:t>Read aloud from </a:t>
            </a:r>
            <a:r>
              <a:rPr i="1"/>
              <a:t>Open Mind, Open Heart </a:t>
            </a:r>
            <a:r>
              <a:t>(2006), p. 32.</a:t>
            </a:r>
          </a:p>
          <a:p>
            <a:pPr>
              <a:defRPr i="1">
                <a:latin typeface="Arial"/>
                <a:ea typeface="Arial"/>
                <a:cs typeface="Arial"/>
                <a:sym typeface="Arial"/>
              </a:defRPr>
            </a:pPr>
            <a:r>
              <a:t> “The sacred word is a way of renewing your intention to open yourself to God and to accept Him as He is. While this does not prevent anyone from praying in other forms at other times, the period of Centering Prayer is not the time to pray specifically for others. By consenting to God, you are implicitly praying for everyone past, present and future. You are embracing the whole of creation. You are accepting all reality, beginning with God and with that part of your own reality of which you may not be generally aware, namely, the spiritual level of your being.” </a:t>
            </a:r>
          </a:p>
          <a:p>
            <a:pPr>
              <a:defRPr i="1">
                <a:latin typeface="Arial"/>
                <a:ea typeface="Arial"/>
                <a:cs typeface="Arial"/>
                <a:sym typeface="Arial"/>
              </a:defRPr>
            </a:pPr>
          </a:p>
          <a:p>
            <a:pPr marL="215999" indent="-215999">
              <a:defRPr spc="-1">
                <a:solidFill>
                  <a:srgbClr val="595959"/>
                </a:solidFill>
                <a:latin typeface="Arial"/>
                <a:ea typeface="Arial"/>
                <a:cs typeface="Arial"/>
                <a:sym typeface="Arial"/>
              </a:defRPr>
            </a:pPr>
          </a:p>
          <a:p>
            <a:pPr marL="228600" indent="-228600">
              <a:buSzPct val="100000"/>
              <a:buChar char="•"/>
              <a:defRPr spc="-1">
                <a:solidFill>
                  <a:srgbClr val="595959"/>
                </a:solidFill>
                <a:latin typeface="Arial"/>
                <a:ea typeface="Arial"/>
                <a:cs typeface="Arial"/>
                <a:sym typeface="Arial"/>
              </a:defRPr>
            </a:pPr>
            <a:endParaRPr b="1"/>
          </a:p>
          <a:p>
            <a:pPr marL="215999" indent="-215999">
              <a:defRPr b="1" spc="-1">
                <a:latin typeface="Arial"/>
                <a:ea typeface="Arial"/>
                <a:cs typeface="Arial"/>
                <a:sym typeface="Arial"/>
              </a:defRPr>
            </a:pPr>
          </a:p>
          <a:p>
            <a:pPr marL="215999" indent="-215999">
              <a:defRPr b="1" spc="-1">
                <a:latin typeface="Arial"/>
                <a:ea typeface="Arial"/>
                <a:cs typeface="Arial"/>
                <a:sym typeface="Arial"/>
              </a:defRPr>
            </a:pPr>
            <a:r>
              <a:rPr b="0">
                <a:latin typeface="Wingdings"/>
                <a:ea typeface="Wingdings"/>
                <a:cs typeface="Wingdings"/>
                <a:sym typeface="Wingdings"/>
              </a:rPr>
              <a:t> </a:t>
            </a:r>
            <a:r>
              <a:rPr u="sng"/>
              <a:t>Praxis: 20 Min, 2x täglich</a:t>
            </a:r>
            <a:endParaRPr u="sng"/>
          </a:p>
          <a:p>
            <a:pPr marL="215999" indent="-215999">
              <a:defRPr b="1" spc="-1">
                <a:latin typeface="Arial"/>
                <a:ea typeface="Arial"/>
                <a:cs typeface="Arial"/>
                <a:sym typeface="Arial"/>
              </a:defRPr>
            </a:pPr>
          </a:p>
          <a:p>
            <a:pPr marL="215999" indent="-215999">
              <a:defRPr b="1" spc="-1">
                <a:latin typeface="Arial"/>
                <a:ea typeface="Arial"/>
                <a:cs typeface="Arial"/>
                <a:sym typeface="Arial"/>
              </a:defRPr>
            </a:pPr>
            <a:r>
              <a:t>Auf der spirituellen Ebene des </a:t>
            </a:r>
            <a:r>
              <a:t>Seins </a:t>
            </a:r>
          </a:p>
          <a:p>
            <a:pPr marL="215999" indent="-215999">
              <a:defRPr b="1" spc="-1">
                <a:latin typeface="Arial"/>
                <a:ea typeface="Arial"/>
                <a:cs typeface="Arial"/>
                <a:sym typeface="Arial"/>
              </a:defRPr>
            </a:pPr>
            <a:r>
              <a:t>:</a:t>
            </a:r>
          </a:p>
          <a:p>
            <a:pPr marL="215999" indent="-215999">
              <a:defRPr spc="-1">
                <a:latin typeface="Arial"/>
                <a:ea typeface="Arial"/>
                <a:cs typeface="Arial"/>
                <a:sym typeface="Arial"/>
              </a:defRPr>
            </a:pPr>
            <a:r>
              <a:t>Lesen Sie laut aus </a:t>
            </a:r>
            <a:r>
              <a:rPr i="1"/>
              <a:t>Open Mind, Open Heart </a:t>
            </a:r>
            <a:r>
              <a:t>(2006), S. 32.</a:t>
            </a:r>
          </a:p>
          <a:p>
            <a:pPr marL="215999" indent="-215999">
              <a:defRPr i="1" spc="-1">
                <a:latin typeface="Arial"/>
                <a:ea typeface="Arial"/>
                <a:cs typeface="Arial"/>
                <a:sym typeface="Arial"/>
              </a:defRPr>
            </a:pPr>
            <a:r>
              <a:t> "Das heilige Wort ist eine Möglichkeit, die </a:t>
            </a:r>
            <a:r>
              <a:rPr u="sng"/>
              <a:t>Absicht zu erneuern</a:t>
            </a:r>
            <a:r>
              <a:t>, sich Gott zu öffnen und ihn so </a:t>
            </a:r>
            <a:r>
              <a:rPr u="sng"/>
              <a:t>anzunehmen</a:t>
            </a:r>
            <a:r>
              <a:t>, wie er ist. Das hindert zwar niemanden daran, zu anderen Zeiten in anderen Formen zu beten, aber die Zeit des Zentrierten Gebets ist </a:t>
            </a:r>
            <a:r>
              <a:rPr u="sng"/>
              <a:t>nicht die Zeit, um speziell für andere zu beten</a:t>
            </a:r>
            <a:r>
              <a:t>. Indem du Gott zustimmst, betest du implizit für alle Menschen in Vergangenheit, Gegenwart und Zukunft. Du umarmst die gesamte Schöpfung. </a:t>
            </a:r>
            <a:r>
              <a:rPr u="sng"/>
              <a:t>Du akzeptierst die gesamte Realität, angefangen bei Gott </a:t>
            </a:r>
            <a:r>
              <a:t>und dem Teil deiner </a:t>
            </a:r>
            <a:r>
              <a:rPr u="sng"/>
              <a:t>eigenen Realität, </a:t>
            </a:r>
            <a:r>
              <a:t>dessen du dir vielleicht nicht allgemein bewusst bist, nämlich der spirituellen Ebene deines Seins."</a:t>
            </a:r>
          </a:p>
          <a:p>
            <a:pPr marL="215999" indent="-215999">
              <a:defRPr b="1" spc="-1">
                <a:latin typeface="Arial"/>
                <a:ea typeface="Arial"/>
                <a:cs typeface="Arial"/>
                <a:sym typeface="Arial"/>
              </a:defRPr>
            </a:pPr>
          </a:p>
          <a:p>
            <a:pPr marL="215999" indent="-215999" algn="ctr">
              <a:defRPr b="1" spc="-1">
                <a:latin typeface="Arial"/>
                <a:ea typeface="Arial"/>
                <a:cs typeface="Arial"/>
                <a:sym typeface="Arial"/>
              </a:defRPr>
            </a:pPr>
          </a:p>
          <a:p>
            <a:pPr marL="215999" indent="-215999" algn="ctr">
              <a:defRPr b="1" spc="-1">
                <a:latin typeface="Arial"/>
                <a:ea typeface="Arial"/>
                <a:cs typeface="Arial"/>
                <a:sym typeface="Arial"/>
              </a:defRPr>
            </a:pPr>
            <a:r>
              <a:t>22.  Leitlinie 4</a:t>
            </a:r>
          </a:p>
          <a:p>
            <a:pPr marL="215999" indent="-215999">
              <a:defRPr b="1" spc="-1">
                <a:latin typeface="Arial"/>
                <a:ea typeface="Arial"/>
                <a:cs typeface="Arial"/>
                <a:sym typeface="Arial"/>
              </a:defRPr>
            </a:pPr>
            <a:r>
              <a:t>Bleiben Sie am Ende der Gebetszeit ein paar Minuten in Stille mit geschlossenen Augen. </a:t>
            </a:r>
          </a:p>
          <a:p>
            <a:pPr marL="215999" indent="-215999">
              <a:defRPr spc="-1">
                <a:latin typeface="Arial"/>
                <a:ea typeface="Arial"/>
                <a:cs typeface="Arial"/>
                <a:sym typeface="Arial"/>
              </a:defRPr>
            </a:pPr>
            <a:r>
              <a:t>Die zusätzliche Zeit ermöglicht es uns, die Atmosphäre der Stille sanft in die Aktivität des Alltags zu bringen.</a:t>
            </a:r>
          </a:p>
          <a:p>
            <a:pPr marL="215999" indent="-215999">
              <a:defRPr spc="-1">
                <a:latin typeface="Arial"/>
                <a:ea typeface="Arial"/>
                <a:cs typeface="Arial"/>
                <a:sym typeface="Arial"/>
              </a:defRPr>
            </a:pPr>
            <a:r>
              <a:t>Wenn dieses Gebet in einer Gruppe gesprochen wird, kann der Leiter langsam ein Gebet wie das Vaterunser </a:t>
            </a:r>
            <a:r>
              <a:rPr b="1"/>
              <a:t>[oder das Gebet in 3 Schritten</a:t>
            </a:r>
            <a:r>
              <a:rPr b="1" baseline="30000"/>
              <a:t>rd</a:t>
            </a:r>
            <a:r>
              <a:rPr b="1"/>
              <a:t> ] </a:t>
            </a:r>
            <a:r>
              <a:t>aufsagen, während die anderen zuhören. </a:t>
            </a:r>
          </a:p>
          <a:p>
            <a:pPr marL="215999" indent="-215999">
              <a:defRPr spc="-1">
                <a:latin typeface="Arial"/>
                <a:ea typeface="Arial"/>
                <a:cs typeface="Arial"/>
                <a:sym typeface="Arial"/>
              </a:defRPr>
            </a:pPr>
            <a:r>
              <a:t>Die Mindestzeit für dieses Gebet beträgt zwanzig Minuten. </a:t>
            </a:r>
          </a:p>
          <a:p>
            <a:pPr marL="215999" indent="-215999">
              <a:defRPr spc="-1">
                <a:latin typeface="Arial"/>
                <a:ea typeface="Arial"/>
                <a:cs typeface="Arial"/>
                <a:sym typeface="Arial"/>
              </a:defRPr>
            </a:pPr>
            <a:r>
              <a:t>Es werden zwei Zeiten pro Tag empfohlen, eine am Morgen und die andere am Nachmittag oder frühen Abend.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4" name="Shape 124"/>
          <p:cNvSpPr/>
          <p:nvPr>
            <p:ph type="sldImg"/>
          </p:nvPr>
        </p:nvSpPr>
        <p:spPr>
          <a:prstGeom prst="rect">
            <a:avLst/>
          </a:prstGeom>
        </p:spPr>
        <p:txBody>
          <a:bodyPr/>
          <a:lstStyle/>
          <a:p>
            <a:pPr/>
          </a:p>
        </p:txBody>
      </p:sp>
      <p:sp>
        <p:nvSpPr>
          <p:cNvPr id="125" name="Shape 125"/>
          <p:cNvSpPr/>
          <p:nvPr>
            <p:ph type="body" sz="quarter" idx="1"/>
          </p:nvPr>
        </p:nvSpPr>
        <p:spPr>
          <a:prstGeom prst="rect">
            <a:avLst/>
          </a:prstGeom>
        </p:spPr>
        <p:txBody>
          <a:bodyPr/>
          <a:lstStyle/>
          <a:p>
            <a:pPr algn="ctr">
              <a:defRPr b="1" sz="1100">
                <a:latin typeface="Arial"/>
                <a:ea typeface="Arial"/>
                <a:cs typeface="Arial"/>
                <a:sym typeface="Arial"/>
              </a:defRPr>
            </a:pPr>
            <a:r>
              <a:t>2. Psalm 46:10</a:t>
            </a:r>
          </a:p>
          <a:p>
            <a:pPr>
              <a:defRPr b="1" sz="1100" u="sng">
                <a:latin typeface="Arial"/>
                <a:ea typeface="Arial"/>
                <a:cs typeface="Arial"/>
                <a:sym typeface="Arial"/>
              </a:defRPr>
            </a:pPr>
          </a:p>
          <a:p>
            <a:pPr>
              <a:defRPr u="sng">
                <a:latin typeface="Arial"/>
                <a:ea typeface="Arial"/>
                <a:cs typeface="Arial"/>
                <a:sym typeface="Arial"/>
              </a:defRPr>
            </a:pPr>
            <a:r>
              <a:t>PRESENTERS NOTES CONTINUED</a:t>
            </a:r>
            <a:r>
              <a:rPr u="none"/>
              <a:t>:</a:t>
            </a:r>
            <a:endParaRPr u="none"/>
          </a:p>
          <a:p>
            <a:pPr>
              <a:defRPr>
                <a:latin typeface="Arial"/>
                <a:ea typeface="Arial"/>
                <a:cs typeface="Arial"/>
                <a:sym typeface="Arial"/>
              </a:defRPr>
            </a:pPr>
          </a:p>
          <a:p>
            <a:pPr marL="206120" indent="-171450">
              <a:buSzPct val="100000"/>
              <a:buFont typeface="Arial"/>
              <a:buChar char="•"/>
              <a:defRPr b="1">
                <a:latin typeface="Arial"/>
                <a:ea typeface="Arial"/>
                <a:cs typeface="Arial"/>
                <a:sym typeface="Arial"/>
              </a:defRPr>
            </a:pPr>
            <a:r>
              <a:t>Review the Schedule</a:t>
            </a:r>
          </a:p>
          <a:p>
            <a:pPr lvl="1" marL="628650" indent="-171450">
              <a:buSzPct val="100000"/>
              <a:buFont typeface="Arial"/>
              <a:buChar char="•"/>
              <a:defRPr>
                <a:latin typeface="Arial"/>
                <a:ea typeface="Arial"/>
                <a:cs typeface="Arial"/>
                <a:sym typeface="Arial"/>
              </a:defRPr>
            </a:pPr>
            <a:r>
              <a:t>This is the Introductory Workshop of the “Centering Prayer Introductory Program.” The continuing sessions will be held … [state the day and time]. (For example: The continuing sessions will be held for the next six Wednesday evenings from 7:30 to 9:00 pm.)</a:t>
            </a:r>
          </a:p>
          <a:p>
            <a:pPr lvl="3" marL="857250" indent="-171450">
              <a:buSzPct val="100000"/>
              <a:buFont typeface="Arial"/>
              <a:buChar char="•"/>
              <a:defRPr>
                <a:latin typeface="Arial"/>
                <a:ea typeface="Arial"/>
                <a:cs typeface="Arial"/>
                <a:sym typeface="Arial"/>
              </a:defRPr>
            </a:pPr>
            <a:r>
              <a:t>Dies ist der Einführungsworkshop “Centering Prayer” (Gebet der Sammlung, zentrierendes Gebet)</a:t>
            </a:r>
          </a:p>
          <a:p>
            <a:pPr lvl="1" marL="628650" indent="-171450">
              <a:buSzPct val="100000"/>
              <a:buFont typeface="Arial"/>
              <a:buChar char="•"/>
              <a:defRPr>
                <a:latin typeface="Arial"/>
                <a:ea typeface="Arial"/>
                <a:cs typeface="Arial"/>
                <a:sym typeface="Arial"/>
              </a:defRPr>
            </a:pPr>
          </a:p>
          <a:p>
            <a:pPr lvl="1" marL="646268" indent="-171450">
              <a:buSzPct val="100000"/>
              <a:buFont typeface="Arial"/>
              <a:buChar char="•"/>
              <a:defRPr>
                <a:latin typeface="Arial"/>
                <a:ea typeface="Arial"/>
                <a:cs typeface="Arial"/>
                <a:sym typeface="Arial"/>
              </a:defRPr>
            </a:pPr>
            <a:r>
              <a:t>Along with your own daily practice, this series of meetings gives you the opportunity to come together to practice Centering Prayer and to watch a presentation by Fr. Thomas Keating or others. There will be time for discussion, answering questions and sharing your experience with others.</a:t>
            </a:r>
          </a:p>
          <a:p>
            <a:pPr lvl="3" marL="857250" indent="-171450">
              <a:buSzPct val="100000"/>
              <a:buFont typeface="Arial"/>
              <a:buChar char="•"/>
              <a:defRPr>
                <a:latin typeface="Arial"/>
                <a:ea typeface="Arial"/>
                <a:cs typeface="Arial"/>
                <a:sym typeface="Arial"/>
              </a:defRPr>
            </a:pPr>
            <a:r>
              <a:t>Dieser Workshop ermöglicht es uns, das Gebet zusammen kennenzulernen, oder tiefer kennenzulernen, mit Kursmaterial, dass von Thomas Keating und anderen entwickelt wurde, und stillen Gebetszeiten, in dem wir das Gebet einüben oder üben. Nach diesen Kursteilen gibt es jeweils die Gelegenheit Fragen zu stellen und unsere Erfahrung zu teilen</a:t>
            </a:r>
          </a:p>
          <a:p>
            <a:pPr lvl="1" marL="646268" indent="-171450">
              <a:buSzPct val="100000"/>
              <a:buFont typeface="Arial"/>
              <a:buChar char="•"/>
              <a:defRPr>
                <a:latin typeface="Arial"/>
                <a:ea typeface="Arial"/>
                <a:cs typeface="Arial"/>
                <a:sym typeface="Arial"/>
              </a:defRPr>
            </a:pPr>
          </a:p>
          <a:p>
            <a:pPr lvl="1" marL="646268" indent="-171450">
              <a:buSzPct val="100000"/>
              <a:buFont typeface="Arial"/>
              <a:buChar char="•"/>
              <a:defRPr>
                <a:latin typeface="Arial"/>
                <a:ea typeface="Arial"/>
                <a:cs typeface="Arial"/>
                <a:sym typeface="Arial"/>
              </a:defRPr>
            </a:pPr>
            <a:r>
              <a:t>Please be sure your contact information appears on the registration list so that we can contact you as needed for the continuing sessions.  </a:t>
            </a:r>
          </a:p>
          <a:p>
            <a:pPr lvl="1" marL="646268" indent="-171450">
              <a:buSzPct val="100000"/>
              <a:buFont typeface="Arial"/>
              <a:buChar char="•"/>
              <a:defRPr>
                <a:latin typeface="Arial"/>
                <a:ea typeface="Arial"/>
                <a:cs typeface="Arial"/>
                <a:sym typeface="Arial"/>
              </a:defRPr>
            </a:pPr>
          </a:p>
          <a:p>
            <a:pPr lvl="1" marL="646268" indent="-171450">
              <a:buSzPct val="100000"/>
              <a:buFont typeface="Arial"/>
              <a:buChar char="•"/>
              <a:defRPr>
                <a:latin typeface="Arial"/>
                <a:ea typeface="Arial"/>
                <a:cs typeface="Arial"/>
                <a:sym typeface="Arial"/>
              </a:defRPr>
            </a:pPr>
            <a:r>
              <a:t>Explain and make available the schedule and ending time, and the practical details such as location of bathrooms, book tables, etc.</a:t>
            </a:r>
          </a:p>
          <a:p>
            <a:pPr/>
          </a:p>
          <a:p>
            <a:pPr>
              <a:defRPr sz="1100">
                <a:latin typeface="Arial"/>
                <a:ea typeface="Arial"/>
                <a:cs typeface="Arial"/>
                <a:sym typeface="Arial"/>
              </a:defRPr>
            </a:pPr>
          </a:p>
          <a:p>
            <a:pPr>
              <a:defRPr sz="1100" u="sng">
                <a:latin typeface="Arial"/>
                <a:ea typeface="Arial"/>
                <a:cs typeface="Arial"/>
                <a:sym typeface="Arial"/>
              </a:defRPr>
            </a:pPr>
            <a:r>
              <a:t> </a:t>
            </a:r>
            <a:r>
              <a:rPr u="none"/>
              <a:t>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4" name="Shape 264"/>
          <p:cNvSpPr/>
          <p:nvPr>
            <p:ph type="sldImg"/>
          </p:nvPr>
        </p:nvSpPr>
        <p:spPr>
          <a:prstGeom prst="rect">
            <a:avLst/>
          </a:prstGeom>
        </p:spPr>
        <p:txBody>
          <a:bodyPr/>
          <a:lstStyle/>
          <a:p>
            <a:pPr/>
          </a:p>
        </p:txBody>
      </p:sp>
      <p:sp>
        <p:nvSpPr>
          <p:cNvPr id="265" name="Shape 265"/>
          <p:cNvSpPr/>
          <p:nvPr>
            <p:ph type="body" sz="quarter" idx="1"/>
          </p:nvPr>
        </p:nvSpPr>
        <p:spPr>
          <a:prstGeom prst="rect">
            <a:avLst/>
          </a:prstGeom>
        </p:spPr>
        <p:txBody>
          <a:bodyPr/>
          <a:lstStyle/>
          <a:p>
            <a:pPr algn="ctr">
              <a:defRPr b="1">
                <a:latin typeface="Arial"/>
                <a:ea typeface="Arial"/>
                <a:cs typeface="Arial"/>
                <a:sym typeface="Arial"/>
              </a:defRPr>
            </a:pPr>
            <a:r>
              <a:t>21. Our First Period of Centering Prayer </a:t>
            </a:r>
          </a:p>
          <a:p>
            <a:pPr>
              <a:defRPr>
                <a:latin typeface="Arial"/>
                <a:ea typeface="Arial"/>
                <a:cs typeface="Arial"/>
                <a:sym typeface="Arial"/>
              </a:defRPr>
            </a:pPr>
            <a:r>
              <a:t> NOTE TO PRESENTER: </a:t>
            </a:r>
          </a:p>
          <a:p>
            <a:pPr lvl="1" indent="457200">
              <a:defRPr>
                <a:latin typeface="Arial"/>
                <a:ea typeface="Arial"/>
                <a:cs typeface="Arial"/>
                <a:sym typeface="Arial"/>
              </a:defRPr>
            </a:pPr>
            <a:r>
              <a:t>After a short standing break, have participants choose a sacred word of one to two syllables, then lead them in a period of Centering Prayer.</a:t>
            </a:r>
          </a:p>
          <a:p>
            <a:pPr lvl="1" indent="457200">
              <a:defRPr>
                <a:latin typeface="Arial"/>
                <a:ea typeface="Arial"/>
                <a:cs typeface="Arial"/>
                <a:sym typeface="Arial"/>
              </a:defRPr>
            </a:pPr>
            <a:r>
              <a:t>	Nach einer kurzen Stehpause leite die Teilnehmer darin an, Ein Gebetswort zu finden, und führe sie danach ins Zentrierende Gebet</a:t>
            </a:r>
          </a:p>
          <a:p>
            <a:pPr lvl="1" indent="457200">
              <a:defRPr>
                <a:latin typeface="Arial"/>
                <a:ea typeface="Arial"/>
                <a:cs typeface="Arial"/>
                <a:sym typeface="Arial"/>
              </a:defRPr>
            </a:pPr>
          </a:p>
          <a:p>
            <a:pPr lvl="1" indent="457200">
              <a:defRPr>
                <a:latin typeface="Arial"/>
                <a:ea typeface="Arial"/>
                <a:cs typeface="Arial"/>
                <a:sym typeface="Arial"/>
              </a:defRPr>
            </a:pPr>
            <a:r>
              <a:t>Invite participants to close their eyes.</a:t>
            </a:r>
          </a:p>
          <a:p>
            <a:pPr lvl="1" indent="457200">
              <a:defRPr>
                <a:latin typeface="Arial"/>
                <a:ea typeface="Arial"/>
                <a:cs typeface="Arial"/>
                <a:sym typeface="Arial"/>
              </a:defRPr>
            </a:pPr>
            <a:r>
              <a:t>	Lade die Teilnehmer ein, ihre Augen zu schließen</a:t>
            </a:r>
          </a:p>
          <a:p>
            <a:pPr lvl="1" indent="457200">
              <a:defRPr>
                <a:latin typeface="Arial"/>
                <a:ea typeface="Arial"/>
                <a:cs typeface="Arial"/>
                <a:sym typeface="Arial"/>
              </a:defRPr>
            </a:pPr>
            <a:r>
              <a:t>Begin with a short prayer to the Holy Spirit. For example: “Loving Spirit of God, we open our hearts to you as we choose our Sacred Word.”</a:t>
            </a:r>
          </a:p>
          <a:p>
            <a:pPr lvl="1" indent="457200">
              <a:defRPr>
                <a:latin typeface="Arial"/>
                <a:ea typeface="Arial"/>
                <a:cs typeface="Arial"/>
                <a:sym typeface="Arial"/>
              </a:defRPr>
            </a:pPr>
            <a:r>
              <a:t>	Beginn mit einem kurzen Gebet zum Heiligen Geist, zum Beispiel: Liebender Geist Gottes, wir öffnen unsere Herzen zu dir </a:t>
            </a:r>
          </a:p>
          <a:p>
            <a:pPr lvl="1" indent="457200">
              <a:defRPr>
                <a:latin typeface="Arial"/>
                <a:ea typeface="Arial"/>
                <a:cs typeface="Arial"/>
                <a:sym typeface="Arial"/>
              </a:defRPr>
            </a:pPr>
          </a:p>
          <a:p>
            <a:pPr lvl="1" indent="457200">
              <a:defRPr>
                <a:latin typeface="Arial"/>
                <a:ea typeface="Arial"/>
                <a:cs typeface="Arial"/>
                <a:sym typeface="Arial"/>
              </a:defRPr>
            </a:pPr>
            <a:r>
              <a:t>Read the list of examples in a prayerful manner.</a:t>
            </a:r>
          </a:p>
          <a:p>
            <a:pPr lvl="1" indent="457200">
              <a:defRPr>
                <a:latin typeface="Arial"/>
                <a:ea typeface="Arial"/>
                <a:cs typeface="Arial"/>
                <a:sym typeface="Arial"/>
              </a:defRPr>
            </a:pPr>
            <a:r>
              <a:t>	Lies die Liste von Beispielworten langsam, im Gebet</a:t>
            </a:r>
          </a:p>
          <a:p>
            <a:pPr lvl="1" indent="457200">
              <a:defRPr>
                <a:latin typeface="Arial"/>
                <a:ea typeface="Arial"/>
                <a:cs typeface="Arial"/>
                <a:sym typeface="Arial"/>
              </a:defRPr>
            </a:pPr>
          </a:p>
          <a:p>
            <a:pPr lvl="1" marL="683175" indent="-191303">
              <a:buSzPct val="100000"/>
              <a:buFont typeface="Arial"/>
              <a:buChar char="•"/>
              <a:defRPr>
                <a:latin typeface="Arial"/>
                <a:ea typeface="Arial"/>
                <a:cs typeface="Arial"/>
                <a:sym typeface="Arial"/>
              </a:defRPr>
            </a:pPr>
            <a:r>
              <a:t>Remind the participants that there isn’t a better word or more sacred word. </a:t>
            </a:r>
          </a:p>
          <a:p>
            <a:pPr lvl="3" marL="877104" indent="-191304">
              <a:buSzPct val="100000"/>
              <a:buFont typeface="Arial"/>
              <a:buChar char="•"/>
              <a:defRPr>
                <a:latin typeface="Arial"/>
                <a:ea typeface="Arial"/>
                <a:cs typeface="Arial"/>
                <a:sym typeface="Arial"/>
              </a:defRPr>
            </a:pPr>
            <a:r>
              <a:t>Erinnere die Teilnehmer daran, dass es nicht Ein besseres Wort gibt, Oder ein heiliges Wort</a:t>
            </a:r>
          </a:p>
          <a:p>
            <a:pPr lvl="1" marL="683175" indent="-191303">
              <a:buSzPct val="100000"/>
              <a:buFont typeface="Arial"/>
              <a:buChar char="•"/>
              <a:defRPr>
                <a:latin typeface="Arial"/>
                <a:ea typeface="Arial"/>
                <a:cs typeface="Arial"/>
                <a:sym typeface="Arial"/>
              </a:defRPr>
            </a:pPr>
            <a:r>
              <a:t>Remind the participants that after choosing a sacred word, do not change it during the period of Centering Prayer because that would be engaging thoughts. </a:t>
            </a:r>
          </a:p>
          <a:p>
            <a:pPr lvl="3" marL="877104" indent="-191304">
              <a:buSzPct val="100000"/>
              <a:buFont typeface="Arial"/>
              <a:buChar char="•"/>
              <a:defRPr>
                <a:latin typeface="Arial"/>
                <a:ea typeface="Arial"/>
                <a:cs typeface="Arial"/>
                <a:sym typeface="Arial"/>
              </a:defRPr>
            </a:pPr>
            <a:r>
              <a:t>Erinnere die Teilnehmer daran, dass sie während der Gebetsperiode bei dem Wort bleiben, dass sie ausgewählt haben damit sie nicht Gedanken nachgehen</a:t>
            </a:r>
          </a:p>
          <a:p>
            <a:pPr lvl="1" marL="683175" indent="-191303">
              <a:buSzPct val="100000"/>
              <a:buFont typeface="Arial"/>
              <a:buChar char="•"/>
              <a:defRPr>
                <a:latin typeface="Arial"/>
                <a:ea typeface="Arial"/>
                <a:cs typeface="Arial"/>
                <a:sym typeface="Arial"/>
              </a:defRPr>
            </a:pPr>
            <a:r>
              <a:t>Examples: God, Jesus, Abba, Father, Mother, Mary, Amen, Love, Peace, Mercy, Listen, Silence, Stillness, Faith, Trust, Yes. You may choose a word from another language. </a:t>
            </a:r>
          </a:p>
          <a:p>
            <a:pPr lvl="3" marL="877104" indent="-191304">
              <a:buSzPct val="100000"/>
              <a:buFont typeface="Arial"/>
              <a:buChar char="•"/>
              <a:defRPr>
                <a:latin typeface="Arial"/>
                <a:ea typeface="Arial"/>
                <a:cs typeface="Arial"/>
                <a:sym typeface="Arial"/>
              </a:defRPr>
            </a:pPr>
            <a:r>
              <a:t>Zum Beispiel: Gott, Jesus, Mutter, Vater, Abba, Amma, Maria, Amen, Liebe, Friede, Shalom, Gnade, offen, Stille, Glaube, Ja</a:t>
            </a:r>
          </a:p>
          <a:p>
            <a:pPr lvl="2" marL="648503" indent="-191303">
              <a:buSzPct val="100000"/>
              <a:buFont typeface="Arial"/>
              <a:buChar char="•"/>
              <a:defRPr>
                <a:latin typeface="Arial"/>
                <a:ea typeface="Arial"/>
                <a:cs typeface="Arial"/>
                <a:sym typeface="Arial"/>
              </a:defRPr>
            </a:pPr>
            <a:r>
              <a:t>Give the participants time to choose a sacred word, a word of one or two syllables (approximately two or three minutes).</a:t>
            </a:r>
          </a:p>
          <a:p>
            <a:pPr lvl="3" marL="877104" indent="-191304">
              <a:buSzPct val="100000"/>
              <a:buFont typeface="Arial"/>
              <a:buChar char="•"/>
              <a:defRPr>
                <a:latin typeface="Arial"/>
                <a:ea typeface="Arial"/>
                <a:cs typeface="Arial"/>
                <a:sym typeface="Arial"/>
              </a:defRPr>
            </a:pPr>
            <a:r>
              <a:t>Gib dem Teilnehmern Zeit Gebetswort zu wählen, das ein oder zwei Silben haben sollte (2-3 Minuten)</a:t>
            </a:r>
          </a:p>
          <a:p>
            <a:pPr lvl="1" marL="683175" indent="-191303">
              <a:buSzPct val="100000"/>
              <a:buFont typeface="Arial"/>
              <a:buChar char="•"/>
              <a:defRPr>
                <a:latin typeface="Arial"/>
                <a:ea typeface="Arial"/>
                <a:cs typeface="Arial"/>
                <a:sym typeface="Arial"/>
              </a:defRPr>
            </a:pPr>
            <a:r>
              <a:t>Suggest that if they are unable to choose a word at this time to use the word “peace” or “yes.”</a:t>
            </a:r>
          </a:p>
          <a:p>
            <a:pPr lvl="3" marL="877104" indent="-191304">
              <a:buSzPct val="100000"/>
              <a:buFont typeface="Arial"/>
              <a:buChar char="•"/>
              <a:defRPr>
                <a:latin typeface="Arial"/>
                <a:ea typeface="Arial"/>
                <a:cs typeface="Arial"/>
                <a:sym typeface="Arial"/>
              </a:defRPr>
            </a:pPr>
            <a:r>
              <a:t>Schlage den Teilnehmer vor, das sie, wenn sie kein Wort finden, für diese gebetszeit entweder das Wort Friede oder ja benutzen</a:t>
            </a:r>
          </a:p>
          <a:p>
            <a:pPr/>
            <a:r>
              <a:t>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1" name="Shape 271"/>
          <p:cNvSpPr/>
          <p:nvPr>
            <p:ph type="sldImg"/>
          </p:nvPr>
        </p:nvSpPr>
        <p:spPr>
          <a:prstGeom prst="rect">
            <a:avLst/>
          </a:prstGeom>
        </p:spPr>
        <p:txBody>
          <a:bodyPr/>
          <a:lstStyle/>
          <a:p>
            <a:pPr/>
          </a:p>
        </p:txBody>
      </p:sp>
      <p:sp>
        <p:nvSpPr>
          <p:cNvPr id="272" name="Shape 272"/>
          <p:cNvSpPr/>
          <p:nvPr>
            <p:ph type="body" sz="quarter" idx="1"/>
          </p:nvPr>
        </p:nvSpPr>
        <p:spPr>
          <a:prstGeom prst="rect">
            <a:avLst/>
          </a:prstGeom>
        </p:spPr>
        <p:txBody>
          <a:bodyPr/>
          <a:lstStyle/>
          <a:p>
            <a:pPr algn="ctr">
              <a:defRPr b="1" sz="1100">
                <a:latin typeface="Arial"/>
                <a:ea typeface="Arial"/>
                <a:cs typeface="Arial"/>
                <a:sym typeface="Arial"/>
              </a:defRPr>
            </a:pPr>
            <a:r>
              <a:t>22. Our First Period of Centering Prayer continued</a:t>
            </a:r>
          </a:p>
          <a:p>
            <a:pPr algn="ctr">
              <a:defRPr b="1" sz="1100">
                <a:latin typeface="Arial"/>
                <a:ea typeface="Arial"/>
                <a:cs typeface="Arial"/>
                <a:sym typeface="Arial"/>
              </a:defRPr>
            </a:pPr>
          </a:p>
          <a:p>
            <a:pPr>
              <a:defRPr sz="1100">
                <a:latin typeface="Arial"/>
                <a:ea typeface="Arial"/>
                <a:cs typeface="Arial"/>
                <a:sym typeface="Arial"/>
              </a:defRPr>
            </a:pPr>
            <a:r>
              <a:t>NOTE TO PRESENTER CONTINUED: Read the guidelines again.</a:t>
            </a:r>
          </a:p>
          <a:p>
            <a:pPr>
              <a:defRPr sz="1100">
                <a:latin typeface="Arial"/>
                <a:ea typeface="Arial"/>
                <a:cs typeface="Arial"/>
                <a:sym typeface="Arial"/>
              </a:defRPr>
            </a:pPr>
            <a:r>
              <a:t>	Lies die Leitlinie noch einmal vor</a:t>
            </a:r>
          </a:p>
          <a:p>
            <a:pPr lvl="1" marL="746943" indent="-255072">
              <a:buSzPct val="100000"/>
              <a:buAutoNum type="arabicPeriod" startAt="1"/>
              <a:defRPr sz="1100">
                <a:latin typeface="Arial"/>
                <a:ea typeface="Arial"/>
                <a:cs typeface="Arial"/>
                <a:sym typeface="Arial"/>
              </a:defRPr>
            </a:pPr>
            <a:r>
              <a:t>Choose a sacred word as the symbol of your intention to consent to God’s presence and action within. </a:t>
            </a:r>
          </a:p>
          <a:p>
            <a:pPr lvl="1" marL="746943" indent="-255072">
              <a:buSzPct val="100000"/>
              <a:buAutoNum type="arabicPeriod" startAt="1"/>
              <a:defRPr sz="1100">
                <a:latin typeface="Arial"/>
                <a:ea typeface="Arial"/>
                <a:cs typeface="Arial"/>
                <a:sym typeface="Arial"/>
              </a:defRPr>
            </a:pPr>
            <a:r>
              <a:t>Sitting comfortably and with eyes closed, settle briefly and silently introduce the sacred word as the symbol of your consent to God’s presence and action within.</a:t>
            </a:r>
          </a:p>
          <a:p>
            <a:pPr lvl="1" marL="746943" indent="-255072">
              <a:buSzPct val="100000"/>
              <a:buAutoNum type="arabicPeriod" startAt="1"/>
              <a:defRPr sz="1100">
                <a:latin typeface="Arial"/>
                <a:ea typeface="Arial"/>
                <a:cs typeface="Arial"/>
                <a:sym typeface="Arial"/>
              </a:defRPr>
            </a:pPr>
            <a:r>
              <a:t>When engaged with your thoughts, return ever-so-gently to the sacred word.</a:t>
            </a:r>
          </a:p>
          <a:p>
            <a:pPr lvl="1" marL="746943" indent="-255072">
              <a:buSzPct val="100000"/>
              <a:buAutoNum type="arabicPeriod" startAt="1"/>
              <a:defRPr sz="1100">
                <a:latin typeface="Arial"/>
                <a:ea typeface="Arial"/>
                <a:cs typeface="Arial"/>
                <a:sym typeface="Arial"/>
              </a:defRPr>
            </a:pPr>
            <a:r>
              <a:t>At the end of the prayer period, remain in silence with eyes closed for a couple of minutes.</a:t>
            </a:r>
          </a:p>
          <a:p>
            <a:pPr lvl="1" indent="457200">
              <a:defRPr sz="1100">
                <a:latin typeface="Arial"/>
                <a:ea typeface="Arial"/>
                <a:cs typeface="Arial"/>
                <a:sym typeface="Arial"/>
              </a:defRPr>
            </a:pPr>
            <a:r>
              <a:t>Begin twenty minutes of Centering Prayer.</a:t>
            </a:r>
          </a:p>
          <a:p>
            <a:pPr lvl="1" indent="457200">
              <a:defRPr sz="1100">
                <a:latin typeface="Arial"/>
                <a:ea typeface="Arial"/>
                <a:cs typeface="Arial"/>
                <a:sym typeface="Arial"/>
              </a:defRPr>
            </a:pPr>
            <a:r>
              <a:t>	Beginn mit 20 Minuten Centering Prayer</a:t>
            </a:r>
          </a:p>
          <a:p>
            <a:pPr lvl="1" marL="676323" indent="-184452">
              <a:buSzPct val="100000"/>
              <a:buFont typeface="Arial"/>
              <a:buChar char="•"/>
              <a:defRPr sz="1100">
                <a:latin typeface="Arial"/>
                <a:ea typeface="Arial"/>
                <a:cs typeface="Arial"/>
                <a:sym typeface="Arial"/>
              </a:defRPr>
            </a:pPr>
            <a:r>
              <a:t>You may invite participants to begin Centering Prayer by introducing the sacred word, if you wish.</a:t>
            </a:r>
          </a:p>
          <a:p>
            <a:pPr lvl="3" marL="870252" indent="-184452">
              <a:buSzPct val="100000"/>
              <a:buFont typeface="Arial"/>
              <a:buChar char="•"/>
              <a:defRPr sz="1100">
                <a:latin typeface="Arial"/>
                <a:ea typeface="Arial"/>
                <a:cs typeface="Arial"/>
                <a:sym typeface="Arial"/>
              </a:defRPr>
            </a:pPr>
            <a:r>
              <a:t>Wenn du möchtest,, kannst du die Teilnehmer einladen, das Gebet zu beginnen, indem sie das Gebet Wort behutsam einführen</a:t>
            </a:r>
          </a:p>
          <a:p>
            <a:pPr lvl="1" indent="457200">
              <a:defRPr sz="1100">
                <a:latin typeface="Arial"/>
                <a:ea typeface="Arial"/>
                <a:cs typeface="Arial"/>
                <a:sym typeface="Arial"/>
              </a:defRPr>
            </a:pPr>
            <a:r>
              <a:t>To indicate the end, slowly say a prayer such as the Lord’s Prayer while others listen.</a:t>
            </a:r>
          </a:p>
          <a:p>
            <a:pPr lvl="1" indent="457200">
              <a:defRPr sz="1100">
                <a:latin typeface="Arial"/>
                <a:ea typeface="Arial"/>
                <a:cs typeface="Arial"/>
                <a:sym typeface="Arial"/>
              </a:defRPr>
            </a:pPr>
            <a:r>
              <a:t>	Um das Ende der Gebetszeiten signalisieren, sag langsam ein Gebet, zum Beispiel das Vaterunser, während alle andern zuhören</a:t>
            </a:r>
          </a:p>
          <a:p>
            <a:pPr lvl="1" marL="676323" indent="-184452">
              <a:buSzPct val="100000"/>
              <a:buFont typeface="Arial"/>
              <a:buChar char="•"/>
              <a:defRPr sz="1100">
                <a:latin typeface="Arial"/>
                <a:ea typeface="Arial"/>
                <a:cs typeface="Arial"/>
                <a:sym typeface="Arial"/>
              </a:defRPr>
            </a:pPr>
            <a:r>
              <a:t>After a pause, invite participants to gently open their eyes.</a:t>
            </a:r>
          </a:p>
          <a:p>
            <a:pPr lvl="3" marL="870252" indent="-184452">
              <a:buSzPct val="100000"/>
              <a:buFont typeface="Arial"/>
              <a:buChar char="•"/>
              <a:defRPr sz="1100">
                <a:latin typeface="Arial"/>
                <a:ea typeface="Arial"/>
                <a:cs typeface="Arial"/>
                <a:sym typeface="Arial"/>
              </a:defRPr>
            </a:pPr>
            <a:r>
              <a:t>Nach einer Pause Lade die Teilnehmer ein, langsam die Augen zu öffnen</a:t>
            </a:r>
          </a:p>
          <a:p>
            <a:pPr lvl="1" indent="457200">
              <a:defRPr sz="1100">
                <a:latin typeface="Arial"/>
                <a:ea typeface="Arial"/>
                <a:cs typeface="Arial"/>
                <a:sym typeface="Arial"/>
              </a:defRPr>
            </a:pPr>
            <a:r>
              <a:t>Invite questions from the participants </a:t>
            </a:r>
            <a:r>
              <a:rPr b="1"/>
              <a:t>specific to the method of Centering Prayer.</a:t>
            </a:r>
            <a:r>
              <a:t> This is distinct from the questions asked in Conference Three, where participants are asked to </a:t>
            </a:r>
            <a:r>
              <a:rPr b="1"/>
              <a:t>share their experiences.</a:t>
            </a:r>
            <a:endParaRPr b="1"/>
          </a:p>
          <a:p>
            <a:pPr lvl="1" indent="457200">
              <a:defRPr sz="1100">
                <a:latin typeface="Arial"/>
                <a:ea typeface="Arial"/>
                <a:cs typeface="Arial"/>
                <a:sym typeface="Arial"/>
              </a:defRPr>
            </a:pPr>
            <a:r>
              <a:rPr b="1"/>
              <a:t>	</a:t>
            </a:r>
            <a:r>
              <a:t>Lade die Teilnehmer ein, Fragen zur</a:t>
            </a:r>
            <a:r>
              <a:rPr b="1"/>
              <a:t> Methode Des Gebets </a:t>
            </a:r>
            <a:r>
              <a:t>zu stellen. Dies ist anders als nach der dritten Konferenz, wo sie aufgefordert werden</a:t>
            </a:r>
            <a:r>
              <a:rPr b="1"/>
              <a:t>, ihre Erfahrungen mit dem Gebet zu teilen</a:t>
            </a:r>
            <a:endParaRPr b="1"/>
          </a:p>
          <a:p>
            <a:pPr lvl="1" indent="457200">
              <a:defRPr sz="1100">
                <a:latin typeface="Arial"/>
                <a:ea typeface="Arial"/>
                <a:cs typeface="Arial"/>
                <a:sym typeface="Arial"/>
              </a:defRPr>
            </a:pPr>
            <a:r>
              <a:t>NOTE: Also refer to Development of Essentials in </a:t>
            </a:r>
            <a:r>
              <a:rPr i="1"/>
              <a:t>Post-Reading for Presenters-in-Training </a:t>
            </a:r>
            <a:r>
              <a:t>for additional insights about the essentials.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4" name="Shape 134"/>
          <p:cNvSpPr/>
          <p:nvPr>
            <p:ph type="sldImg"/>
          </p:nvPr>
        </p:nvSpPr>
        <p:spPr>
          <a:prstGeom prst="rect">
            <a:avLst/>
          </a:prstGeom>
        </p:spPr>
        <p:txBody>
          <a:bodyPr/>
          <a:lstStyle/>
          <a:p>
            <a:pPr/>
          </a:p>
        </p:txBody>
      </p:sp>
      <p:sp>
        <p:nvSpPr>
          <p:cNvPr id="135" name="Shape 135"/>
          <p:cNvSpPr/>
          <p:nvPr>
            <p:ph type="body" sz="quarter" idx="1"/>
          </p:nvPr>
        </p:nvSpPr>
        <p:spPr>
          <a:prstGeom prst="rect">
            <a:avLst/>
          </a:prstGeom>
        </p:spPr>
        <p:txBody>
          <a:bodyPr/>
          <a:lstStyle>
            <a:lvl1pPr algn="ctr">
              <a:defRPr b="1">
                <a:latin typeface="Arial"/>
                <a:ea typeface="Arial"/>
                <a:cs typeface="Arial"/>
                <a:sym typeface="Arial"/>
              </a:defRPr>
            </a:lvl1pPr>
          </a:lstStyle>
          <a:p>
            <a:pPr/>
            <a:r>
              <a:t>4. Prayer as Relationship – Conference One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1" name="Shape 141"/>
          <p:cNvSpPr/>
          <p:nvPr>
            <p:ph type="sldImg"/>
          </p:nvPr>
        </p:nvSpPr>
        <p:spPr>
          <a:prstGeom prst="rect">
            <a:avLst/>
          </a:prstGeom>
        </p:spPr>
        <p:txBody>
          <a:bodyPr/>
          <a:lstStyle/>
          <a:p>
            <a:pPr/>
          </a:p>
        </p:txBody>
      </p:sp>
      <p:sp>
        <p:nvSpPr>
          <p:cNvPr id="142" name="Shape 142"/>
          <p:cNvSpPr/>
          <p:nvPr>
            <p:ph type="body" sz="quarter" idx="1"/>
          </p:nvPr>
        </p:nvSpPr>
        <p:spPr>
          <a:prstGeom prst="rect">
            <a:avLst/>
          </a:prstGeom>
        </p:spPr>
        <p:txBody>
          <a:bodyPr/>
          <a:lstStyle/>
          <a:p>
            <a:pPr algn="ctr">
              <a:defRPr b="1">
                <a:latin typeface="Arial"/>
                <a:ea typeface="Arial"/>
                <a:cs typeface="Arial"/>
                <a:sym typeface="Arial"/>
              </a:defRPr>
            </a:pPr>
            <a:r>
              <a:t>5. What is Prayer?</a:t>
            </a:r>
          </a:p>
          <a:p>
            <a:pPr algn="ctr">
              <a:defRPr b="1">
                <a:latin typeface="Arial"/>
                <a:ea typeface="Arial"/>
                <a:cs typeface="Arial"/>
                <a:sym typeface="Arial"/>
              </a:defRPr>
            </a:pPr>
          </a:p>
          <a:p>
            <a:pPr marL="191331" indent="-191331">
              <a:buSzPct val="100000"/>
              <a:buFont typeface="Arial"/>
              <a:buChar char="•"/>
              <a:defRPr sz="1600"/>
            </a:pPr>
            <a:r>
              <a:t>Prayer is a relationship with God.</a:t>
            </a:r>
          </a:p>
          <a:p>
            <a:pPr lvl="1" marL="419932" indent="-191332">
              <a:buSzPct val="100000"/>
              <a:buFont typeface="Arial"/>
              <a:buChar char="•"/>
              <a:defRPr sz="1600"/>
            </a:pPr>
            <a:r>
              <a:t>Gebet ist eine Beziehung zu/mit Gott </a:t>
            </a:r>
          </a:p>
          <a:p>
            <a:pPr lvl="1">
              <a:defRPr sz="1600"/>
            </a:pPr>
          </a:p>
          <a:p>
            <a:pPr marL="191331" indent="-191331">
              <a:buSzPct val="100000"/>
              <a:buFont typeface="Arial"/>
              <a:buChar char="•"/>
              <a:defRPr sz="1600"/>
            </a:pPr>
            <a:r>
              <a:t>We may think of prayer as thoughts or feelings expressed in words such as vocal prayer, reflective prayer and spontaneous prayer.</a:t>
            </a:r>
          </a:p>
          <a:p>
            <a:pPr lvl="1" marL="419932" indent="-191332">
              <a:buSzPct val="100000"/>
              <a:buFont typeface="Arial"/>
              <a:buChar char="•"/>
              <a:defRPr sz="1600"/>
            </a:pPr>
            <a:r>
              <a:t>Wenn wir über darüber nachdenken, was das Wort “Gebet” bedeutet nachdenken, denken wir an Gedanken oder Gefühle, die in Worten ausgedrückt werden, zum Beispiel in auswendig gelernten Gebeten oder Gebeten, die im Gottesdienst/ in einer Andacht zusammen gesprochen werden, Gebete, in denen wir unsere Anliegen oder Probleme vor Gott bringen oder mit Gott besprechen, oder spontane Gebete.</a:t>
            </a:r>
          </a:p>
          <a:p>
            <a:pPr lvl="1">
              <a:buFont typeface="Arial"/>
              <a:defRPr sz="1600"/>
            </a:pPr>
          </a:p>
          <a:p>
            <a:pPr marL="191331" indent="-191331">
              <a:buSzPct val="100000"/>
              <a:buFont typeface="Arial"/>
              <a:buChar char="•"/>
              <a:defRPr sz="1600"/>
            </a:pPr>
            <a:r>
              <a:t>These are not the only expressions of prayer. </a:t>
            </a:r>
          </a:p>
          <a:p>
            <a:pPr lvl="1" marL="419932" indent="-191332">
              <a:buSzPct val="100000"/>
              <a:buFont typeface="Arial"/>
              <a:buChar char="•"/>
              <a:defRPr sz="1600"/>
            </a:pPr>
            <a:r>
              <a:t>Aber dies sind nicht die einzigen Ausdrucksformen des Gebets.</a:t>
            </a:r>
          </a:p>
          <a:p>
            <a:pPr lvl="1">
              <a:buFont typeface="Arial"/>
              <a:defRPr sz="1600"/>
            </a:pPr>
          </a:p>
          <a:p>
            <a:pPr marL="191331" indent="-191331">
              <a:buSzPct val="100000"/>
              <a:buFont typeface="Arial"/>
              <a:buChar char="•"/>
              <a:defRPr sz="1600"/>
            </a:pPr>
            <a:r>
              <a:t>When we say “let us pray” we are actually saying “let us have a relationship with God” or “let us open to a deeper relationship with God.” </a:t>
            </a:r>
            <a:endParaRPr>
              <a:latin typeface="Arial"/>
              <a:ea typeface="Arial"/>
              <a:cs typeface="Arial"/>
              <a:sym typeface="Arial"/>
            </a:endParaRPr>
          </a:p>
          <a:p>
            <a:pPr lvl="1" marL="419932" indent="-191332">
              <a:buSzPct val="100000"/>
              <a:buFont typeface="Arial"/>
              <a:buChar char="•"/>
              <a:defRPr sz="1600"/>
            </a:pPr>
            <a:r>
              <a:t>Wenn wir sagen, „Lasst uns beten”, also wenn wir beten möchten, steht da hinter der Wunsch, eine Beziehung zu Gott und mit Gott zu haben, und diese Beziehung zu vertiefen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8" name="Shape 148"/>
          <p:cNvSpPr/>
          <p:nvPr>
            <p:ph type="sldImg"/>
          </p:nvPr>
        </p:nvSpPr>
        <p:spPr>
          <a:prstGeom prst="rect">
            <a:avLst/>
          </a:prstGeom>
        </p:spPr>
        <p:txBody>
          <a:bodyPr/>
          <a:lstStyle/>
          <a:p>
            <a:pPr/>
          </a:p>
        </p:txBody>
      </p:sp>
      <p:sp>
        <p:nvSpPr>
          <p:cNvPr id="149" name="Shape 149"/>
          <p:cNvSpPr/>
          <p:nvPr>
            <p:ph type="body" sz="quarter" idx="1"/>
          </p:nvPr>
        </p:nvSpPr>
        <p:spPr>
          <a:prstGeom prst="rect">
            <a:avLst/>
          </a:prstGeom>
        </p:spPr>
        <p:txBody>
          <a:bodyPr/>
          <a:lstStyle/>
          <a:p>
            <a:pPr algn="ctr">
              <a:defRPr b="1">
                <a:latin typeface="Arial"/>
                <a:ea typeface="Arial"/>
                <a:cs typeface="Arial"/>
                <a:sym typeface="Arial"/>
              </a:defRPr>
            </a:pPr>
            <a:r>
              <a:t>6. Contemplative Prayer Is</a:t>
            </a:r>
          </a:p>
          <a:p>
            <a:pPr algn="ctr">
              <a:defRPr b="1">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In the Christian tradition, contemplative prayer is considered to be the pure gift of God. </a:t>
            </a:r>
          </a:p>
          <a:p>
            <a:pPr lvl="1" marL="419932" indent="-191332">
              <a:buSzPct val="100000"/>
              <a:buFont typeface="Arial"/>
              <a:buChar char="•"/>
              <a:defRPr>
                <a:latin typeface="Arial"/>
                <a:ea typeface="Arial"/>
                <a:cs typeface="Arial"/>
                <a:sym typeface="Arial"/>
              </a:defRPr>
            </a:pPr>
            <a:r>
              <a:t>In der christlichen Tradition ist das kontemplative Gebet nicht etwas, was ich tue, sondern eine reine Gabe Gottes  </a:t>
            </a:r>
          </a:p>
          <a:p>
            <a:pPr lvl="1">
              <a:defRPr>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It is an opening of mind and heart, our whole being to God, the Ultimate Mystery, beyond thoughts, words, and emotions. It is simply resting in the presence of God. </a:t>
            </a:r>
          </a:p>
          <a:p>
            <a:pPr lvl="1" marL="419932" indent="-191332">
              <a:buSzPct val="100000"/>
              <a:buFont typeface="Arial"/>
              <a:buChar char="•"/>
              <a:defRPr>
                <a:latin typeface="Arial"/>
                <a:ea typeface="Arial"/>
                <a:cs typeface="Arial"/>
                <a:sym typeface="Arial"/>
              </a:defRPr>
            </a:pPr>
            <a:r>
              <a:t>Es ist das sich- öffnen unseres Geistes und unseres Herzens, ein Ruhen in Gott,</a:t>
            </a:r>
          </a:p>
          <a:p>
            <a:pPr lvl="1">
              <a:defRPr>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Like all Christian prayer, contemplative prayer is rooted in the word of God in scripture and in the person of Jesus Christ. Its source is the indwelling Trinity; Father, Son and Holy Spirit. </a:t>
            </a:r>
          </a:p>
          <a:p>
            <a:pPr lvl="1" marL="419932" indent="-191332">
              <a:buSzPct val="100000"/>
              <a:buFont typeface="Arial"/>
              <a:buChar char="•"/>
              <a:defRPr>
                <a:latin typeface="Arial"/>
                <a:ea typeface="Arial"/>
                <a:cs typeface="Arial"/>
                <a:sym typeface="Arial"/>
              </a:defRPr>
            </a:pPr>
            <a:r>
              <a:t>Wie alles christliche Gebet ist das kontemplative Gebet verwurzelt im Wort Gottes, in der Bibel und in Person Jesus Christi. Die Quelle das kontemplativen Gebets ist die innewohnende Dreiinigkeit, Vater, Sohn und Heiliger Geist</a:t>
            </a:r>
          </a:p>
          <a:p>
            <a:pPr lvl="1">
              <a:defRPr>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God in unconditional love takes the initiative in relation to us. At the same time our desire for God is also God’s gift to us.</a:t>
            </a:r>
          </a:p>
          <a:p>
            <a:pPr lvl="1" marL="419932" indent="-191332">
              <a:buSzPct val="100000"/>
              <a:buFont typeface="Arial"/>
              <a:buChar char="•"/>
              <a:defRPr>
                <a:latin typeface="Arial"/>
                <a:ea typeface="Arial"/>
                <a:cs typeface="Arial"/>
                <a:sym typeface="Arial"/>
              </a:defRPr>
            </a:pPr>
            <a:r>
              <a:t>In seiner uneingeschränkten liebe ergreift Gott die Initiative in Beziehung zu uns. Zugleich ist unsere Sehnsucht nach Gott auch Gottes Gabe an uns</a:t>
            </a:r>
          </a:p>
          <a:p>
            <a:pPr lvl="1" indent="457200">
              <a:defRPr i="1">
                <a:latin typeface="Arial"/>
                <a:ea typeface="Arial"/>
                <a:cs typeface="Arial"/>
                <a:sym typeface="Arial"/>
              </a:defRPr>
            </a:pPr>
            <a:r>
              <a:t>  “We love [God] because [God] first loved us.” </a:t>
            </a:r>
            <a:r>
              <a:rPr i="0"/>
              <a:t>(1 John 4:19)  </a:t>
            </a:r>
            <a:endParaRPr i="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5" name="Shape 155"/>
          <p:cNvSpPr/>
          <p:nvPr>
            <p:ph type="sldImg"/>
          </p:nvPr>
        </p:nvSpPr>
        <p:spPr>
          <a:prstGeom prst="rect">
            <a:avLst/>
          </a:prstGeom>
        </p:spPr>
        <p:txBody>
          <a:bodyPr/>
          <a:lstStyle/>
          <a:p>
            <a:pPr/>
          </a:p>
        </p:txBody>
      </p:sp>
      <p:sp>
        <p:nvSpPr>
          <p:cNvPr id="156" name="Shape 156"/>
          <p:cNvSpPr/>
          <p:nvPr>
            <p:ph type="body" sz="quarter" idx="1"/>
          </p:nvPr>
        </p:nvSpPr>
        <p:spPr>
          <a:prstGeom prst="rect">
            <a:avLst/>
          </a:prstGeom>
        </p:spPr>
        <p:txBody>
          <a:bodyPr/>
          <a:lstStyle/>
          <a:p>
            <a:pPr algn="ctr">
              <a:defRPr b="1">
                <a:latin typeface="Arial"/>
                <a:ea typeface="Arial"/>
                <a:cs typeface="Arial"/>
                <a:sym typeface="Arial"/>
              </a:defRPr>
            </a:pPr>
            <a:r>
              <a:t>7. Centering Prayer and the Wisdom Saying of Jesus</a:t>
            </a:r>
          </a:p>
          <a:p>
            <a:pPr algn="ctr">
              <a:defRPr b="1">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Centering Prayer is a method designed to facilitate the development of contemplative prayer by preparing our faculties to receive this gift.</a:t>
            </a:r>
          </a:p>
          <a:p>
            <a:pPr lvl="1" marL="419932" indent="-191332">
              <a:buSzPct val="100000"/>
              <a:buFont typeface="Arial"/>
              <a:buChar char="•"/>
              <a:defRPr>
                <a:latin typeface="Arial"/>
                <a:ea typeface="Arial"/>
                <a:cs typeface="Arial"/>
                <a:sym typeface="Arial"/>
              </a:defRPr>
            </a:pPr>
            <a:r>
              <a:t>Das Gebet der Sammlung ist eine Methode die darauf abzielt, die Entwicklung des kontemplativen Gebets zu fördern, in dem es unsereren Körper und Geist darauf vorbereitet, dieses Gabe zu empfangen</a:t>
            </a:r>
          </a:p>
          <a:p>
            <a:pPr lvl="1">
              <a:buFont typeface="Arial"/>
              <a:defRPr>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Centering Prayer is based on the wisdom saying of Jesus in the Sermon on the Mount. </a:t>
            </a:r>
          </a:p>
          <a:p>
            <a:pPr lvl="1" marL="419932" indent="-191332">
              <a:buSzPct val="100000"/>
              <a:buFont typeface="Arial"/>
              <a:buChar char="•"/>
              <a:defRPr>
                <a:latin typeface="Arial"/>
                <a:ea typeface="Arial"/>
                <a:cs typeface="Arial"/>
                <a:sym typeface="Arial"/>
              </a:defRPr>
            </a:pPr>
            <a:r>
              <a:t>Das Gebet der Sammlung basiert auf der Bergpredigt </a:t>
            </a:r>
            <a:r>
              <a:rPr i="1"/>
              <a:t>(Ich habe keine gute Übersetzung für wisdom saying gefunden, Ich habe jedenfalls den Eindruck, dass das ein fester theologischer Begriff ist. Vielleicht findet ihr ja was)</a:t>
            </a:r>
          </a:p>
          <a:p>
            <a:pPr lvl="1" indent="457200" algn="ctr">
              <a:defRPr>
                <a:latin typeface="Arial"/>
                <a:ea typeface="Arial"/>
                <a:cs typeface="Arial"/>
                <a:sym typeface="Arial"/>
              </a:defRPr>
            </a:pPr>
            <a:r>
              <a:t>“…When you pray, go to your inner room, close the door, and pray to your Father in secret. And your Father who sees in secret will reward you.” (Matthew 6:6) (NAB) </a:t>
            </a:r>
          </a:p>
          <a:p>
            <a:pPr lvl="1" indent="457200">
              <a:defRPr>
                <a:latin typeface="Arial"/>
                <a:ea typeface="Arial"/>
                <a:cs typeface="Arial"/>
                <a:sym typeface="Arial"/>
              </a:defRPr>
            </a:pPr>
          </a:p>
          <a:p>
            <a:pPr lvl="1" indent="457200" algn="ctr">
              <a:defRPr>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Centering Prayer is also inspired by the writings of major contributors to the Christian contemplative heritage, including: John Cassian, the anonymous author of The Cloud of Unknowing, Francis DeSales, Teresa of Avila, John of the Cross, Therese of Lisieux and Thomas Merton.</a:t>
            </a:r>
          </a:p>
          <a:p>
            <a:pPr lvl="1" marL="419932" indent="-191332">
              <a:buSzPct val="100000"/>
              <a:buFont typeface="Arial"/>
              <a:buChar char="•"/>
              <a:defRPr>
                <a:latin typeface="Arial"/>
                <a:ea typeface="Arial"/>
                <a:cs typeface="Arial"/>
                <a:sym typeface="Arial"/>
              </a:defRPr>
            </a:pPr>
            <a:r>
              <a:t>Die Methode des Gebet der Sammlung wurde auch von Schriften von christlichen (katholischen, Keating war ja katholischer Mönch) Autoren in der kontemplativen Tradition beeinflusst, von Johannes Kassian (Drittes Jahrhundert), dem anonym Autor der “Wolke des Nichtwissens „ (14. Jahrhundert), Theresia von Avila, Johannes vom Kreuz,  Franz von Saales (16-17. Jahrhundert), Therese von Lisieux (19. Jahrhundert), und Thomas Merton (20. Jahrhundert)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5" name="Shape 165"/>
          <p:cNvSpPr/>
          <p:nvPr>
            <p:ph type="sldImg"/>
          </p:nvPr>
        </p:nvSpPr>
        <p:spPr>
          <a:prstGeom prst="rect">
            <a:avLst/>
          </a:prstGeom>
        </p:spPr>
        <p:txBody>
          <a:bodyPr/>
          <a:lstStyle/>
          <a:p>
            <a:pPr/>
          </a:p>
        </p:txBody>
      </p:sp>
      <p:sp>
        <p:nvSpPr>
          <p:cNvPr id="166" name="Shape 166"/>
          <p:cNvSpPr/>
          <p:nvPr>
            <p:ph type="body" sz="quarter" idx="1"/>
          </p:nvPr>
        </p:nvSpPr>
        <p:spPr>
          <a:prstGeom prst="rect">
            <a:avLst/>
          </a:prstGeom>
        </p:spPr>
        <p:txBody>
          <a:bodyPr/>
          <a:lstStyle/>
          <a:p>
            <a:pPr>
              <a:defRPr i="1">
                <a:latin typeface="Arial"/>
                <a:ea typeface="Arial"/>
                <a:cs typeface="Arial"/>
                <a:sym typeface="Arial"/>
              </a:defRPr>
            </a:pPr>
            <a:r>
              <a:t>(die Analogie zwischen Stufen in der Tiefe einer Beziehung und den 4 Arten des Gebets (vocal, responsive, spontenous, contemplative) ist für mich schwer nachzuvollziehen, wahrscheinlich weil ich immer noch nicht ganz verstanden hab, was die ersten drei Stufen abgrenzen soll. Diane vom Presenter Training Team hat bestätigt, dass dieser Teil nicht so ganz funktioniert. es kann also weggelassen werden, wie Maria, Katharina und Chris es auf ihren Foiien gemacht haben., oder, in Gruppen mit festem christlichen Hintergrund, umformuliert.  Die Analogie zwischen Tiefe einer Beziehung mit einem Menschen und mit Gott finden viele sehr hilfreich. Der Text ist z.T. kursiv, kann also sehr frei gestaltet werden)</a:t>
            </a:r>
          </a:p>
          <a:p>
            <a:pPr algn="ctr">
              <a:defRPr b="1">
                <a:latin typeface="Arial"/>
                <a:ea typeface="Arial"/>
                <a:cs typeface="Arial"/>
                <a:sym typeface="Arial"/>
              </a:defRPr>
            </a:pPr>
          </a:p>
          <a:p>
            <a:pPr algn="ctr">
              <a:defRPr b="1">
                <a:latin typeface="Arial"/>
                <a:ea typeface="Arial"/>
                <a:cs typeface="Arial"/>
                <a:sym typeface="Arial"/>
              </a:defRPr>
            </a:pPr>
            <a:r>
              <a:t>8. Prayer Is a Relationship </a:t>
            </a:r>
          </a:p>
          <a:p>
            <a:pPr algn="ctr">
              <a:defRPr b="1">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Relationship develops through a process of growing intimacy.</a:t>
            </a:r>
            <a:endParaRPr spc="-1"/>
          </a:p>
          <a:p>
            <a:pPr lvl="1" marL="363599" indent="-134999">
              <a:buClr>
                <a:srgbClr val="000000"/>
              </a:buClr>
              <a:buSzPct val="100000"/>
              <a:buFont typeface="Symbol"/>
              <a:buChar char="·"/>
              <a:defRPr spc="-1">
                <a:latin typeface="Arial"/>
                <a:ea typeface="Arial"/>
                <a:cs typeface="Arial"/>
                <a:sym typeface="Arial"/>
              </a:defRPr>
            </a:pPr>
            <a:r>
              <a:t>Die Beziehung entwickelt sich durch einen Prozess wachsender Intimität. </a:t>
            </a:r>
          </a:p>
          <a:p>
            <a:pPr lvl="1">
              <a:defRPr spc="-1">
                <a:latin typeface="Arial"/>
                <a:ea typeface="Arial"/>
                <a:cs typeface="Arial"/>
                <a:sym typeface="Arial"/>
              </a:defRPr>
            </a:pPr>
          </a:p>
          <a:p>
            <a:pPr marL="134999" indent="-134999">
              <a:buClr>
                <a:srgbClr val="000000"/>
              </a:buClr>
              <a:buSzPct val="100000"/>
              <a:buFont typeface="Symbol"/>
              <a:buChar char="·"/>
              <a:defRPr spc="-1">
                <a:latin typeface="Arial"/>
                <a:ea typeface="Arial"/>
                <a:cs typeface="Arial"/>
                <a:sym typeface="Arial"/>
              </a:defRPr>
            </a:pPr>
            <a:r>
              <a:t>Centering Prayer may be introduced at any level of prayer and serves as a method of movement into contemplative prayer, a way “to listen to” or “to open oneself to the Divine Presence” (i.e. wherever you are in your relationship with God). </a:t>
            </a:r>
          </a:p>
          <a:p>
            <a:pPr lvl="1" marL="419932" indent="-191332">
              <a:buSzPct val="100000"/>
              <a:buFont typeface="Arial"/>
              <a:buChar char="•"/>
              <a:defRPr>
                <a:latin typeface="Arial"/>
                <a:ea typeface="Arial"/>
                <a:cs typeface="Arial"/>
                <a:sym typeface="Arial"/>
              </a:defRPr>
            </a:pPr>
            <a:r>
              <a:t>Das Zentrierende Gebet kann auf jeder Gebetsstufe eingeführt werden und dient als Methode, um in das kontemplative Gebet überzugehen, ein Weg, "auf die göttliche Gegenwart zu hören" oder "sich ihr zu öffnen" (d.h. wo auch immer Sie in Ihrer Beziehung zu Gott stehen)</a:t>
            </a:r>
          </a:p>
          <a:p>
            <a:pPr lvl="1">
              <a:defRPr>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This chart illustrates a dynamic process of relationship; hence a certain overlapping takes place between the various levels. </a:t>
            </a:r>
          </a:p>
          <a:p>
            <a:pPr lvl="1" marL="419932" indent="-191332">
              <a:buSzPct val="100000"/>
              <a:buFont typeface="Arial"/>
              <a:buChar char="•"/>
              <a:defRPr>
                <a:latin typeface="Arial"/>
                <a:ea typeface="Arial"/>
                <a:cs typeface="Arial"/>
                <a:sym typeface="Arial"/>
              </a:defRPr>
            </a:pPr>
            <a:r>
              <a:t>Dieses Schaubild veranschaulicht einen dynamischen Beziehungsprozess; daher kommt es zu einer gewissen Überschneidung zwischen den verschiedenen Ebenen.</a:t>
            </a:r>
          </a:p>
          <a:p>
            <a:pPr lvl="1">
              <a:defRPr>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Usually, Centering Prayer presupposes an established prayer life on the first levels of relationship and is a means to move from the level of friendship to intimacy. </a:t>
            </a:r>
          </a:p>
          <a:p>
            <a:pPr lvl="1" marL="419932" indent="-191332">
              <a:buSzPct val="100000"/>
              <a:buFont typeface="Arial"/>
              <a:buChar char="•"/>
              <a:defRPr>
                <a:latin typeface="Arial"/>
                <a:ea typeface="Arial"/>
                <a:cs typeface="Arial"/>
                <a:sym typeface="Arial"/>
              </a:defRPr>
            </a:pPr>
            <a:r>
              <a:t>Gewöhnlich setzt das Zentrierende Gebet voraus, dass wir den dritten Schritt getan haben und über eine etablierte Gebetspraxis auf den ersten Beziehungsebenen verfügen, und ist ein Mittel, um von der Ebene der Freundschaft zur Intimität zu gelangen.</a:t>
            </a:r>
          </a:p>
          <a:p>
            <a:pPr lvl="1">
              <a:defRPr>
                <a:latin typeface="Arial"/>
                <a:ea typeface="Arial"/>
                <a:cs typeface="Arial"/>
                <a:sym typeface="Arial"/>
              </a:defRPr>
            </a:pPr>
          </a:p>
          <a:p>
            <a:pPr marL="191331" indent="-191331">
              <a:buSzPct val="100000"/>
              <a:buFont typeface="Arial"/>
              <a:buChar char="•"/>
              <a:defRPr>
                <a:latin typeface="Arial"/>
                <a:ea typeface="Arial"/>
                <a:cs typeface="Arial"/>
                <a:sym typeface="Arial"/>
              </a:defRPr>
            </a:pPr>
            <a:r>
              <a:t>As in human relationships, our relationship with Christ deepens from friendship to intimacy following a natural progression from consent to surrender.</a:t>
            </a:r>
          </a:p>
          <a:p>
            <a:pPr lvl="1" marL="419932" indent="-191332">
              <a:buSzPct val="100000"/>
              <a:buFont typeface="Arial"/>
              <a:buChar char="•"/>
              <a:defRPr>
                <a:latin typeface="Arial"/>
                <a:ea typeface="Arial"/>
                <a:cs typeface="Arial"/>
                <a:sym typeface="Arial"/>
              </a:defRPr>
            </a:pPr>
            <a:r>
              <a:t>Wie in menschlichen Beziehungen vertieft sich auch unsere Beziehung zu Christus von Freundschaft zu Intimität in einer natürlichen Entwicklung von Zustimmung zu Hingabe.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Shape 175"/>
          <p:cNvSpPr/>
          <p:nvPr>
            <p:ph type="sldImg"/>
          </p:nvPr>
        </p:nvSpPr>
        <p:spPr>
          <a:prstGeom prst="rect">
            <a:avLst/>
          </a:prstGeom>
        </p:spPr>
        <p:txBody>
          <a:bodyPr/>
          <a:lstStyle/>
          <a:p>
            <a:pPr/>
          </a:p>
        </p:txBody>
      </p:sp>
      <p:sp>
        <p:nvSpPr>
          <p:cNvPr id="176" name="Shape 176"/>
          <p:cNvSpPr/>
          <p:nvPr>
            <p:ph type="body" sz="quarter" idx="1"/>
          </p:nvPr>
        </p:nvSpPr>
        <p:spPr>
          <a:prstGeom prst="rect">
            <a:avLst/>
          </a:prstGeom>
        </p:spPr>
        <p:txBody>
          <a:bodyPr/>
          <a:lstStyle/>
          <a:p>
            <a:pPr algn="ctr">
              <a:defRPr b="1">
                <a:latin typeface="Arial"/>
                <a:ea typeface="Arial"/>
                <a:cs typeface="Arial"/>
                <a:sym typeface="Arial"/>
              </a:defRPr>
            </a:pPr>
            <a:r>
              <a:t>9. Growth in Prayer as Relationship continued </a:t>
            </a:r>
          </a:p>
          <a:p>
            <a:pPr lvl="1" indent="457200">
              <a:defRPr>
                <a:latin typeface="Arial"/>
                <a:ea typeface="Arial"/>
                <a:cs typeface="Arial"/>
                <a:sym typeface="Arial"/>
              </a:defRPr>
            </a:pPr>
            <a:r>
              <a:t>NOTE TO PRESENTER:</a:t>
            </a:r>
          </a:p>
          <a:p>
            <a:pPr lvl="1" marL="665586" indent="-191332">
              <a:buSzPct val="100000"/>
              <a:buFont typeface="Arial"/>
              <a:buChar char="•"/>
              <a:defRPr i="1">
                <a:latin typeface="Arial"/>
                <a:ea typeface="Arial"/>
                <a:cs typeface="Arial"/>
                <a:sym typeface="Arial"/>
              </a:defRPr>
            </a:pPr>
            <a:r>
              <a:t>Explain the dynamics of a human relationship and a relationship with Christ through a process of growing intimacy. </a:t>
            </a:r>
          </a:p>
          <a:p>
            <a:pPr lvl="1" marL="665586" indent="-191332">
              <a:buSzPct val="100000"/>
              <a:buFont typeface="Arial"/>
              <a:buChar char="•"/>
              <a:defRPr i="1">
                <a:latin typeface="Arial"/>
                <a:ea typeface="Arial"/>
                <a:cs typeface="Arial"/>
                <a:sym typeface="Arial"/>
              </a:defRPr>
            </a:pPr>
            <a:r>
              <a:t>Show that prayer is a relationship. It is helpful to use as an example of the process of growing intimacy on the human level, i.e., a friendship metaphor.</a:t>
            </a:r>
          </a:p>
          <a:p>
            <a:pPr marL="188503" indent="-171450">
              <a:buSzPct val="100000"/>
              <a:buFont typeface="Arial"/>
              <a:buChar char="•"/>
              <a:defRPr i="1">
                <a:latin typeface="Arial"/>
                <a:ea typeface="Arial"/>
                <a:cs typeface="Arial"/>
                <a:sym typeface="Arial"/>
              </a:defRPr>
            </a:pPr>
            <a:r>
              <a:t>When we meet a new acquaintance, for example at a party, we are at first rather formal and we exchange information about ourselves: where we work, what we do, where we live, etc. We have become acquainted.</a:t>
            </a:r>
          </a:p>
          <a:p>
            <a:pPr lvl="1" marL="645703" indent="-171450">
              <a:buSzPct val="100000"/>
              <a:buFont typeface="Arial"/>
              <a:buChar char="•"/>
              <a:defRPr i="1">
                <a:latin typeface="Arial"/>
                <a:ea typeface="Arial"/>
                <a:cs typeface="Arial"/>
                <a:sym typeface="Arial"/>
              </a:defRPr>
            </a:pPr>
            <a:r>
              <a:t>Wenn wir jemand neu kennen lernen, zum Beispiel bei einer Party, ist unser Gespräch zunächst auf Smalltalk beschränkt, Wir lernen die andere Person vielleicht ein bisschen kennen, aber es ist noch sehr oberflächlich. Wir sind miteinander bekannt geworden.</a:t>
            </a:r>
          </a:p>
          <a:p>
            <a:pPr lvl="1">
              <a:defRPr i="1">
                <a:latin typeface="Arial"/>
                <a:ea typeface="Arial"/>
                <a:cs typeface="Arial"/>
                <a:sym typeface="Arial"/>
              </a:defRPr>
            </a:pPr>
          </a:p>
          <a:p>
            <a:pPr marL="188503" indent="-171450">
              <a:buSzPct val="100000"/>
              <a:buFont typeface="Arial"/>
              <a:buChar char="•"/>
              <a:defRPr i="1">
                <a:latin typeface="Arial"/>
                <a:ea typeface="Arial"/>
                <a:cs typeface="Arial"/>
                <a:sym typeface="Arial"/>
              </a:defRPr>
            </a:pPr>
            <a:r>
              <a:t>If we continue to see this person we met and liked at future gatherings, our interactions become more conversational, more informal and easy. We begin to ask what’s been going on and sharing some things we’ve been doing. We are friendly with one another.</a:t>
            </a:r>
          </a:p>
          <a:p>
            <a:pPr lvl="1" marL="645703" indent="-171450">
              <a:buSzPct val="100000"/>
              <a:buFont typeface="Arial"/>
              <a:buChar char="•"/>
              <a:defRPr i="1">
                <a:latin typeface="Arial"/>
                <a:ea typeface="Arial"/>
                <a:cs typeface="Arial"/>
                <a:sym typeface="Arial"/>
              </a:defRPr>
            </a:pPr>
            <a:r>
              <a:t>Wenn wir diese Person häufiger treffen, lernen wir uns besser kennen, erzählen uns gegenseitig von unserem Leben, was wir so machen. Wir können nachfragen:, wie war dein Urlaub oder so etwas</a:t>
            </a:r>
          </a:p>
          <a:p>
            <a:pPr lvl="1">
              <a:defRPr i="1">
                <a:latin typeface="Arial"/>
                <a:ea typeface="Arial"/>
                <a:cs typeface="Arial"/>
                <a:sym typeface="Arial"/>
              </a:defRPr>
            </a:pPr>
          </a:p>
          <a:p>
            <a:pPr marL="188503" indent="-171450">
              <a:buSzPct val="100000"/>
              <a:buFont typeface="Arial"/>
              <a:buChar char="•"/>
              <a:defRPr i="1">
                <a:latin typeface="Arial"/>
                <a:ea typeface="Arial"/>
                <a:cs typeface="Arial"/>
                <a:sym typeface="Arial"/>
              </a:defRPr>
            </a:pPr>
            <a:r>
              <a:t>Now we have run into this person often, we know more about each other and we like what we know. We begin to commit private time to this relationship. We call to make time to get together, we are more spontaneous and trusting as we share at a deeper, more personal level. We have become friends.</a:t>
            </a:r>
          </a:p>
          <a:p>
            <a:pPr lvl="1" marL="501315" indent="-120315">
              <a:buSzPct val="100000"/>
              <a:buChar char="•"/>
              <a:defRPr i="1">
                <a:latin typeface="Arial"/>
                <a:ea typeface="Arial"/>
                <a:cs typeface="Arial"/>
                <a:sym typeface="Arial"/>
              </a:defRPr>
            </a:pPr>
            <a:r>
              <a:t>Wenn wir den andern als Person mögen, beginnen wir, uns bewusst Zeit für einander zu nehmen. Wir laden uns gegenseitig ein, wir haben mehr Vertrauen und unsere Gespräche werden tiefer und persönlicher. Unsere Beziehung hält Konflikte aus, wir können uns aufeinander verlassen. Wir sind Freunde geworden.</a:t>
            </a:r>
          </a:p>
          <a:p>
            <a:pPr>
              <a:defRPr i="1">
                <a:latin typeface="Arial"/>
                <a:ea typeface="Arial"/>
                <a:cs typeface="Arial"/>
                <a:sym typeface="Arial"/>
              </a:defRPr>
            </a:pPr>
          </a:p>
          <a:p>
            <a:pPr marL="188503" indent="-171450">
              <a:buSzPct val="100000"/>
              <a:buFont typeface="Arial"/>
              <a:buChar char="•"/>
              <a:defRPr i="1">
                <a:latin typeface="Arial"/>
                <a:ea typeface="Arial"/>
                <a:cs typeface="Arial"/>
                <a:sym typeface="Arial"/>
              </a:defRPr>
            </a:pPr>
            <a:r>
              <a:t>Friendships do not always progress to intimacy. Intimacy is a special relationship – one of self-surrender, fidelity, and the experience of oneness. In intimacy we can be with the other person with no need to say anything or do anything and yet know we are connected and in communion.</a:t>
            </a:r>
            <a:r>
              <a:rPr b="1">
                <a:latin typeface="+mj-lt"/>
                <a:ea typeface="+mj-ea"/>
                <a:cs typeface="+mj-cs"/>
                <a:sym typeface="Calibri"/>
              </a:rPr>
              <a:t> </a:t>
            </a:r>
            <a:r>
              <a:t>This intimacy can be experienced in relationships such as deep friendships and marriage.</a:t>
            </a:r>
          </a:p>
          <a:p>
            <a:pPr lvl="1" marL="501315" indent="-120315">
              <a:buSzPct val="100000"/>
              <a:buChar char="•"/>
              <a:defRPr i="1">
                <a:latin typeface="Arial"/>
                <a:ea typeface="Arial"/>
                <a:cs typeface="Arial"/>
                <a:sym typeface="Arial"/>
              </a:defRPr>
            </a:pPr>
            <a:r>
              <a:t>Manche Freundschaften entwickeln sich in eine sehr tiefe Vertrautheit, mit tiefem Vertrauen, wir sind füreinander da. In solch einer Beziehung fühlen wir uns wohl, einfach still zusammen zu sein, jenseits von Worten, in einer tiefen Verbindung. Diese Art von Intimität ist eine besondere Beziehung, Eine Beziehung der Hingabe, Treue, und eine Erfahrung des Einsseins. Auch ohne etwas zu sagen oder zu tun wissen wir, dass wir verbunden sind, in Gemeinschaft sind. Diese Art von Verbundenheit kann in besonders tiefen Freundschaften oder in der Ehe erfahren werden</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5" name="Shape 185"/>
          <p:cNvSpPr/>
          <p:nvPr>
            <p:ph type="sldImg"/>
          </p:nvPr>
        </p:nvSpPr>
        <p:spPr>
          <a:prstGeom prst="rect">
            <a:avLst/>
          </a:prstGeom>
        </p:spPr>
        <p:txBody>
          <a:bodyPr/>
          <a:lstStyle/>
          <a:p>
            <a:pPr/>
          </a:p>
        </p:txBody>
      </p:sp>
      <p:sp>
        <p:nvSpPr>
          <p:cNvPr id="186" name="Shape 186"/>
          <p:cNvSpPr/>
          <p:nvPr>
            <p:ph type="body" sz="quarter" idx="1"/>
          </p:nvPr>
        </p:nvSpPr>
        <p:spPr>
          <a:prstGeom prst="rect">
            <a:avLst/>
          </a:prstGeom>
        </p:spPr>
        <p:txBody>
          <a:bodyPr/>
          <a:lstStyle/>
          <a:p>
            <a:pPr algn="ctr">
              <a:lnSpc>
                <a:spcPct val="80000"/>
              </a:lnSpc>
              <a:defRPr b="1">
                <a:latin typeface="Arial"/>
                <a:ea typeface="Arial"/>
                <a:cs typeface="Arial"/>
                <a:sym typeface="Arial"/>
              </a:defRPr>
            </a:pPr>
            <a:r>
              <a:t>10. Growth in Prayer as Relationship continued</a:t>
            </a:r>
          </a:p>
          <a:p>
            <a:pPr algn="ctr">
              <a:lnSpc>
                <a:spcPct val="80000"/>
              </a:lnSpc>
              <a:defRPr b="1">
                <a:latin typeface="Arial"/>
                <a:ea typeface="Arial"/>
                <a:cs typeface="Arial"/>
                <a:sym typeface="Arial"/>
              </a:defRPr>
            </a:pPr>
          </a:p>
          <a:p>
            <a:pPr marL="171450" indent="-171450">
              <a:buSzPct val="100000"/>
              <a:buFont typeface="Arial"/>
              <a:buChar char="•"/>
            </a:pPr>
            <a:r>
              <a:t>When we look at prayer as relationship, we find that our prayer mirrors our relationship with Christ as it grows in intimacy.</a:t>
            </a:r>
          </a:p>
          <a:p>
            <a:pPr lvl="1" marL="400050" indent="-171450">
              <a:buSzPct val="100000"/>
              <a:buFont typeface="Arial"/>
              <a:buChar char="•"/>
            </a:pPr>
            <a:r>
              <a:t>Wenn wir Gebet als Beziehung verstehen, merken wir, dass Gebet die Vertiefung unserer Beziehung mit Christus widerspiegelt, den Prozess der wachsenden Intimität</a:t>
            </a:r>
          </a:p>
          <a:p>
            <a:pPr marL="171450" indent="-171450">
              <a:buSzPct val="100000"/>
              <a:buFont typeface="Arial"/>
              <a:buChar char="•"/>
            </a:pPr>
          </a:p>
          <a:p>
            <a:pPr marL="171450" indent="-171450">
              <a:buSzPct val="100000"/>
              <a:buFont typeface="Arial"/>
              <a:buChar char="•"/>
              <a:defRPr b="1"/>
            </a:pPr>
            <a:r>
              <a:t>Vocal prayer</a:t>
            </a:r>
            <a:r>
              <a:rPr b="0"/>
              <a:t> opens us to the acquaintance level in our relationship with Christ, keeping us in contact with him.  This might be going to church or Sunday school, formal prayers, or table grace – planned times of meeting and learned prayers.</a:t>
            </a:r>
            <a:r>
              <a:t> </a:t>
            </a:r>
          </a:p>
          <a:p>
            <a:pPr lvl="1" marL="400050" indent="-171450">
              <a:buSzPct val="100000"/>
              <a:buFont typeface="Arial"/>
              <a:buChar char="•"/>
              <a:defRPr b="1"/>
            </a:pPr>
            <a:r>
              <a:t>Unser Gebetsleben beginnt </a:t>
            </a:r>
            <a:r>
              <a:rPr b="0"/>
              <a:t>auf der Ebene der Bekanntschaft, es hilft uns, im Kontakt mit Christus zu bleiben, zum Beispiel dadurch, dass wir in die Kirche gehen, oder durch andere formale Formen des Betens, zum Beispiel das Tischgebet, gelernte Gebete zum schlafengehen: Gebet zu bestimmten Zeiten mit gelernten/vorgegebenen Gebeten</a:t>
            </a:r>
          </a:p>
          <a:p>
            <a:pPr marL="171450" indent="-171450">
              <a:buSzPct val="100000"/>
              <a:buFont typeface="Arial"/>
              <a:buChar char="•"/>
            </a:pPr>
          </a:p>
          <a:p>
            <a:pPr marL="171450" indent="-171450">
              <a:buSzPct val="100000"/>
              <a:buFont typeface="Arial"/>
              <a:buChar char="•"/>
              <a:defRPr b="1"/>
            </a:pPr>
            <a:r>
              <a:t>Reflective prayer</a:t>
            </a:r>
            <a:r>
              <a:rPr b="0"/>
              <a:t> opens us to the friendliness level with Christ and we</a:t>
            </a:r>
            <a:r>
              <a:t> </a:t>
            </a:r>
            <a:r>
              <a:rPr b="0"/>
              <a:t>allow God to speak to us and impact our lives.  We begin to have informal conversations with Christ, perhaps regular periods of prayer and spiritual reading.  We might listen to scripture and experience God in nature.</a:t>
            </a:r>
            <a:r>
              <a:t> </a:t>
            </a:r>
          </a:p>
          <a:p>
            <a:pPr lvl="1" marL="400050" indent="-171450">
              <a:buSzPct val="100000"/>
              <a:buFont typeface="Arial"/>
              <a:buChar char="•"/>
              <a:defRPr b="1"/>
            </a:pPr>
            <a:r>
              <a:t>Spontanes Gebet </a:t>
            </a:r>
            <a:r>
              <a:rPr b="0"/>
              <a:t>öffnet uns Für die Ebene der Freundlichkeit. Wir erlauben Christus und Gott, zu uns zu sprechen, und unser Leben zu beeinflussen. Wir beginnen, Spontane Gespräche mit Christus zu haben, vielleicht regelmäßige Gebetszeiten und geistige Lektüre. Wir lesen vielleicht die Bibel, und erfahren Gott in der Natur.</a:t>
            </a:r>
            <a:endParaRPr b="0"/>
          </a:p>
          <a:p>
            <a:pPr marL="171450" indent="-171450">
              <a:buSzPct val="100000"/>
              <a:buFont typeface="Arial"/>
              <a:buChar char="•"/>
            </a:pPr>
          </a:p>
          <a:p>
            <a:pPr marL="171450" indent="-171450">
              <a:buSzPct val="100000"/>
              <a:buFont typeface="Arial"/>
              <a:buChar char="•"/>
              <a:defRPr b="1"/>
            </a:pPr>
            <a:r>
              <a:t>Responsive prayer</a:t>
            </a:r>
            <a:r>
              <a:rPr b="0"/>
              <a:t> opens us to friendship with Christ as our hearts, feelings and emotions enter into our prayer.  Prayer is frequent and spontaneous and grows deeper in faith, trust and love.</a:t>
            </a:r>
            <a:endParaRPr b="0"/>
          </a:p>
          <a:p>
            <a:pPr lvl="1" marL="400050" indent="-171450">
              <a:buSzPct val="100000"/>
              <a:buFont typeface="Arial"/>
              <a:buChar char="•"/>
              <a:defRPr b="1"/>
            </a:pPr>
            <a:r>
              <a:rPr b="0"/>
              <a:t>So entwickelt sich das Gebet zu einer Beziehung der Freundschaft mit Christus in unserem Herzen, in der wir unsere Gefühle auf einer tieferen Ebene teilen. Gebet ist häufig und spontan, und wächst im Glauben, Vertrauen, und Liebe</a:t>
            </a:r>
            <a:endParaRPr b="0"/>
          </a:p>
          <a:p>
            <a:pPr marL="171450" indent="-171450">
              <a:buSzPct val="100000"/>
              <a:buFont typeface="Arial"/>
              <a:buChar char="•"/>
            </a:pPr>
          </a:p>
          <a:p>
            <a:pPr marL="171450" indent="-171450">
              <a:buSzPct val="100000"/>
              <a:buFont typeface="Arial"/>
              <a:buChar char="•"/>
              <a:defRPr b="1"/>
            </a:pPr>
            <a:r>
              <a:t>Contemplative prayer</a:t>
            </a:r>
            <a:r>
              <a:rPr b="0"/>
              <a:t> – a pure gift – opens us to the intimacy of God’s presence beyond thoughts, words and concepts.  It is a resting in God. And  Centering Prayer is a method preparing us to receive this gift.</a:t>
            </a:r>
            <a:endParaRPr b="0"/>
          </a:p>
          <a:p>
            <a:pPr lvl="1" marL="400050" indent="-171450">
              <a:buSzPct val="100000"/>
              <a:buFont typeface="Arial"/>
              <a:buChar char="•"/>
              <a:defRPr b="1"/>
            </a:pPr>
            <a:r>
              <a:rPr b="0"/>
              <a:t>Kontemplativ gebet - Ein reines Geschenk - öffnet uns für die Intimität der Gegenwart Gottes jenseits von Gedanken, Worten, Konzepten/ Vorstellungen. Es ist ein Ruhen in Gott. Das zentrierende Gebet ist eine Methode, die uns darauf vorbereitet, dieses Gabe zu empfangen</a:t>
            </a:r>
            <a:endParaRPr b="0"/>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Slide">
    <p:spTree>
      <p:nvGrpSpPr>
        <p:cNvPr id="1" name=""/>
        <p:cNvGrpSpPr/>
        <p:nvPr/>
      </p:nvGrpSpPr>
      <p:grpSpPr>
        <a:xfrm>
          <a:off x="0" y="0"/>
          <a:ext cx="0" cy="0"/>
          <a:chOff x="0" y="0"/>
          <a:chExt cx="0" cy="0"/>
        </a:xfrm>
      </p:grpSpPr>
      <p:sp>
        <p:nvSpPr>
          <p:cNvPr id="14" name="Rectangle 6"/>
          <p:cNvSpPr/>
          <p:nvPr/>
        </p:nvSpPr>
        <p:spPr>
          <a:xfrm>
            <a:off x="3175" y="6400800"/>
            <a:ext cx="12188825" cy="457200"/>
          </a:xfrm>
          <a:prstGeom prst="rect">
            <a:avLst/>
          </a:prstGeom>
          <a:solidFill>
            <a:srgbClr val="82847C"/>
          </a:solidFill>
          <a:ln w="12700">
            <a:miter lim="400000"/>
          </a:ln>
        </p:spPr>
        <p:txBody>
          <a:bodyPr lIns="45719" rIns="45719"/>
          <a:lstStyle/>
          <a:p>
            <a:pPr/>
          </a:p>
        </p:txBody>
      </p:sp>
      <p:sp>
        <p:nvSpPr>
          <p:cNvPr id="15" name="Rectangle 7"/>
          <p:cNvSpPr/>
          <p:nvPr/>
        </p:nvSpPr>
        <p:spPr>
          <a:xfrm>
            <a:off x="14" y="6334316"/>
            <a:ext cx="12188826" cy="64009"/>
          </a:xfrm>
          <a:prstGeom prst="rect">
            <a:avLst/>
          </a:prstGeom>
          <a:solidFill>
            <a:schemeClr val="accent4"/>
          </a:solidFill>
          <a:ln w="12700">
            <a:miter lim="400000"/>
          </a:ln>
        </p:spPr>
        <p:txBody>
          <a:bodyPr lIns="45719" rIns="45719"/>
          <a:lstStyle/>
          <a:p>
            <a:pPr/>
          </a:p>
        </p:txBody>
      </p:sp>
      <p:sp>
        <p:nvSpPr>
          <p:cNvPr id="16" name="Titeltext"/>
          <p:cNvSpPr txBox="1"/>
          <p:nvPr>
            <p:ph type="title"/>
          </p:nvPr>
        </p:nvSpPr>
        <p:spPr>
          <a:xfrm>
            <a:off x="1097280" y="758951"/>
            <a:ext cx="10058401" cy="3566161"/>
          </a:xfrm>
          <a:prstGeom prst="rect">
            <a:avLst/>
          </a:prstGeom>
        </p:spPr>
        <p:txBody>
          <a:bodyPr/>
          <a:lstStyle>
            <a:lvl1pPr>
              <a:defRPr sz="8000">
                <a:solidFill>
                  <a:srgbClr val="262626"/>
                </a:solidFill>
              </a:defRPr>
            </a:lvl1pPr>
          </a:lstStyle>
          <a:p>
            <a:pPr/>
            <a:r>
              <a:t>Titeltext</a:t>
            </a:r>
          </a:p>
        </p:txBody>
      </p:sp>
      <p:sp>
        <p:nvSpPr>
          <p:cNvPr id="17" name="Textebene 1…"/>
          <p:cNvSpPr txBox="1"/>
          <p:nvPr>
            <p:ph type="body" sz="quarter" idx="1"/>
          </p:nvPr>
        </p:nvSpPr>
        <p:spPr>
          <a:xfrm>
            <a:off x="1100050" y="4455621"/>
            <a:ext cx="10058401" cy="1143001"/>
          </a:xfrm>
          <a:prstGeom prst="rect">
            <a:avLst/>
          </a:prstGeom>
        </p:spPr>
        <p:txBody>
          <a:bodyPr lIns="45719" tIns="45719" rIns="45719" bIns="45719"/>
          <a:lstStyle>
            <a:lvl1pPr marL="0" indent="0">
              <a:buClrTx/>
              <a:buSzTx/>
              <a:buFontTx/>
              <a:buNone/>
              <a:defRPr cap="all" spc="200" sz="2400">
                <a:solidFill>
                  <a:srgbClr val="514949"/>
                </a:solidFill>
              </a:defRPr>
            </a:lvl1pPr>
            <a:lvl2pPr marL="0" indent="457200">
              <a:buClrTx/>
              <a:buSzTx/>
              <a:buFontTx/>
              <a:buNone/>
              <a:defRPr cap="all" spc="200" sz="2400">
                <a:solidFill>
                  <a:srgbClr val="514949"/>
                </a:solidFill>
              </a:defRPr>
            </a:lvl2pPr>
            <a:lvl3pPr marL="0" indent="914400">
              <a:buClrTx/>
              <a:buSzTx/>
              <a:buFontTx/>
              <a:buNone/>
              <a:defRPr cap="all" spc="200" sz="2400">
                <a:solidFill>
                  <a:srgbClr val="514949"/>
                </a:solidFill>
              </a:defRPr>
            </a:lvl3pPr>
            <a:lvl4pPr marL="0" indent="1371600">
              <a:buClrTx/>
              <a:buSzTx/>
              <a:buFontTx/>
              <a:buNone/>
              <a:defRPr cap="all" spc="200" sz="2400">
                <a:solidFill>
                  <a:srgbClr val="514949"/>
                </a:solidFill>
              </a:defRPr>
            </a:lvl4pPr>
            <a:lvl5pPr marL="0" indent="1828800">
              <a:buClrTx/>
              <a:buSzTx/>
              <a:buFontTx/>
              <a:buNone/>
              <a:defRPr cap="all" spc="200" sz="2400">
                <a:solidFill>
                  <a:srgbClr val="514949"/>
                </a:solidFill>
              </a:defRPr>
            </a:lvl5pPr>
          </a:lstStyle>
          <a:p>
            <a:pPr/>
            <a:r>
              <a:t>Textebene 1</a:t>
            </a:r>
          </a:p>
          <a:p>
            <a:pPr lvl="1"/>
            <a:r>
              <a:t>Textebene 2</a:t>
            </a:r>
          </a:p>
          <a:p>
            <a:pPr lvl="2"/>
            <a:r>
              <a:t>Textebene 3</a:t>
            </a:r>
          </a:p>
          <a:p>
            <a:pPr lvl="3"/>
            <a:r>
              <a:t>Textebene 4</a:t>
            </a:r>
          </a:p>
          <a:p>
            <a:pPr lvl="4"/>
            <a:r>
              <a:t>Textebene 5</a:t>
            </a:r>
          </a:p>
        </p:txBody>
      </p:sp>
      <p:sp>
        <p:nvSpPr>
          <p:cNvPr id="18" name="Slide Number"/>
          <p:cNvSpPr txBox="1"/>
          <p:nvPr>
            <p:ph type="sldNum" sz="quarter" idx="2"/>
          </p:nvPr>
        </p:nvSpPr>
        <p:spPr>
          <a:prstGeom prst="rect">
            <a:avLst/>
          </a:prstGeom>
        </p:spPr>
        <p:txBody>
          <a:bodyPr/>
          <a:lstStyle/>
          <a:p>
            <a:pPr/>
            <a:fld id="{86CB4B4D-7CA3-9044-876B-883B54F8677D}" type="slidenum"/>
          </a:p>
        </p:txBody>
      </p:sp>
      <p:sp>
        <p:nvSpPr>
          <p:cNvPr id="19" name="Straight Connector 8"/>
          <p:cNvSpPr/>
          <p:nvPr/>
        </p:nvSpPr>
        <p:spPr>
          <a:xfrm>
            <a:off x="1207657" y="4343400"/>
            <a:ext cx="9875522" cy="0"/>
          </a:xfrm>
          <a:prstGeom prst="line">
            <a:avLst/>
          </a:prstGeom>
          <a:ln w="6350">
            <a:solidFill>
              <a:srgbClr val="808080"/>
            </a:solidFill>
          </a:ln>
        </p:spPr>
        <p:txBody>
          <a:bodyPr lIns="45719" rIns="45719"/>
          <a:lstStyle/>
          <a:p>
            <a:pPr/>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6" name="Titeltext"/>
          <p:cNvSpPr txBox="1"/>
          <p:nvPr>
            <p:ph type="title"/>
          </p:nvPr>
        </p:nvSpPr>
        <p:spPr>
          <a:prstGeom prst="rect">
            <a:avLst/>
          </a:prstGeom>
        </p:spPr>
        <p:txBody>
          <a:bodyPr/>
          <a:lstStyle/>
          <a:p>
            <a:pPr/>
            <a:r>
              <a:t>Titeltext</a:t>
            </a:r>
          </a:p>
        </p:txBody>
      </p:sp>
      <p:sp>
        <p:nvSpPr>
          <p:cNvPr id="27" name="Textebene 1…"/>
          <p:cNvSpPr txBox="1"/>
          <p:nvPr>
            <p:ph type="body" idx="1"/>
          </p:nvPr>
        </p:nvSpPr>
        <p:spPr>
          <a:xfrm>
            <a:off x="1097280" y="1845734"/>
            <a:ext cx="10058401" cy="4023360"/>
          </a:xfrm>
          <a:prstGeom prst="rect">
            <a:avLst/>
          </a:prstGeom>
        </p:spPr>
        <p:txBody>
          <a:bodyPr/>
          <a:lstStyle/>
          <a:p>
            <a:pPr/>
            <a:r>
              <a:t>Textebene 1</a:t>
            </a:r>
          </a:p>
          <a:p>
            <a:pPr lvl="1"/>
            <a:r>
              <a:t>Textebene 2</a:t>
            </a:r>
          </a:p>
          <a:p>
            <a:pPr lvl="2"/>
            <a:r>
              <a:t>Textebene 3</a:t>
            </a:r>
          </a:p>
          <a:p>
            <a:pPr lvl="3"/>
            <a:r>
              <a:t>Textebene 4</a:t>
            </a:r>
          </a:p>
          <a:p>
            <a:pPr lvl="4"/>
            <a:r>
              <a:t>Textebene 5</a:t>
            </a:r>
          </a:p>
        </p:txBody>
      </p:sp>
      <p:sp>
        <p:nvSpPr>
          <p:cNvPr id="2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Section Header">
    <p:spTree>
      <p:nvGrpSpPr>
        <p:cNvPr id="1" name=""/>
        <p:cNvGrpSpPr/>
        <p:nvPr/>
      </p:nvGrpSpPr>
      <p:grpSpPr>
        <a:xfrm>
          <a:off x="0" y="0"/>
          <a:ext cx="0" cy="0"/>
          <a:chOff x="0" y="0"/>
          <a:chExt cx="0" cy="0"/>
        </a:xfrm>
      </p:grpSpPr>
      <p:sp>
        <p:nvSpPr>
          <p:cNvPr id="35" name="Rectangle 6"/>
          <p:cNvSpPr/>
          <p:nvPr/>
        </p:nvSpPr>
        <p:spPr>
          <a:xfrm>
            <a:off x="3175" y="6400800"/>
            <a:ext cx="12188825" cy="457200"/>
          </a:xfrm>
          <a:prstGeom prst="rect">
            <a:avLst/>
          </a:prstGeom>
          <a:solidFill>
            <a:srgbClr val="82847C"/>
          </a:solidFill>
          <a:ln w="12700">
            <a:miter lim="400000"/>
          </a:ln>
        </p:spPr>
        <p:txBody>
          <a:bodyPr lIns="45719" rIns="45719"/>
          <a:lstStyle/>
          <a:p>
            <a:pPr/>
          </a:p>
        </p:txBody>
      </p:sp>
      <p:sp>
        <p:nvSpPr>
          <p:cNvPr id="36" name="Rectangle 7"/>
          <p:cNvSpPr/>
          <p:nvPr/>
        </p:nvSpPr>
        <p:spPr>
          <a:xfrm>
            <a:off x="14" y="6334316"/>
            <a:ext cx="12188826" cy="64009"/>
          </a:xfrm>
          <a:prstGeom prst="rect">
            <a:avLst/>
          </a:prstGeom>
          <a:solidFill>
            <a:schemeClr val="accent4"/>
          </a:solidFill>
          <a:ln w="12700">
            <a:miter lim="400000"/>
          </a:ln>
        </p:spPr>
        <p:txBody>
          <a:bodyPr lIns="45719" rIns="45719"/>
          <a:lstStyle/>
          <a:p>
            <a:pPr/>
          </a:p>
        </p:txBody>
      </p:sp>
      <p:sp>
        <p:nvSpPr>
          <p:cNvPr id="37" name="Titeltext"/>
          <p:cNvSpPr txBox="1"/>
          <p:nvPr>
            <p:ph type="title"/>
          </p:nvPr>
        </p:nvSpPr>
        <p:spPr>
          <a:xfrm>
            <a:off x="1097280" y="758951"/>
            <a:ext cx="10058401" cy="3566161"/>
          </a:xfrm>
          <a:prstGeom prst="rect">
            <a:avLst/>
          </a:prstGeom>
        </p:spPr>
        <p:txBody>
          <a:bodyPr/>
          <a:lstStyle>
            <a:lvl1pPr>
              <a:defRPr sz="8000">
                <a:solidFill>
                  <a:srgbClr val="262626"/>
                </a:solidFill>
              </a:defRPr>
            </a:lvl1pPr>
          </a:lstStyle>
          <a:p>
            <a:pPr/>
            <a:r>
              <a:t>Titeltext</a:t>
            </a:r>
          </a:p>
        </p:txBody>
      </p:sp>
      <p:sp>
        <p:nvSpPr>
          <p:cNvPr id="38" name="Textebene 1…"/>
          <p:cNvSpPr txBox="1"/>
          <p:nvPr>
            <p:ph type="body" sz="quarter" idx="1"/>
          </p:nvPr>
        </p:nvSpPr>
        <p:spPr>
          <a:xfrm>
            <a:off x="1097280" y="4453128"/>
            <a:ext cx="10058401" cy="1143001"/>
          </a:xfrm>
          <a:prstGeom prst="rect">
            <a:avLst/>
          </a:prstGeom>
        </p:spPr>
        <p:txBody>
          <a:bodyPr lIns="45719" tIns="45719" rIns="45719" bIns="45719"/>
          <a:lstStyle>
            <a:lvl1pPr marL="0" indent="0">
              <a:buClrTx/>
              <a:buSzTx/>
              <a:buFontTx/>
              <a:buNone/>
              <a:defRPr cap="all" spc="200" sz="2400">
                <a:solidFill>
                  <a:srgbClr val="514949"/>
                </a:solidFill>
              </a:defRPr>
            </a:lvl1pPr>
            <a:lvl2pPr marL="0" indent="457200">
              <a:buClrTx/>
              <a:buSzTx/>
              <a:buFontTx/>
              <a:buNone/>
              <a:defRPr cap="all" spc="200" sz="2400">
                <a:solidFill>
                  <a:srgbClr val="514949"/>
                </a:solidFill>
              </a:defRPr>
            </a:lvl2pPr>
            <a:lvl3pPr marL="0" indent="914400">
              <a:buClrTx/>
              <a:buSzTx/>
              <a:buFontTx/>
              <a:buNone/>
              <a:defRPr cap="all" spc="200" sz="2400">
                <a:solidFill>
                  <a:srgbClr val="514949"/>
                </a:solidFill>
              </a:defRPr>
            </a:lvl3pPr>
            <a:lvl4pPr marL="0" indent="1371600">
              <a:buClrTx/>
              <a:buSzTx/>
              <a:buFontTx/>
              <a:buNone/>
              <a:defRPr cap="all" spc="200" sz="2400">
                <a:solidFill>
                  <a:srgbClr val="514949"/>
                </a:solidFill>
              </a:defRPr>
            </a:lvl4pPr>
            <a:lvl5pPr marL="0" indent="1828800">
              <a:buClrTx/>
              <a:buSzTx/>
              <a:buFontTx/>
              <a:buNone/>
              <a:defRPr cap="all" spc="200" sz="2400">
                <a:solidFill>
                  <a:srgbClr val="514949"/>
                </a:solidFill>
              </a:defRPr>
            </a:lvl5pPr>
          </a:lstStyle>
          <a:p>
            <a:pPr/>
            <a:r>
              <a:t>Textebene 1</a:t>
            </a:r>
          </a:p>
          <a:p>
            <a:pPr lvl="1"/>
            <a:r>
              <a:t>Textebene 2</a:t>
            </a:r>
          </a:p>
          <a:p>
            <a:pPr lvl="2"/>
            <a:r>
              <a:t>Textebene 3</a:t>
            </a:r>
          </a:p>
          <a:p>
            <a:pPr lvl="3"/>
            <a:r>
              <a:t>Textebene 4</a:t>
            </a:r>
          </a:p>
          <a:p>
            <a:pPr lvl="4"/>
            <a:r>
              <a:t>Textebene 5</a:t>
            </a:r>
          </a:p>
        </p:txBody>
      </p:sp>
      <p:sp>
        <p:nvSpPr>
          <p:cNvPr id="39" name="Slide Number"/>
          <p:cNvSpPr txBox="1"/>
          <p:nvPr>
            <p:ph type="sldNum" sz="quarter" idx="2"/>
          </p:nvPr>
        </p:nvSpPr>
        <p:spPr>
          <a:prstGeom prst="rect">
            <a:avLst/>
          </a:prstGeom>
        </p:spPr>
        <p:txBody>
          <a:bodyPr/>
          <a:lstStyle/>
          <a:p>
            <a:pPr/>
            <a:fld id="{86CB4B4D-7CA3-9044-876B-883B54F8677D}" type="slidenum"/>
          </a:p>
        </p:txBody>
      </p:sp>
      <p:sp>
        <p:nvSpPr>
          <p:cNvPr id="40" name="Straight Connector 8"/>
          <p:cNvSpPr/>
          <p:nvPr/>
        </p:nvSpPr>
        <p:spPr>
          <a:xfrm>
            <a:off x="1207657" y="4343400"/>
            <a:ext cx="9875522" cy="0"/>
          </a:xfrm>
          <a:prstGeom prst="line">
            <a:avLst/>
          </a:prstGeom>
          <a:ln w="6350">
            <a:solidFill>
              <a:srgbClr val="808080"/>
            </a:solidFill>
          </a:ln>
        </p:spPr>
        <p:txBody>
          <a:bodyPr lIns="45719" rIns="45719"/>
          <a:lstStyle/>
          <a:p>
            <a:pPr/>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47" name="Titeltext"/>
          <p:cNvSpPr txBox="1"/>
          <p:nvPr>
            <p:ph type="title"/>
          </p:nvPr>
        </p:nvSpPr>
        <p:spPr>
          <a:prstGeom prst="rect">
            <a:avLst/>
          </a:prstGeom>
        </p:spPr>
        <p:txBody>
          <a:bodyPr/>
          <a:lstStyle/>
          <a:p>
            <a:pPr/>
            <a:r>
              <a:t>Titeltext</a:t>
            </a:r>
          </a:p>
        </p:txBody>
      </p:sp>
      <p:sp>
        <p:nvSpPr>
          <p:cNvPr id="48" name="Textebene 1…"/>
          <p:cNvSpPr txBox="1"/>
          <p:nvPr>
            <p:ph type="body" sz="half" idx="1"/>
          </p:nvPr>
        </p:nvSpPr>
        <p:spPr>
          <a:xfrm>
            <a:off x="1097277" y="1845734"/>
            <a:ext cx="4937761" cy="4023360"/>
          </a:xfrm>
          <a:prstGeom prst="rect">
            <a:avLst/>
          </a:prstGeom>
        </p:spPr>
        <p:txBody>
          <a:bodyPr/>
          <a:lstStyle/>
          <a:p>
            <a:pPr/>
            <a:r>
              <a:t>Textebene 1</a:t>
            </a:r>
          </a:p>
          <a:p>
            <a:pPr lvl="1"/>
            <a:r>
              <a:t>Textebene 2</a:t>
            </a:r>
          </a:p>
          <a:p>
            <a:pPr lvl="2"/>
            <a:r>
              <a:t>Textebene 3</a:t>
            </a:r>
          </a:p>
          <a:p>
            <a:pPr lvl="3"/>
            <a:r>
              <a:t>Textebene 4</a:t>
            </a:r>
          </a:p>
          <a:p>
            <a:pPr lvl="4"/>
            <a:r>
              <a:t>Textebene 5</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56" name="Titeltext"/>
          <p:cNvSpPr txBox="1"/>
          <p:nvPr>
            <p:ph type="title"/>
          </p:nvPr>
        </p:nvSpPr>
        <p:spPr>
          <a:prstGeom prst="rect">
            <a:avLst/>
          </a:prstGeom>
        </p:spPr>
        <p:txBody>
          <a:bodyPr/>
          <a:lstStyle/>
          <a:p>
            <a:pPr/>
            <a:r>
              <a:t>Titeltext</a:t>
            </a:r>
          </a:p>
        </p:txBody>
      </p:sp>
      <p:sp>
        <p:nvSpPr>
          <p:cNvPr id="57" name="Textebene 1…"/>
          <p:cNvSpPr txBox="1"/>
          <p:nvPr>
            <p:ph type="body" sz="quarter" idx="1"/>
          </p:nvPr>
        </p:nvSpPr>
        <p:spPr>
          <a:xfrm>
            <a:off x="1097280" y="1846052"/>
            <a:ext cx="4937760" cy="736283"/>
          </a:xfrm>
          <a:prstGeom prst="rect">
            <a:avLst/>
          </a:prstGeom>
        </p:spPr>
        <p:txBody>
          <a:bodyPr lIns="45719" tIns="45719" rIns="45719" bIns="45719" anchor="ctr"/>
          <a:lstStyle>
            <a:lvl1pPr marL="0" indent="0">
              <a:buClrTx/>
              <a:buSzTx/>
              <a:buFontTx/>
              <a:buNone/>
              <a:defRPr cap="all">
                <a:solidFill>
                  <a:srgbClr val="514949"/>
                </a:solidFill>
              </a:defRPr>
            </a:lvl1pPr>
            <a:lvl2pPr marL="0" indent="457200">
              <a:buClrTx/>
              <a:buSzTx/>
              <a:buFontTx/>
              <a:buNone/>
              <a:defRPr cap="all">
                <a:solidFill>
                  <a:srgbClr val="514949"/>
                </a:solidFill>
              </a:defRPr>
            </a:lvl2pPr>
            <a:lvl3pPr marL="0" indent="914400">
              <a:buClrTx/>
              <a:buSzTx/>
              <a:buFontTx/>
              <a:buNone/>
              <a:defRPr cap="all">
                <a:solidFill>
                  <a:srgbClr val="514949"/>
                </a:solidFill>
              </a:defRPr>
            </a:lvl3pPr>
            <a:lvl4pPr marL="0" indent="1371600">
              <a:buClrTx/>
              <a:buSzTx/>
              <a:buFontTx/>
              <a:buNone/>
              <a:defRPr cap="all">
                <a:solidFill>
                  <a:srgbClr val="514949"/>
                </a:solidFill>
              </a:defRPr>
            </a:lvl4pPr>
            <a:lvl5pPr marL="0" indent="1828800">
              <a:buClrTx/>
              <a:buSzTx/>
              <a:buFontTx/>
              <a:buNone/>
              <a:defRPr cap="all">
                <a:solidFill>
                  <a:srgbClr val="514949"/>
                </a:solidFill>
              </a:defRPr>
            </a:lvl5pPr>
          </a:lstStyle>
          <a:p>
            <a:pPr/>
            <a:r>
              <a:t>Textebene 1</a:t>
            </a:r>
          </a:p>
          <a:p>
            <a:pPr lvl="1"/>
            <a:r>
              <a:t>Textebene 2</a:t>
            </a:r>
          </a:p>
          <a:p>
            <a:pPr lvl="2"/>
            <a:r>
              <a:t>Textebene 3</a:t>
            </a:r>
          </a:p>
          <a:p>
            <a:pPr lvl="3"/>
            <a:r>
              <a:t>Textebene 4</a:t>
            </a:r>
          </a:p>
          <a:p>
            <a:pPr lvl="4"/>
            <a:r>
              <a:t>Textebene 5</a:t>
            </a:r>
          </a:p>
        </p:txBody>
      </p:sp>
      <p:sp>
        <p:nvSpPr>
          <p:cNvPr id="58" name="Text Placeholder 4"/>
          <p:cNvSpPr/>
          <p:nvPr>
            <p:ph type="body" sz="quarter" idx="21"/>
          </p:nvPr>
        </p:nvSpPr>
        <p:spPr>
          <a:xfrm>
            <a:off x="6217920" y="1846052"/>
            <a:ext cx="4937761" cy="736283"/>
          </a:xfrm>
          <a:prstGeom prst="rect">
            <a:avLst/>
          </a:prstGeom>
        </p:spPr>
        <p:txBody>
          <a:bodyPr lIns="45719" tIns="45719" rIns="45719" bIns="45719" anchor="ctr"/>
          <a:lstStyle/>
          <a:p>
            <a:pPr marL="0" indent="0">
              <a:buClrTx/>
              <a:buSzTx/>
              <a:buFontTx/>
              <a:buNone/>
              <a:defRPr cap="all">
                <a:solidFill>
                  <a:srgbClr val="514949"/>
                </a:solidFill>
              </a:defRPr>
            </a:pPr>
          </a:p>
        </p:txBody>
      </p:sp>
      <p:sp>
        <p:nvSpPr>
          <p:cNvPr id="5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66" name="Titeltext"/>
          <p:cNvSpPr txBox="1"/>
          <p:nvPr>
            <p:ph type="title"/>
          </p:nvPr>
        </p:nvSpPr>
        <p:spPr>
          <a:prstGeom prst="rect">
            <a:avLst/>
          </a:prstGeom>
        </p:spPr>
        <p:txBody>
          <a:bodyPr/>
          <a:lstStyle/>
          <a:p>
            <a:pPr/>
            <a:r>
              <a:t>Titeltext</a:t>
            </a:r>
          </a:p>
        </p:txBody>
      </p:sp>
      <p:sp>
        <p:nvSpPr>
          <p:cNvPr id="6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lank">
    <p:spTree>
      <p:nvGrpSpPr>
        <p:cNvPr id="1" name=""/>
        <p:cNvGrpSpPr/>
        <p:nvPr/>
      </p:nvGrpSpPr>
      <p:grpSpPr>
        <a:xfrm>
          <a:off x="0" y="0"/>
          <a:ext cx="0" cy="0"/>
          <a:chOff x="0" y="0"/>
          <a:chExt cx="0" cy="0"/>
        </a:xfrm>
      </p:grpSpPr>
      <p:sp>
        <p:nvSpPr>
          <p:cNvPr id="74" name="Rectangle 4"/>
          <p:cNvSpPr/>
          <p:nvPr/>
        </p:nvSpPr>
        <p:spPr>
          <a:xfrm>
            <a:off x="3175" y="6400800"/>
            <a:ext cx="12188825" cy="457200"/>
          </a:xfrm>
          <a:prstGeom prst="rect">
            <a:avLst/>
          </a:prstGeom>
          <a:solidFill>
            <a:srgbClr val="82847C"/>
          </a:solidFill>
          <a:ln w="12700">
            <a:miter lim="400000"/>
          </a:ln>
        </p:spPr>
        <p:txBody>
          <a:bodyPr lIns="45719" rIns="45719"/>
          <a:lstStyle/>
          <a:p>
            <a:pPr/>
          </a:p>
        </p:txBody>
      </p:sp>
      <p:sp>
        <p:nvSpPr>
          <p:cNvPr id="75" name="Rectangle 5"/>
          <p:cNvSpPr/>
          <p:nvPr/>
        </p:nvSpPr>
        <p:spPr>
          <a:xfrm>
            <a:off x="14" y="6334316"/>
            <a:ext cx="12188826" cy="64009"/>
          </a:xfrm>
          <a:prstGeom prst="rect">
            <a:avLst/>
          </a:prstGeom>
          <a:solidFill>
            <a:schemeClr val="accent4"/>
          </a:solidFill>
          <a:ln w="12700">
            <a:miter lim="400000"/>
          </a:ln>
        </p:spPr>
        <p:txBody>
          <a:bodyPr lIns="45719" rIns="45719"/>
          <a:lstStyle/>
          <a:p>
            <a:pP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Content with Caption">
    <p:spTree>
      <p:nvGrpSpPr>
        <p:cNvPr id="1" name=""/>
        <p:cNvGrpSpPr/>
        <p:nvPr/>
      </p:nvGrpSpPr>
      <p:grpSpPr>
        <a:xfrm>
          <a:off x="0" y="0"/>
          <a:ext cx="0" cy="0"/>
          <a:chOff x="0" y="0"/>
          <a:chExt cx="0" cy="0"/>
        </a:xfrm>
      </p:grpSpPr>
      <p:sp>
        <p:nvSpPr>
          <p:cNvPr id="83" name="Rectangle 7"/>
          <p:cNvSpPr/>
          <p:nvPr/>
        </p:nvSpPr>
        <p:spPr>
          <a:xfrm>
            <a:off x="15" y="0"/>
            <a:ext cx="4050793" cy="6858000"/>
          </a:xfrm>
          <a:prstGeom prst="rect">
            <a:avLst/>
          </a:prstGeom>
          <a:solidFill>
            <a:srgbClr val="82847C"/>
          </a:solidFill>
          <a:ln w="12700">
            <a:miter lim="400000"/>
          </a:ln>
        </p:spPr>
        <p:txBody>
          <a:bodyPr lIns="45719" rIns="45719"/>
          <a:lstStyle/>
          <a:p>
            <a:pPr/>
          </a:p>
        </p:txBody>
      </p:sp>
      <p:sp>
        <p:nvSpPr>
          <p:cNvPr id="84" name="Rectangle 8"/>
          <p:cNvSpPr/>
          <p:nvPr/>
        </p:nvSpPr>
        <p:spPr>
          <a:xfrm>
            <a:off x="4040070" y="0"/>
            <a:ext cx="64009" cy="6858000"/>
          </a:xfrm>
          <a:prstGeom prst="rect">
            <a:avLst/>
          </a:prstGeom>
          <a:solidFill>
            <a:schemeClr val="accent4"/>
          </a:solidFill>
          <a:ln w="12700">
            <a:miter lim="400000"/>
          </a:ln>
        </p:spPr>
        <p:txBody>
          <a:bodyPr lIns="45719" rIns="45719"/>
          <a:lstStyle/>
          <a:p>
            <a:pPr/>
          </a:p>
        </p:txBody>
      </p:sp>
      <p:sp>
        <p:nvSpPr>
          <p:cNvPr id="85" name="Titeltext"/>
          <p:cNvSpPr txBox="1"/>
          <p:nvPr>
            <p:ph type="title"/>
          </p:nvPr>
        </p:nvSpPr>
        <p:spPr>
          <a:xfrm>
            <a:off x="457200" y="594359"/>
            <a:ext cx="3200400" cy="2286001"/>
          </a:xfrm>
          <a:prstGeom prst="rect">
            <a:avLst/>
          </a:prstGeom>
        </p:spPr>
        <p:txBody>
          <a:bodyPr/>
          <a:lstStyle>
            <a:lvl1pPr>
              <a:defRPr sz="3600">
                <a:solidFill>
                  <a:srgbClr val="FFFFFF"/>
                </a:solidFill>
              </a:defRPr>
            </a:lvl1pPr>
          </a:lstStyle>
          <a:p>
            <a:pPr/>
            <a:r>
              <a:t>Titeltext</a:t>
            </a:r>
          </a:p>
        </p:txBody>
      </p:sp>
      <p:sp>
        <p:nvSpPr>
          <p:cNvPr id="86" name="Textebene 1…"/>
          <p:cNvSpPr txBox="1"/>
          <p:nvPr>
            <p:ph type="body" idx="1"/>
          </p:nvPr>
        </p:nvSpPr>
        <p:spPr>
          <a:xfrm>
            <a:off x="4800600" y="731519"/>
            <a:ext cx="6492241" cy="5257801"/>
          </a:xfrm>
          <a:prstGeom prst="rect">
            <a:avLst/>
          </a:prstGeom>
        </p:spPr>
        <p:txBody>
          <a:bodyPr/>
          <a:lstStyle/>
          <a:p>
            <a:pPr/>
            <a:r>
              <a:t>Textebene 1</a:t>
            </a:r>
          </a:p>
          <a:p>
            <a:pPr lvl="1"/>
            <a:r>
              <a:t>Textebene 2</a:t>
            </a:r>
          </a:p>
          <a:p>
            <a:pPr lvl="2"/>
            <a:r>
              <a:t>Textebene 3</a:t>
            </a:r>
          </a:p>
          <a:p>
            <a:pPr lvl="3"/>
            <a:r>
              <a:t>Textebene 4</a:t>
            </a:r>
          </a:p>
          <a:p>
            <a:pPr lvl="4"/>
            <a:r>
              <a:t>Textebene 5</a:t>
            </a:r>
          </a:p>
        </p:txBody>
      </p:sp>
      <p:sp>
        <p:nvSpPr>
          <p:cNvPr id="87" name="Text Placeholder 3"/>
          <p:cNvSpPr/>
          <p:nvPr>
            <p:ph type="body" sz="quarter" idx="21"/>
          </p:nvPr>
        </p:nvSpPr>
        <p:spPr>
          <a:xfrm>
            <a:off x="457200" y="2926079"/>
            <a:ext cx="3200400" cy="3379125"/>
          </a:xfrm>
          <a:prstGeom prst="rect">
            <a:avLst/>
          </a:prstGeom>
        </p:spPr>
        <p:txBody>
          <a:bodyPr lIns="45719" tIns="45719" rIns="45719" bIns="45719"/>
          <a:lstStyle/>
          <a:p>
            <a:pPr marL="0" indent="0">
              <a:buClrTx/>
              <a:buSzTx/>
              <a:buFontTx/>
              <a:buNone/>
              <a:defRPr sz="1500">
                <a:solidFill>
                  <a:srgbClr val="FFFFFF"/>
                </a:solidFill>
              </a:defRPr>
            </a:pPr>
          </a:p>
        </p:txBody>
      </p:sp>
      <p:sp>
        <p:nvSpPr>
          <p:cNvPr id="88" name="Slide Number"/>
          <p:cNvSpPr txBox="1"/>
          <p:nvPr>
            <p:ph type="sldNum" sz="quarter" idx="2"/>
          </p:nvPr>
        </p:nvSpPr>
        <p:spPr>
          <a:prstGeom prst="rect">
            <a:avLst/>
          </a:prstGeom>
        </p:spPr>
        <p:txBody>
          <a:bodyPr/>
          <a:lstStyle>
            <a:lvl1pPr>
              <a:defRPr>
                <a:solidFill>
                  <a:srgbClr val="514949"/>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icture with Caption">
    <p:spTree>
      <p:nvGrpSpPr>
        <p:cNvPr id="1" name=""/>
        <p:cNvGrpSpPr/>
        <p:nvPr/>
      </p:nvGrpSpPr>
      <p:grpSpPr>
        <a:xfrm>
          <a:off x="0" y="0"/>
          <a:ext cx="0" cy="0"/>
          <a:chOff x="0" y="0"/>
          <a:chExt cx="0" cy="0"/>
        </a:xfrm>
      </p:grpSpPr>
      <p:sp>
        <p:nvSpPr>
          <p:cNvPr id="95" name="Rectangle 7"/>
          <p:cNvSpPr/>
          <p:nvPr/>
        </p:nvSpPr>
        <p:spPr>
          <a:xfrm>
            <a:off x="0" y="4953000"/>
            <a:ext cx="12188825" cy="1905000"/>
          </a:xfrm>
          <a:prstGeom prst="rect">
            <a:avLst/>
          </a:prstGeom>
          <a:solidFill>
            <a:srgbClr val="82847C"/>
          </a:solidFill>
          <a:ln w="12700">
            <a:miter lim="400000"/>
          </a:ln>
        </p:spPr>
        <p:txBody>
          <a:bodyPr lIns="45719" rIns="45719"/>
          <a:lstStyle/>
          <a:p>
            <a:pPr/>
          </a:p>
        </p:txBody>
      </p:sp>
      <p:sp>
        <p:nvSpPr>
          <p:cNvPr id="96" name="Rectangle 8"/>
          <p:cNvSpPr/>
          <p:nvPr/>
        </p:nvSpPr>
        <p:spPr>
          <a:xfrm>
            <a:off x="14" y="4915075"/>
            <a:ext cx="12188826" cy="64009"/>
          </a:xfrm>
          <a:prstGeom prst="rect">
            <a:avLst/>
          </a:prstGeom>
          <a:solidFill>
            <a:schemeClr val="accent4"/>
          </a:solidFill>
          <a:ln w="12700">
            <a:miter lim="400000"/>
          </a:ln>
        </p:spPr>
        <p:txBody>
          <a:bodyPr lIns="45719" rIns="45719"/>
          <a:lstStyle/>
          <a:p>
            <a:pPr/>
          </a:p>
        </p:txBody>
      </p:sp>
      <p:sp>
        <p:nvSpPr>
          <p:cNvPr id="97" name="Titeltext"/>
          <p:cNvSpPr txBox="1"/>
          <p:nvPr>
            <p:ph type="title"/>
          </p:nvPr>
        </p:nvSpPr>
        <p:spPr>
          <a:xfrm>
            <a:off x="1097280" y="5074920"/>
            <a:ext cx="10113645" cy="822961"/>
          </a:xfrm>
          <a:prstGeom prst="rect">
            <a:avLst/>
          </a:prstGeom>
        </p:spPr>
        <p:txBody>
          <a:bodyPr lIns="0" tIns="0" rIns="0" bIns="0"/>
          <a:lstStyle>
            <a:lvl1pPr>
              <a:defRPr sz="3600">
                <a:solidFill>
                  <a:srgbClr val="FFFFFF"/>
                </a:solidFill>
              </a:defRPr>
            </a:lvl1pPr>
          </a:lstStyle>
          <a:p>
            <a:pPr/>
            <a:r>
              <a:t>Titeltext</a:t>
            </a:r>
          </a:p>
        </p:txBody>
      </p:sp>
      <p:sp>
        <p:nvSpPr>
          <p:cNvPr id="98" name="Picture Placeholder 2"/>
          <p:cNvSpPr/>
          <p:nvPr>
            <p:ph type="pic" idx="21"/>
          </p:nvPr>
        </p:nvSpPr>
        <p:spPr>
          <a:xfrm>
            <a:off x="14" y="0"/>
            <a:ext cx="12191987" cy="4915076"/>
          </a:xfrm>
          <a:prstGeom prst="rect">
            <a:avLst/>
          </a:prstGeom>
        </p:spPr>
        <p:txBody>
          <a:bodyPr lIns="91439" tIns="45719" rIns="91439" bIns="45719">
            <a:noAutofit/>
          </a:bodyPr>
          <a:lstStyle/>
          <a:p>
            <a:pPr/>
          </a:p>
        </p:txBody>
      </p:sp>
      <p:sp>
        <p:nvSpPr>
          <p:cNvPr id="99" name="Textebene 1…"/>
          <p:cNvSpPr txBox="1"/>
          <p:nvPr>
            <p:ph type="body" sz="quarter" idx="1"/>
          </p:nvPr>
        </p:nvSpPr>
        <p:spPr>
          <a:xfrm>
            <a:off x="1097280" y="5907023"/>
            <a:ext cx="10113265" cy="594361"/>
          </a:xfrm>
          <a:prstGeom prst="rect">
            <a:avLst/>
          </a:prstGeom>
        </p:spPr>
        <p:txBody>
          <a:bodyPr/>
          <a:lstStyle>
            <a:lvl1pPr marL="0" indent="0">
              <a:spcBef>
                <a:spcPts val="600"/>
              </a:spcBef>
              <a:buClrTx/>
              <a:buSzTx/>
              <a:buFontTx/>
              <a:buNone/>
              <a:defRPr sz="1500">
                <a:solidFill>
                  <a:srgbClr val="FFFFFF"/>
                </a:solidFill>
              </a:defRPr>
            </a:lvl1pPr>
            <a:lvl2pPr marL="0" indent="457200">
              <a:spcBef>
                <a:spcPts val="600"/>
              </a:spcBef>
              <a:buClrTx/>
              <a:buSzTx/>
              <a:buFontTx/>
              <a:buNone/>
              <a:defRPr sz="1500">
                <a:solidFill>
                  <a:srgbClr val="FFFFFF"/>
                </a:solidFill>
              </a:defRPr>
            </a:lvl2pPr>
            <a:lvl3pPr marL="0" indent="914400">
              <a:spcBef>
                <a:spcPts val="600"/>
              </a:spcBef>
              <a:buClrTx/>
              <a:buSzTx/>
              <a:buFontTx/>
              <a:buNone/>
              <a:defRPr sz="1500">
                <a:solidFill>
                  <a:srgbClr val="FFFFFF"/>
                </a:solidFill>
              </a:defRPr>
            </a:lvl3pPr>
            <a:lvl4pPr marL="0" indent="1371600">
              <a:spcBef>
                <a:spcPts val="600"/>
              </a:spcBef>
              <a:buClrTx/>
              <a:buSzTx/>
              <a:buFontTx/>
              <a:buNone/>
              <a:defRPr sz="1500">
                <a:solidFill>
                  <a:srgbClr val="FFFFFF"/>
                </a:solidFill>
              </a:defRPr>
            </a:lvl4pPr>
            <a:lvl5pPr marL="0" indent="1828800">
              <a:spcBef>
                <a:spcPts val="600"/>
              </a:spcBef>
              <a:buClrTx/>
              <a:buSzTx/>
              <a:buFontTx/>
              <a:buNone/>
              <a:defRPr sz="1500">
                <a:solidFill>
                  <a:srgbClr val="FFFFFF"/>
                </a:solidFill>
              </a:defRPr>
            </a:lvl5pPr>
          </a:lstStyle>
          <a:p>
            <a:pPr/>
            <a:r>
              <a:t>Textebene 1</a:t>
            </a:r>
          </a:p>
          <a:p>
            <a:pPr lvl="1"/>
            <a:r>
              <a:t>Textebene 2</a:t>
            </a:r>
          </a:p>
          <a:p>
            <a:pPr lvl="2"/>
            <a:r>
              <a:t>Textebene 3</a:t>
            </a:r>
          </a:p>
          <a:p>
            <a:pPr lvl="3"/>
            <a:r>
              <a:t>Textebene 4</a:t>
            </a:r>
          </a:p>
          <a:p>
            <a:pPr lvl="4"/>
            <a:r>
              <a:t>Textebene 5</a:t>
            </a:r>
          </a:p>
        </p:txBody>
      </p:sp>
      <p:sp>
        <p:nvSpPr>
          <p:cNvPr id="10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E1E1DB"/>
        </a:solidFill>
      </p:bgPr>
    </p:bg>
    <p:spTree>
      <p:nvGrpSpPr>
        <p:cNvPr id="1" name=""/>
        <p:cNvGrpSpPr/>
        <p:nvPr/>
      </p:nvGrpSpPr>
      <p:grpSpPr>
        <a:xfrm>
          <a:off x="0" y="0"/>
          <a:ext cx="0" cy="0"/>
          <a:chOff x="0" y="0"/>
          <a:chExt cx="0" cy="0"/>
        </a:xfrm>
      </p:grpSpPr>
      <p:sp>
        <p:nvSpPr>
          <p:cNvPr id="2" name="Rectangle 6"/>
          <p:cNvSpPr/>
          <p:nvPr/>
        </p:nvSpPr>
        <p:spPr>
          <a:xfrm>
            <a:off x="1" y="6400800"/>
            <a:ext cx="12192001" cy="457200"/>
          </a:xfrm>
          <a:prstGeom prst="rect">
            <a:avLst/>
          </a:prstGeom>
          <a:solidFill>
            <a:srgbClr val="82847C"/>
          </a:solidFill>
          <a:ln w="12700">
            <a:miter lim="400000"/>
          </a:ln>
        </p:spPr>
        <p:txBody>
          <a:bodyPr lIns="45719" rIns="45719"/>
          <a:lstStyle/>
          <a:p>
            <a:pPr/>
          </a:p>
        </p:txBody>
      </p:sp>
      <p:sp>
        <p:nvSpPr>
          <p:cNvPr id="3" name="Rectangle 8"/>
          <p:cNvSpPr/>
          <p:nvPr/>
        </p:nvSpPr>
        <p:spPr>
          <a:xfrm>
            <a:off x="14" y="6334316"/>
            <a:ext cx="12191987" cy="66485"/>
          </a:xfrm>
          <a:prstGeom prst="rect">
            <a:avLst/>
          </a:prstGeom>
          <a:solidFill>
            <a:schemeClr val="accent4"/>
          </a:solidFill>
          <a:ln w="12700">
            <a:miter lim="400000"/>
          </a:ln>
        </p:spPr>
        <p:txBody>
          <a:bodyPr lIns="45719" rIns="45719"/>
          <a:lstStyle/>
          <a:p>
            <a:pPr/>
          </a:p>
        </p:txBody>
      </p:sp>
      <p:sp>
        <p:nvSpPr>
          <p:cNvPr id="4" name="Straight Connector 9"/>
          <p:cNvSpPr/>
          <p:nvPr/>
        </p:nvSpPr>
        <p:spPr>
          <a:xfrm>
            <a:off x="1193532" y="1737845"/>
            <a:ext cx="9966960" cy="1"/>
          </a:xfrm>
          <a:prstGeom prst="line">
            <a:avLst/>
          </a:prstGeom>
          <a:ln w="6350">
            <a:solidFill>
              <a:srgbClr val="808080"/>
            </a:solidFill>
          </a:ln>
        </p:spPr>
        <p:txBody>
          <a:bodyPr lIns="45719" rIns="45719"/>
          <a:lstStyle/>
          <a:p>
            <a:pPr/>
          </a:p>
        </p:txBody>
      </p:sp>
      <p:sp>
        <p:nvSpPr>
          <p:cNvPr id="5" name="Titeltext"/>
          <p:cNvSpPr txBox="1"/>
          <p:nvPr>
            <p:ph type="title"/>
          </p:nvPr>
        </p:nvSpPr>
        <p:spPr>
          <a:xfrm>
            <a:off x="1097280" y="286603"/>
            <a:ext cx="10058401" cy="1450757"/>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Titeltext</a:t>
            </a:r>
          </a:p>
        </p:txBody>
      </p:sp>
      <p:sp>
        <p:nvSpPr>
          <p:cNvPr id="6" name="Slide Number"/>
          <p:cNvSpPr txBox="1"/>
          <p:nvPr>
            <p:ph type="sldNum" sz="quarter" idx="2"/>
          </p:nvPr>
        </p:nvSpPr>
        <p:spPr>
          <a:xfrm>
            <a:off x="10979606" y="6514078"/>
            <a:ext cx="232878" cy="256541"/>
          </a:xfrm>
          <a:prstGeom prst="rect">
            <a:avLst/>
          </a:prstGeom>
          <a:ln w="12700">
            <a:miter lim="400000"/>
          </a:ln>
        </p:spPr>
        <p:txBody>
          <a:bodyPr wrap="none" lIns="45719" rIns="45719" anchor="ctr">
            <a:spAutoFit/>
          </a:bodyPr>
          <a:lstStyle>
            <a:lvl1pPr algn="r">
              <a:defRPr sz="1000">
                <a:solidFill>
                  <a:srgbClr val="FFFFFF"/>
                </a:solidFill>
              </a:defRPr>
            </a:lvl1pPr>
          </a:lstStyle>
          <a:p>
            <a:pPr/>
            <a:fld id="{86CB4B4D-7CA3-9044-876B-883B54F8677D}" type="slidenum"/>
          </a:p>
        </p:txBody>
      </p:sp>
      <p:sp>
        <p:nvSpPr>
          <p:cNvPr id="7" name="Textebene 1…"/>
          <p:cNvSpPr txBox="1"/>
          <p:nvPr>
            <p:ph type="body" idx="1"/>
          </p:nvPr>
        </p:nvSpPr>
        <p:spPr>
          <a:xfrm>
            <a:off x="609600" y="1600200"/>
            <a:ext cx="10972800" cy="4525963"/>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r>
              <a:t>Textebene 1</a:t>
            </a:r>
          </a:p>
          <a:p>
            <a:pPr lvl="1"/>
            <a:r>
              <a:t>Textebene 2</a:t>
            </a:r>
          </a:p>
          <a:p>
            <a:pPr lvl="2"/>
            <a:r>
              <a:t>Textebene 3</a:t>
            </a:r>
          </a:p>
          <a:p>
            <a:pPr lvl="3"/>
            <a:r>
              <a:t>Textebene 4</a:t>
            </a:r>
          </a:p>
          <a:p>
            <a:pPr lvl="4"/>
            <a:r>
              <a:t>Textebene 5</a:t>
            </a: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mj-lt"/>
          <a:ea typeface="+mj-ea"/>
          <a:cs typeface="+mj-cs"/>
          <a:sym typeface="Calibri"/>
        </a:defRPr>
      </a:lvl1pPr>
      <a:lvl2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mj-lt"/>
          <a:ea typeface="+mj-ea"/>
          <a:cs typeface="+mj-cs"/>
          <a:sym typeface="Calibri"/>
        </a:defRPr>
      </a:lvl2pPr>
      <a:lvl3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mj-lt"/>
          <a:ea typeface="+mj-ea"/>
          <a:cs typeface="+mj-cs"/>
          <a:sym typeface="Calibri"/>
        </a:defRPr>
      </a:lvl3pPr>
      <a:lvl4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mj-lt"/>
          <a:ea typeface="+mj-ea"/>
          <a:cs typeface="+mj-cs"/>
          <a:sym typeface="Calibri"/>
        </a:defRPr>
      </a:lvl4pPr>
      <a:lvl5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mj-lt"/>
          <a:ea typeface="+mj-ea"/>
          <a:cs typeface="+mj-cs"/>
          <a:sym typeface="Calibri"/>
        </a:defRPr>
      </a:lvl5pPr>
      <a:lvl6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mj-lt"/>
          <a:ea typeface="+mj-ea"/>
          <a:cs typeface="+mj-cs"/>
          <a:sym typeface="Calibri"/>
        </a:defRPr>
      </a:lvl6pPr>
      <a:lvl7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mj-lt"/>
          <a:ea typeface="+mj-ea"/>
          <a:cs typeface="+mj-cs"/>
          <a:sym typeface="Calibri"/>
        </a:defRPr>
      </a:lvl7pPr>
      <a:lvl8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mj-lt"/>
          <a:ea typeface="+mj-ea"/>
          <a:cs typeface="+mj-cs"/>
          <a:sym typeface="Calibri"/>
        </a:defRPr>
      </a:lvl8pPr>
      <a:lvl9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mj-lt"/>
          <a:ea typeface="+mj-ea"/>
          <a:cs typeface="+mj-cs"/>
          <a:sym typeface="Calibri"/>
        </a:defRPr>
      </a:lvl9pPr>
    </p:titleStyle>
    <p:bodyStyle>
      <a:lvl1pPr marL="91439" marR="0" indent="-91439" algn="l" defTabSz="914400" rtl="0" latinLnBrk="0">
        <a:lnSpc>
          <a:spcPct val="90000"/>
        </a:lnSpc>
        <a:spcBef>
          <a:spcPts val="1200"/>
        </a:spcBef>
        <a:spcAft>
          <a:spcPts val="0"/>
        </a:spcAft>
        <a:buClr>
          <a:schemeClr val="accent1"/>
        </a:buClr>
        <a:buSzPct val="100000"/>
        <a:buFont typeface="Calibri"/>
        <a:buChar char=" "/>
        <a:tabLst/>
        <a:defRPr b="0" baseline="0" cap="none" i="0" spc="0" strike="noStrike" sz="2000" u="none">
          <a:solidFill>
            <a:srgbClr val="404040"/>
          </a:solidFill>
          <a:uFillTx/>
          <a:latin typeface="+mj-lt"/>
          <a:ea typeface="+mj-ea"/>
          <a:cs typeface="+mj-cs"/>
          <a:sym typeface="Calibri"/>
        </a:defRPr>
      </a:lvl1pPr>
      <a:lvl2pPr marL="404368" marR="0" indent="-203200" algn="l" defTabSz="914400" rtl="0" latinLnBrk="0">
        <a:lnSpc>
          <a:spcPct val="90000"/>
        </a:lnSpc>
        <a:spcBef>
          <a:spcPts val="1200"/>
        </a:spcBef>
        <a:spcAft>
          <a:spcPts val="0"/>
        </a:spcAft>
        <a:buClr>
          <a:schemeClr val="accent1"/>
        </a:buClr>
        <a:buSzPct val="100000"/>
        <a:buFont typeface="Calibri"/>
        <a:buChar char="◦"/>
        <a:tabLst/>
        <a:defRPr b="0" baseline="0" cap="none" i="0" spc="0" strike="noStrike" sz="2000" u="none">
          <a:solidFill>
            <a:srgbClr val="404040"/>
          </a:solidFill>
          <a:uFillTx/>
          <a:latin typeface="+mj-lt"/>
          <a:ea typeface="+mj-ea"/>
          <a:cs typeface="+mj-cs"/>
          <a:sym typeface="Calibri"/>
        </a:defRPr>
      </a:lvl2pPr>
      <a:lvl3pPr marL="645305" marR="0" indent="-261257" algn="l" defTabSz="914400" rtl="0" latinLnBrk="0">
        <a:lnSpc>
          <a:spcPct val="90000"/>
        </a:lnSpc>
        <a:spcBef>
          <a:spcPts val="1200"/>
        </a:spcBef>
        <a:spcAft>
          <a:spcPts val="0"/>
        </a:spcAft>
        <a:buClr>
          <a:schemeClr val="accent1"/>
        </a:buClr>
        <a:buSzPct val="100000"/>
        <a:buFont typeface="Calibri"/>
        <a:buChar char="◦"/>
        <a:tabLst/>
        <a:defRPr b="0" baseline="0" cap="none" i="0" spc="0" strike="noStrike" sz="2000" u="none">
          <a:solidFill>
            <a:srgbClr val="404040"/>
          </a:solidFill>
          <a:uFillTx/>
          <a:latin typeface="+mj-lt"/>
          <a:ea typeface="+mj-ea"/>
          <a:cs typeface="+mj-cs"/>
          <a:sym typeface="Calibri"/>
        </a:defRPr>
      </a:lvl3pPr>
      <a:lvl4pPr marL="828185" marR="0" indent="-261257" algn="l" defTabSz="914400" rtl="0" latinLnBrk="0">
        <a:lnSpc>
          <a:spcPct val="90000"/>
        </a:lnSpc>
        <a:spcBef>
          <a:spcPts val="1200"/>
        </a:spcBef>
        <a:spcAft>
          <a:spcPts val="0"/>
        </a:spcAft>
        <a:buClr>
          <a:schemeClr val="accent1"/>
        </a:buClr>
        <a:buSzPct val="100000"/>
        <a:buFont typeface="Calibri"/>
        <a:buChar char="◦"/>
        <a:tabLst/>
        <a:defRPr b="0" baseline="0" cap="none" i="0" spc="0" strike="noStrike" sz="2000" u="none">
          <a:solidFill>
            <a:srgbClr val="404040"/>
          </a:solidFill>
          <a:uFillTx/>
          <a:latin typeface="+mj-lt"/>
          <a:ea typeface="+mj-ea"/>
          <a:cs typeface="+mj-cs"/>
          <a:sym typeface="Calibri"/>
        </a:defRPr>
      </a:lvl4pPr>
      <a:lvl5pPr marL="1011065" marR="0" indent="-261257" algn="l" defTabSz="914400" rtl="0" latinLnBrk="0">
        <a:lnSpc>
          <a:spcPct val="90000"/>
        </a:lnSpc>
        <a:spcBef>
          <a:spcPts val="1200"/>
        </a:spcBef>
        <a:spcAft>
          <a:spcPts val="0"/>
        </a:spcAft>
        <a:buClr>
          <a:schemeClr val="accent1"/>
        </a:buClr>
        <a:buSzPct val="100000"/>
        <a:buFont typeface="Calibri"/>
        <a:buChar char="◦"/>
        <a:tabLst/>
        <a:defRPr b="0" baseline="0" cap="none" i="0" spc="0" strike="noStrike" sz="2000" u="none">
          <a:solidFill>
            <a:srgbClr val="404040"/>
          </a:solidFill>
          <a:uFillTx/>
          <a:latin typeface="+mj-lt"/>
          <a:ea typeface="+mj-ea"/>
          <a:cs typeface="+mj-cs"/>
          <a:sym typeface="Calibri"/>
        </a:defRPr>
      </a:lvl5pPr>
      <a:lvl6pPr marL="1197971" marR="0" indent="-326571" algn="l" defTabSz="914400" rtl="0" latinLnBrk="0">
        <a:lnSpc>
          <a:spcPct val="90000"/>
        </a:lnSpc>
        <a:spcBef>
          <a:spcPts val="1200"/>
        </a:spcBef>
        <a:spcAft>
          <a:spcPts val="0"/>
        </a:spcAft>
        <a:buClr>
          <a:schemeClr val="accent1"/>
        </a:buClr>
        <a:buSzPct val="100000"/>
        <a:buFont typeface="Calibri"/>
        <a:buChar char="◦"/>
        <a:tabLst/>
        <a:defRPr b="0" baseline="0" cap="none" i="0" spc="0" strike="noStrike" sz="2000" u="none">
          <a:solidFill>
            <a:srgbClr val="404040"/>
          </a:solidFill>
          <a:uFillTx/>
          <a:latin typeface="+mj-lt"/>
          <a:ea typeface="+mj-ea"/>
          <a:cs typeface="+mj-cs"/>
          <a:sym typeface="Calibri"/>
        </a:defRPr>
      </a:lvl6pPr>
      <a:lvl7pPr marL="1397971" marR="0" indent="-326571" algn="l" defTabSz="914400" rtl="0" latinLnBrk="0">
        <a:lnSpc>
          <a:spcPct val="90000"/>
        </a:lnSpc>
        <a:spcBef>
          <a:spcPts val="1200"/>
        </a:spcBef>
        <a:spcAft>
          <a:spcPts val="0"/>
        </a:spcAft>
        <a:buClr>
          <a:schemeClr val="accent1"/>
        </a:buClr>
        <a:buSzPct val="100000"/>
        <a:buFont typeface="Calibri"/>
        <a:buChar char="◦"/>
        <a:tabLst/>
        <a:defRPr b="0" baseline="0" cap="none" i="0" spc="0" strike="noStrike" sz="2000" u="none">
          <a:solidFill>
            <a:srgbClr val="404040"/>
          </a:solidFill>
          <a:uFillTx/>
          <a:latin typeface="+mj-lt"/>
          <a:ea typeface="+mj-ea"/>
          <a:cs typeface="+mj-cs"/>
          <a:sym typeface="Calibri"/>
        </a:defRPr>
      </a:lvl7pPr>
      <a:lvl8pPr marL="1597971" marR="0" indent="-326571" algn="l" defTabSz="914400" rtl="0" latinLnBrk="0">
        <a:lnSpc>
          <a:spcPct val="90000"/>
        </a:lnSpc>
        <a:spcBef>
          <a:spcPts val="1200"/>
        </a:spcBef>
        <a:spcAft>
          <a:spcPts val="0"/>
        </a:spcAft>
        <a:buClr>
          <a:schemeClr val="accent1"/>
        </a:buClr>
        <a:buSzPct val="100000"/>
        <a:buFont typeface="Calibri"/>
        <a:buChar char="◦"/>
        <a:tabLst/>
        <a:defRPr b="0" baseline="0" cap="none" i="0" spc="0" strike="noStrike" sz="2000" u="none">
          <a:solidFill>
            <a:srgbClr val="404040"/>
          </a:solidFill>
          <a:uFillTx/>
          <a:latin typeface="+mj-lt"/>
          <a:ea typeface="+mj-ea"/>
          <a:cs typeface="+mj-cs"/>
          <a:sym typeface="Calibri"/>
        </a:defRPr>
      </a:lvl8pPr>
      <a:lvl9pPr marL="1797971" marR="0" indent="-326571" algn="l" defTabSz="914400" rtl="0" latinLnBrk="0">
        <a:lnSpc>
          <a:spcPct val="90000"/>
        </a:lnSpc>
        <a:spcBef>
          <a:spcPts val="1200"/>
        </a:spcBef>
        <a:spcAft>
          <a:spcPts val="0"/>
        </a:spcAft>
        <a:buClr>
          <a:schemeClr val="accent1"/>
        </a:buClr>
        <a:buSzPct val="100000"/>
        <a:buFont typeface="Calibri"/>
        <a:buChar char="◦"/>
        <a:tabLst/>
        <a:defRPr b="0" baseline="0" cap="none" i="0" spc="0" strike="noStrike" sz="2000" u="none">
          <a:solidFill>
            <a:srgbClr val="404040"/>
          </a:solidFill>
          <a:uFillTx/>
          <a:latin typeface="+mj-lt"/>
          <a:ea typeface="+mj-ea"/>
          <a:cs typeface="+mj-cs"/>
          <a:sym typeface="Calibri"/>
        </a:defRPr>
      </a:lvl9pPr>
    </p:bodyStyle>
    <p:otherStyle>
      <a:lvl1pPr marL="0" marR="0" indent="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1pPr>
      <a:lvl2pPr marL="0" marR="0" indent="45720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2pPr>
      <a:lvl3pPr marL="0" marR="0" indent="91440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3pPr>
      <a:lvl4pPr marL="0" marR="0" indent="137160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4pPr>
      <a:lvl5pPr marL="0" marR="0" indent="182880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5pPr>
      <a:lvl6pPr marL="0" marR="0" indent="228600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6pPr>
      <a:lvl7pPr marL="0" marR="0" indent="274320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7pPr>
      <a:lvl8pPr marL="0" marR="0" indent="320040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8pPr>
      <a:lvl9pPr marL="0" marR="0" indent="365760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1.jpeg"/></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2.xml"/><Relationship Id="rId3" Type="http://schemas.openxmlformats.org/officeDocument/2006/relationships/image" Target="../media/image3.jpeg"/></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 Id="rId3" Type="http://schemas.openxmlformats.org/officeDocument/2006/relationships/image" Target="../media/image4.jpeg"/></Relationships>

</file>

<file path=ppt/slides/_rels/slide2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 Id="rId3" Type="http://schemas.openxmlformats.org/officeDocument/2006/relationships/image" Target="../media/image4.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xml"/><Relationship Id="rId3" Type="http://schemas.openxmlformats.org/officeDocument/2006/relationships/image" Target="../media/image2.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9" name="Footer Placeholder 1"/>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110" name="Title 3"/>
          <p:cNvSpPr txBox="1"/>
          <p:nvPr>
            <p:ph type="title"/>
          </p:nvPr>
        </p:nvSpPr>
        <p:spPr>
          <a:xfrm>
            <a:off x="1097279" y="5074920"/>
            <a:ext cx="10113647" cy="822961"/>
          </a:xfrm>
          <a:prstGeom prst="rect">
            <a:avLst/>
          </a:prstGeom>
        </p:spPr>
        <p:txBody>
          <a:bodyPr/>
          <a:lstStyle>
            <a:lvl1pPr>
              <a:defRPr spc="-100"/>
            </a:lvl1pPr>
          </a:lstStyle>
          <a:p>
            <a:pPr/>
            <a:r>
              <a:t>Centering Prayer Introductory Workshop</a:t>
            </a:r>
          </a:p>
        </p:txBody>
      </p:sp>
      <p:sp>
        <p:nvSpPr>
          <p:cNvPr id="111" name="Text Placeholder 5"/>
          <p:cNvSpPr txBox="1"/>
          <p:nvPr>
            <p:ph type="body" sz="quarter" idx="1"/>
          </p:nvPr>
        </p:nvSpPr>
        <p:spPr>
          <a:prstGeom prst="rect">
            <a:avLst/>
          </a:prstGeom>
        </p:spPr>
        <p:txBody>
          <a:bodyPr/>
          <a:lstStyle/>
          <a:p>
            <a:pPr/>
            <a:r>
              <a:t> </a:t>
            </a:r>
            <a:r>
              <a:rPr sz="2400"/>
              <a:t>Contemplative Outreach, Ltd.</a:t>
            </a:r>
          </a:p>
        </p:txBody>
      </p:sp>
      <p:sp>
        <p:nvSpPr>
          <p:cNvPr id="112" name="Slide Number Placeholder 13"/>
          <p:cNvSpPr txBox="1"/>
          <p:nvPr>
            <p:ph type="sldNum" sz="quarter" idx="2"/>
          </p:nvPr>
        </p:nvSpPr>
        <p:spPr>
          <a:xfrm>
            <a:off x="11043974" y="6514078"/>
            <a:ext cx="168509"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113" name="Picture 9" descr="Picture 9"/>
          <p:cNvPicPr>
            <a:picLocks noChangeAspect="1"/>
          </p:cNvPicPr>
          <p:nvPr/>
        </p:nvPicPr>
        <p:blipFill>
          <a:blip r:embed="rId3">
            <a:extLst/>
          </a:blip>
          <a:stretch>
            <a:fillRect/>
          </a:stretch>
        </p:blipFill>
        <p:spPr>
          <a:xfrm>
            <a:off x="247615" y="5382505"/>
            <a:ext cx="847726" cy="821700"/>
          </a:xfrm>
          <a:prstGeom prst="rect">
            <a:avLst/>
          </a:prstGeom>
          <a:ln w="12700">
            <a:miter lim="400000"/>
          </a:ln>
        </p:spPr>
      </p:pic>
      <p:grpSp>
        <p:nvGrpSpPr>
          <p:cNvPr id="116" name="Picture Placeholder 12"/>
          <p:cNvGrpSpPr/>
          <p:nvPr/>
        </p:nvGrpSpPr>
        <p:grpSpPr>
          <a:xfrm>
            <a:off x="29" y="0"/>
            <a:ext cx="12191987" cy="4915076"/>
            <a:chOff x="14" y="0"/>
            <a:chExt cx="12191985" cy="4915075"/>
          </a:xfrm>
        </p:grpSpPr>
        <p:sp>
          <p:nvSpPr>
            <p:cNvPr id="114" name="Rectangle"/>
            <p:cNvSpPr/>
            <p:nvPr/>
          </p:nvSpPr>
          <p:spPr>
            <a:xfrm>
              <a:off x="14" y="0"/>
              <a:ext cx="12191987" cy="4915076"/>
            </a:xfrm>
            <a:prstGeom prst="rect">
              <a:avLst/>
            </a:prstGeom>
            <a:solidFill>
              <a:srgbClr val="CDCDC3"/>
            </a:solidFill>
            <a:ln w="12700" cap="flat">
              <a:noFill/>
              <a:miter lim="400000"/>
            </a:ln>
            <a:effectLst/>
          </p:spPr>
          <p:txBody>
            <a:bodyPr wrap="square" lIns="45719" tIns="45719" rIns="45719" bIns="45719" numCol="1" anchor="ctr">
              <a:noAutofit/>
            </a:bodyPr>
            <a:lstStyle/>
            <a:p>
              <a:pPr/>
            </a:p>
          </p:txBody>
        </p:sp>
        <p:pic>
          <p:nvPicPr>
            <p:cNvPr id="115" name="image2.jpeg" descr="image2.jpeg"/>
            <p:cNvPicPr>
              <a:picLocks noChangeAspect="1"/>
            </p:cNvPicPr>
            <p:nvPr/>
          </p:nvPicPr>
          <p:blipFill>
            <a:blip r:embed="rId4">
              <a:extLst/>
            </a:blip>
            <a:stretch>
              <a:fillRect/>
            </a:stretch>
          </p:blipFill>
          <p:spPr>
            <a:xfrm>
              <a:off x="14" y="0"/>
              <a:ext cx="12191987" cy="4915076"/>
            </a:xfrm>
            <a:prstGeom prst="rect">
              <a:avLst/>
            </a:prstGeom>
            <a:ln w="12700" cap="flat">
              <a:noFill/>
              <a:miter lim="400000"/>
            </a:ln>
            <a:effectLst/>
          </p:spPr>
        </p:pic>
      </p:gr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8" name="Footer Placeholder 3"/>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189" name="Title 1"/>
          <p:cNvSpPr txBox="1"/>
          <p:nvPr>
            <p:ph type="title"/>
          </p:nvPr>
        </p:nvSpPr>
        <p:spPr>
          <a:prstGeom prst="rect">
            <a:avLst/>
          </a:prstGeom>
        </p:spPr>
        <p:txBody>
          <a:bodyPr/>
          <a:lstStyle>
            <a:lvl1pPr>
              <a:defRPr spc="-100"/>
            </a:lvl1pPr>
          </a:lstStyle>
          <a:p>
            <a:pPr/>
            <a:r>
              <a:t>Zusammenfassung</a:t>
            </a:r>
          </a:p>
        </p:txBody>
      </p:sp>
      <p:sp>
        <p:nvSpPr>
          <p:cNvPr id="190" name="Content Placeholder 2"/>
          <p:cNvSpPr txBox="1"/>
          <p:nvPr>
            <p:ph type="body" idx="1"/>
          </p:nvPr>
        </p:nvSpPr>
        <p:spPr>
          <a:xfrm>
            <a:off x="1097280" y="1845734"/>
            <a:ext cx="10058401" cy="4023360"/>
          </a:xfrm>
          <a:prstGeom prst="rect">
            <a:avLst/>
          </a:prstGeom>
        </p:spPr>
        <p:txBody>
          <a:bodyPr/>
          <a:lstStyle/>
          <a:p>
            <a:pPr>
              <a:defRPr sz="3200"/>
            </a:pPr>
            <a:r>
              <a:t>Centering Prayer ist:</a:t>
            </a:r>
          </a:p>
          <a:p>
            <a:pPr lvl="1" marL="384047" indent="-182879">
              <a:spcBef>
                <a:spcPts val="400"/>
              </a:spcBef>
              <a:defRPr sz="2800"/>
            </a:pPr>
            <a:r>
              <a:t>Eine Beziehung mit/zu Gott</a:t>
            </a:r>
            <a:endParaRPr sz="1800"/>
          </a:p>
          <a:p>
            <a:pPr lvl="1" marL="318733" indent="-117565">
              <a:spcBef>
                <a:spcPts val="400"/>
              </a:spcBef>
              <a:defRPr sz="2800"/>
            </a:pPr>
            <a:r>
              <a:rPr sz="1800"/>
              <a:t>E</a:t>
            </a:r>
            <a:r>
              <a:t>ine Übung zur Förderung und Vertiefung dieser Beziehung</a:t>
            </a:r>
            <a:endParaRPr sz="1800"/>
          </a:p>
          <a:p>
            <a:pPr lvl="1" marL="384047" indent="-182879">
              <a:spcBef>
                <a:spcPts val="400"/>
              </a:spcBef>
              <a:defRPr sz="2800"/>
            </a:pPr>
            <a:r>
              <a:t>Eine innere Bewegung über das Gespräch hinaus zur Gemeinschaft mit Christus</a:t>
            </a:r>
            <a:endParaRPr sz="1800"/>
          </a:p>
          <a:p>
            <a:pPr lvl="1" marL="384047" indent="-182879">
              <a:spcBef>
                <a:spcPts val="400"/>
              </a:spcBef>
              <a:defRPr sz="2800"/>
            </a:pPr>
            <a:r>
              <a:t>In der jüdisch-christlichen Tradition verwurzelt</a:t>
            </a:r>
          </a:p>
        </p:txBody>
      </p:sp>
      <p:sp>
        <p:nvSpPr>
          <p:cNvPr id="191" name="Slide Number Placeholder 4"/>
          <p:cNvSpPr txBox="1"/>
          <p:nvPr>
            <p:ph type="sldNum" sz="quarter" idx="2"/>
          </p:nvPr>
        </p:nvSpPr>
        <p:spPr>
          <a:xfrm>
            <a:off x="10979605" y="6514078"/>
            <a:ext cx="232878"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5" name="Footer Placeholder 3"/>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196" name="Title 1"/>
          <p:cNvSpPr txBox="1"/>
          <p:nvPr>
            <p:ph type="title"/>
          </p:nvPr>
        </p:nvSpPr>
        <p:spPr>
          <a:prstGeom prst="rect">
            <a:avLst/>
          </a:prstGeom>
        </p:spPr>
        <p:txBody>
          <a:bodyPr/>
          <a:lstStyle>
            <a:lvl1pPr>
              <a:defRPr spc="-100"/>
            </a:lvl1pPr>
          </a:lstStyle>
          <a:p>
            <a:pPr/>
            <a:r>
              <a:t>In Summary</a:t>
            </a:r>
          </a:p>
        </p:txBody>
      </p:sp>
      <p:sp>
        <p:nvSpPr>
          <p:cNvPr id="197" name="Content Placeholder 2"/>
          <p:cNvSpPr txBox="1"/>
          <p:nvPr>
            <p:ph type="body" idx="1"/>
          </p:nvPr>
        </p:nvSpPr>
        <p:spPr>
          <a:xfrm>
            <a:off x="1097280" y="1845734"/>
            <a:ext cx="10058401" cy="4023360"/>
          </a:xfrm>
          <a:prstGeom prst="rect">
            <a:avLst/>
          </a:prstGeom>
        </p:spPr>
        <p:txBody>
          <a:bodyPr/>
          <a:lstStyle/>
          <a:p>
            <a:pPr>
              <a:defRPr sz="3200"/>
            </a:pPr>
            <a:r>
              <a:t>Centering Prayer is:</a:t>
            </a:r>
          </a:p>
          <a:p>
            <a:pPr lvl="1" marL="384047" indent="-182879">
              <a:spcBef>
                <a:spcPts val="400"/>
              </a:spcBef>
              <a:defRPr sz="2800"/>
            </a:pPr>
            <a:r>
              <a:t>A relationship with God</a:t>
            </a:r>
            <a:endParaRPr sz="1800"/>
          </a:p>
          <a:p>
            <a:pPr lvl="1" marL="384047" indent="-182879">
              <a:spcBef>
                <a:spcPts val="400"/>
              </a:spcBef>
              <a:defRPr sz="2800"/>
            </a:pPr>
            <a:r>
              <a:t>A discipline to foster &amp; deepen this relationship</a:t>
            </a:r>
            <a:endParaRPr sz="1800"/>
          </a:p>
          <a:p>
            <a:pPr lvl="1" marL="384047" indent="-182879">
              <a:spcBef>
                <a:spcPts val="400"/>
              </a:spcBef>
              <a:defRPr sz="2800"/>
            </a:pPr>
            <a:r>
              <a:t>A movement beyond conversation with Christ to communion with him</a:t>
            </a:r>
            <a:endParaRPr sz="1800"/>
          </a:p>
          <a:p>
            <a:pPr lvl="1" marL="384047" indent="-182879">
              <a:spcBef>
                <a:spcPts val="400"/>
              </a:spcBef>
              <a:defRPr sz="2800"/>
            </a:pPr>
            <a:r>
              <a:t>Rooted in the Judeo Christian tradition</a:t>
            </a:r>
          </a:p>
        </p:txBody>
      </p:sp>
      <p:sp>
        <p:nvSpPr>
          <p:cNvPr id="198" name="Slide Number Placeholder 4"/>
          <p:cNvSpPr txBox="1"/>
          <p:nvPr>
            <p:ph type="sldNum" sz="quarter" idx="2"/>
          </p:nvPr>
        </p:nvSpPr>
        <p:spPr>
          <a:xfrm>
            <a:off x="10979605" y="6514078"/>
            <a:ext cx="232878"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2" name="Footer Placeholder 4"/>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203" name="Title 1"/>
          <p:cNvSpPr txBox="1"/>
          <p:nvPr>
            <p:ph type="title"/>
          </p:nvPr>
        </p:nvSpPr>
        <p:spPr>
          <a:xfrm>
            <a:off x="1097279" y="5074920"/>
            <a:ext cx="10113647" cy="822961"/>
          </a:xfrm>
          <a:prstGeom prst="rect">
            <a:avLst/>
          </a:prstGeom>
        </p:spPr>
        <p:txBody>
          <a:bodyPr/>
          <a:lstStyle/>
          <a:p>
            <a:pPr defTabSz="822959">
              <a:defRPr spc="-90" sz="2880"/>
            </a:pPr>
            <a:r>
              <a:t>Die Methode des Centering Prayer</a:t>
            </a:r>
            <a:br/>
            <a:r>
              <a:t>Das Gebet der Zustimmung/Ein-Willigung</a:t>
            </a:r>
          </a:p>
        </p:txBody>
      </p:sp>
      <p:sp>
        <p:nvSpPr>
          <p:cNvPr id="204" name="Text Placeholder 3"/>
          <p:cNvSpPr txBox="1"/>
          <p:nvPr>
            <p:ph type="body" sz="quarter" idx="1"/>
          </p:nvPr>
        </p:nvSpPr>
        <p:spPr>
          <a:prstGeom prst="rect">
            <a:avLst/>
          </a:prstGeom>
        </p:spPr>
        <p:txBody>
          <a:bodyPr/>
          <a:lstStyle>
            <a:lvl1pPr>
              <a:defRPr sz="2400"/>
            </a:lvl1pPr>
          </a:lstStyle>
          <a:p>
            <a:pPr/>
            <a:r>
              <a:t>Zweite Konferenz</a:t>
            </a:r>
          </a:p>
        </p:txBody>
      </p:sp>
      <p:sp>
        <p:nvSpPr>
          <p:cNvPr id="205" name="Slide Number Placeholder 5"/>
          <p:cNvSpPr txBox="1"/>
          <p:nvPr>
            <p:ph type="sldNum" sz="quarter" idx="2"/>
          </p:nvPr>
        </p:nvSpPr>
        <p:spPr>
          <a:xfrm>
            <a:off x="10979605" y="6514078"/>
            <a:ext cx="232878"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208" name="Picture Placeholder 19"/>
          <p:cNvGrpSpPr/>
          <p:nvPr/>
        </p:nvGrpSpPr>
        <p:grpSpPr>
          <a:xfrm>
            <a:off x="29" y="0"/>
            <a:ext cx="12191987" cy="4915076"/>
            <a:chOff x="14" y="0"/>
            <a:chExt cx="12191985" cy="4915075"/>
          </a:xfrm>
        </p:grpSpPr>
        <p:sp>
          <p:nvSpPr>
            <p:cNvPr id="206" name="Rectangle"/>
            <p:cNvSpPr/>
            <p:nvPr/>
          </p:nvSpPr>
          <p:spPr>
            <a:xfrm>
              <a:off x="14" y="0"/>
              <a:ext cx="12191987" cy="4915076"/>
            </a:xfrm>
            <a:prstGeom prst="rect">
              <a:avLst/>
            </a:prstGeom>
            <a:solidFill>
              <a:srgbClr val="CDCDC3"/>
            </a:solidFill>
            <a:ln w="12700" cap="flat">
              <a:noFill/>
              <a:miter lim="400000"/>
            </a:ln>
            <a:effectLst/>
          </p:spPr>
          <p:txBody>
            <a:bodyPr wrap="square" lIns="45719" tIns="45719" rIns="45719" bIns="45719" numCol="1" anchor="ctr">
              <a:noAutofit/>
            </a:bodyPr>
            <a:lstStyle/>
            <a:p>
              <a:pPr/>
            </a:p>
          </p:txBody>
        </p:sp>
        <p:pic>
          <p:nvPicPr>
            <p:cNvPr id="207" name="image5.jpeg" descr="image5.jpeg"/>
            <p:cNvPicPr>
              <a:picLocks noChangeAspect="1"/>
            </p:cNvPicPr>
            <p:nvPr/>
          </p:nvPicPr>
          <p:blipFill>
            <a:blip r:embed="rId3">
              <a:extLst/>
            </a:blip>
            <a:stretch>
              <a:fillRect/>
            </a:stretch>
          </p:blipFill>
          <p:spPr>
            <a:xfrm>
              <a:off x="14" y="0"/>
              <a:ext cx="12191987" cy="4915076"/>
            </a:xfrm>
            <a:prstGeom prst="rect">
              <a:avLst/>
            </a:prstGeom>
            <a:ln w="12700" cap="flat">
              <a:noFill/>
              <a:miter lim="400000"/>
            </a:ln>
            <a:effectLst/>
          </p:spPr>
        </p:pic>
      </p:gr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2" name="Footer Placeholder 3"/>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213" name="Title 1"/>
          <p:cNvSpPr txBox="1"/>
          <p:nvPr>
            <p:ph type="title"/>
          </p:nvPr>
        </p:nvSpPr>
        <p:spPr>
          <a:prstGeom prst="rect">
            <a:avLst/>
          </a:prstGeom>
        </p:spPr>
        <p:txBody>
          <a:bodyPr/>
          <a:lstStyle/>
          <a:p>
            <a:pPr defTabSz="905255">
              <a:defRPr spc="-99" sz="4752"/>
            </a:pPr>
            <a:r>
              <a:t>Die Methode des Gebets der Sammlung</a:t>
            </a:r>
            <a:br/>
            <a:r>
              <a:t>Das Gebet der Zustimmung</a:t>
            </a:r>
          </a:p>
        </p:txBody>
      </p:sp>
      <p:sp>
        <p:nvSpPr>
          <p:cNvPr id="214" name="Content Placeholder 2"/>
          <p:cNvSpPr txBox="1"/>
          <p:nvPr>
            <p:ph type="body" idx="1"/>
          </p:nvPr>
        </p:nvSpPr>
        <p:spPr>
          <a:xfrm>
            <a:off x="1097280" y="1845734"/>
            <a:ext cx="10058401" cy="4023360"/>
          </a:xfrm>
          <a:prstGeom prst="rect">
            <a:avLst/>
          </a:prstGeom>
        </p:spPr>
        <p:txBody>
          <a:bodyPr/>
          <a:lstStyle/>
          <a:p>
            <a:pPr marL="91440" indent="-91440">
              <a:defRPr sz="3600"/>
            </a:pPr>
            <a:r>
              <a:t>Das Gebet der Sammlung ist</a:t>
            </a:r>
          </a:p>
          <a:p>
            <a:pPr marL="91440" indent="-91440">
              <a:defRPr sz="2100"/>
            </a:pPr>
          </a:p>
          <a:p>
            <a:pPr marL="91440" indent="-91440">
              <a:defRPr sz="3000"/>
            </a:pPr>
            <a:r>
              <a:t>•eine Beziehung zu Gott</a:t>
            </a:r>
          </a:p>
          <a:p>
            <a:pPr marL="91440" indent="-91440">
              <a:defRPr sz="3000"/>
            </a:pPr>
            <a:r>
              <a:t>•eine Übung zur Förderung und Vertiefung dieser Beziehung </a:t>
            </a:r>
          </a:p>
        </p:txBody>
      </p:sp>
      <p:sp>
        <p:nvSpPr>
          <p:cNvPr id="215" name="Slide Number Placeholder 4"/>
          <p:cNvSpPr txBox="1"/>
          <p:nvPr>
            <p:ph type="sldNum" sz="quarter" idx="2"/>
          </p:nvPr>
        </p:nvSpPr>
        <p:spPr>
          <a:xfrm>
            <a:off x="10979605" y="6514078"/>
            <a:ext cx="232878"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9" name="Footer Placeholder 3"/>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220" name="Title 1"/>
          <p:cNvSpPr txBox="1"/>
          <p:nvPr>
            <p:ph type="title"/>
          </p:nvPr>
        </p:nvSpPr>
        <p:spPr>
          <a:prstGeom prst="rect">
            <a:avLst/>
          </a:prstGeom>
        </p:spPr>
        <p:txBody>
          <a:bodyPr/>
          <a:lstStyle>
            <a:lvl1pPr>
              <a:defRPr spc="-100"/>
            </a:lvl1pPr>
          </a:lstStyle>
          <a:p>
            <a:pPr/>
            <a:r>
              <a:t>Die Leitlinien	</a:t>
            </a:r>
          </a:p>
        </p:txBody>
      </p:sp>
      <p:sp>
        <p:nvSpPr>
          <p:cNvPr id="221" name="Content Placeholder 2"/>
          <p:cNvSpPr txBox="1"/>
          <p:nvPr>
            <p:ph type="body" idx="1"/>
          </p:nvPr>
        </p:nvSpPr>
        <p:spPr>
          <a:xfrm>
            <a:off x="1097280" y="1845734"/>
            <a:ext cx="10058401" cy="4023360"/>
          </a:xfrm>
          <a:prstGeom prst="rect">
            <a:avLst/>
          </a:prstGeom>
        </p:spPr>
        <p:txBody>
          <a:bodyPr/>
          <a:lstStyle/>
          <a:p>
            <a:pPr marL="434340" indent="-434340" defTabSz="868680">
              <a:spcBef>
                <a:spcPts val="1100"/>
              </a:spcBef>
              <a:buFontTx/>
              <a:buAutoNum type="arabicPeriod" startAt="1"/>
              <a:defRPr sz="2280"/>
            </a:pPr>
            <a:r>
              <a:t>Wähle ein Gebetswort als Symbol für deine Absicht, der Gegenwart und dem Wirken Gottes in dir zuzustimmen.</a:t>
            </a:r>
          </a:p>
          <a:p>
            <a:pPr marL="434340" indent="-434340" defTabSz="868680">
              <a:spcBef>
                <a:spcPts val="1100"/>
              </a:spcBef>
              <a:buFontTx/>
              <a:buAutoNum type="arabicPeriod" startAt="1"/>
              <a:defRPr sz="2280"/>
            </a:pPr>
            <a:r>
              <a:t>Setz dich bequem hin mit geschlossenen Augen und sammle dich kurz/ Finde eine Sitzposition in der du entspannt und wach sitzen kannst, schließe die Augen, und sammle dich einen Moment.  Dann führe das Gebetswort als Symbol deiner Zustimmung zu Gottes Gegenwart und Wirken in dir schweigend ein/ Dann sprich das Gebetswort als Symbol deiner Absicht behutsam und still in dich hinein. </a:t>
            </a:r>
          </a:p>
          <a:p>
            <a:pPr marL="434340" indent="-434340" defTabSz="868680">
              <a:spcBef>
                <a:spcPts val="1100"/>
              </a:spcBef>
              <a:buFontTx/>
              <a:buAutoNum type="arabicPeriod" startAt="1"/>
              <a:defRPr sz="2280"/>
            </a:pPr>
            <a:r>
              <a:t>Wenn du bemerkst, dass du Gedanken nachgehst/ Wenn du mit deinen Gedanken beschäftigt bist, kehre behutsam zum Gebetswort zurück.</a:t>
            </a:r>
          </a:p>
          <a:p>
            <a:pPr marL="434340" indent="-434340" defTabSz="868680">
              <a:spcBef>
                <a:spcPts val="1100"/>
              </a:spcBef>
              <a:buFontTx/>
              <a:buAutoNum type="arabicPeriod" startAt="1"/>
              <a:defRPr sz="2280"/>
            </a:pPr>
            <a:r>
              <a:t>Am Ende der Gebetszeit verweile mit geschlossenen Augen ein paar Minuten in der Stille.</a:t>
            </a:r>
          </a:p>
        </p:txBody>
      </p:sp>
      <p:sp>
        <p:nvSpPr>
          <p:cNvPr id="222" name="Slide Number Placeholder 4"/>
          <p:cNvSpPr txBox="1"/>
          <p:nvPr>
            <p:ph type="sldNum" sz="quarter" idx="2"/>
          </p:nvPr>
        </p:nvSpPr>
        <p:spPr>
          <a:xfrm>
            <a:off x="10979605" y="6514078"/>
            <a:ext cx="232878"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6" name="Footer Placeholder 3"/>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227" name="Title 1"/>
          <p:cNvSpPr txBox="1"/>
          <p:nvPr>
            <p:ph type="title"/>
          </p:nvPr>
        </p:nvSpPr>
        <p:spPr>
          <a:prstGeom prst="rect">
            <a:avLst/>
          </a:prstGeom>
        </p:spPr>
        <p:txBody>
          <a:bodyPr/>
          <a:lstStyle>
            <a:lvl1pPr>
              <a:defRPr spc="-100"/>
            </a:lvl1pPr>
          </a:lstStyle>
          <a:p>
            <a:pPr/>
            <a:r>
              <a:t>Guideline 1</a:t>
            </a:r>
          </a:p>
        </p:txBody>
      </p:sp>
      <p:sp>
        <p:nvSpPr>
          <p:cNvPr id="228" name="Content Placeholder 2"/>
          <p:cNvSpPr txBox="1"/>
          <p:nvPr>
            <p:ph type="body" idx="1"/>
          </p:nvPr>
        </p:nvSpPr>
        <p:spPr>
          <a:xfrm>
            <a:off x="1097280" y="1845734"/>
            <a:ext cx="10058401" cy="4023360"/>
          </a:xfrm>
          <a:prstGeom prst="rect">
            <a:avLst/>
          </a:prstGeom>
        </p:spPr>
        <p:txBody>
          <a:bodyPr/>
          <a:lstStyle>
            <a:lvl1pPr>
              <a:defRPr sz="2800"/>
            </a:lvl1pPr>
          </a:lstStyle>
          <a:p>
            <a:pPr/>
            <a:r>
              <a:t>“Choose a sacred word as the symbol of your intention to consent to God’s presence and action within”</a:t>
            </a:r>
          </a:p>
        </p:txBody>
      </p:sp>
      <p:sp>
        <p:nvSpPr>
          <p:cNvPr id="229" name="Slide Number Placeholder 4"/>
          <p:cNvSpPr txBox="1"/>
          <p:nvPr>
            <p:ph type="sldNum" sz="quarter" idx="2"/>
          </p:nvPr>
        </p:nvSpPr>
        <p:spPr>
          <a:xfrm>
            <a:off x="10979605" y="6514078"/>
            <a:ext cx="232878"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3" name="Footer Placeholder 3"/>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234" name="Title 1"/>
          <p:cNvSpPr txBox="1"/>
          <p:nvPr>
            <p:ph type="title"/>
          </p:nvPr>
        </p:nvSpPr>
        <p:spPr>
          <a:prstGeom prst="rect">
            <a:avLst/>
          </a:prstGeom>
        </p:spPr>
        <p:txBody>
          <a:bodyPr/>
          <a:lstStyle>
            <a:lvl1pPr>
              <a:defRPr spc="-100"/>
            </a:lvl1pPr>
          </a:lstStyle>
          <a:p>
            <a:pPr/>
            <a:r>
              <a:t>Gebetswort</a:t>
            </a:r>
          </a:p>
        </p:txBody>
      </p:sp>
      <p:sp>
        <p:nvSpPr>
          <p:cNvPr id="235" name="Content Placeholder 2"/>
          <p:cNvSpPr txBox="1"/>
          <p:nvPr>
            <p:ph type="body" idx="1"/>
          </p:nvPr>
        </p:nvSpPr>
        <p:spPr>
          <a:xfrm>
            <a:off x="1097280" y="1845734"/>
            <a:ext cx="10058401" cy="4023360"/>
          </a:xfrm>
          <a:prstGeom prst="rect">
            <a:avLst/>
          </a:prstGeom>
        </p:spPr>
        <p:txBody>
          <a:bodyPr/>
          <a:lstStyle/>
          <a:p>
            <a:pPr algn="ctr">
              <a:defRPr b="1" sz="2400"/>
            </a:pPr>
            <a:r>
              <a:t>Einige Beispiele:</a:t>
            </a:r>
          </a:p>
          <a:p>
            <a:pPr algn="ctr">
              <a:defRPr b="1" sz="2400"/>
            </a:pPr>
          </a:p>
          <a:p>
            <a:pPr>
              <a:defRPr sz="2400"/>
            </a:pPr>
            <a:r>
              <a:t>                                       Jesus</a:t>
            </a:r>
          </a:p>
          <a:p>
            <a:pPr>
              <a:defRPr sz="2400"/>
            </a:pPr>
            <a:r>
              <a:t>                                                                   Abba</a:t>
            </a:r>
          </a:p>
          <a:p>
            <a:pPr>
              <a:defRPr sz="2400"/>
            </a:pPr>
            <a:r>
              <a:t>                                                                                           Amen</a:t>
            </a:r>
          </a:p>
          <a:p>
            <a:pPr>
              <a:defRPr sz="2400"/>
            </a:pPr>
            <a:r>
              <a:t>                                               Shalom</a:t>
            </a:r>
          </a:p>
          <a:p>
            <a:pPr>
              <a:defRPr sz="2400"/>
            </a:pPr>
            <a:r>
              <a:t>                                                                               Ja</a:t>
            </a:r>
          </a:p>
          <a:p>
            <a:pPr>
              <a:defRPr sz="2400"/>
            </a:pPr>
            <a:r>
              <a:t>                                                                                                                 Friede</a:t>
            </a:r>
          </a:p>
        </p:txBody>
      </p:sp>
      <p:sp>
        <p:nvSpPr>
          <p:cNvPr id="236" name="Slide Number Placeholder 4"/>
          <p:cNvSpPr txBox="1"/>
          <p:nvPr>
            <p:ph type="sldNum" sz="quarter" idx="2"/>
          </p:nvPr>
        </p:nvSpPr>
        <p:spPr>
          <a:xfrm>
            <a:off x="10979605" y="6514078"/>
            <a:ext cx="232878"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0" name="Footer Placeholder 3"/>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241" name="Title 1"/>
          <p:cNvSpPr txBox="1"/>
          <p:nvPr>
            <p:ph type="title"/>
          </p:nvPr>
        </p:nvSpPr>
        <p:spPr>
          <a:prstGeom prst="rect">
            <a:avLst/>
          </a:prstGeom>
        </p:spPr>
        <p:txBody>
          <a:bodyPr/>
          <a:lstStyle>
            <a:lvl1pPr>
              <a:defRPr spc="-100"/>
            </a:lvl1pPr>
          </a:lstStyle>
          <a:p>
            <a:pPr/>
            <a:r>
              <a:t>Guideline 2</a:t>
            </a:r>
          </a:p>
        </p:txBody>
      </p:sp>
      <p:sp>
        <p:nvSpPr>
          <p:cNvPr id="242" name="Content Placeholder 2"/>
          <p:cNvSpPr txBox="1"/>
          <p:nvPr>
            <p:ph type="body" idx="1"/>
          </p:nvPr>
        </p:nvSpPr>
        <p:spPr>
          <a:xfrm>
            <a:off x="1097280" y="1845734"/>
            <a:ext cx="10058401" cy="4023360"/>
          </a:xfrm>
          <a:prstGeom prst="rect">
            <a:avLst/>
          </a:prstGeom>
        </p:spPr>
        <p:txBody>
          <a:bodyPr/>
          <a:lstStyle>
            <a:lvl1pPr>
              <a:defRPr sz="2800"/>
            </a:lvl1pPr>
          </a:lstStyle>
          <a:p>
            <a:pPr/>
            <a:r>
              <a:t>“Sitting comfortably and with eyes closed, settle briefly, and silently introduce the sacred word as the symbol of your consent to God’s presence and action within.”</a:t>
            </a:r>
          </a:p>
        </p:txBody>
      </p:sp>
      <p:sp>
        <p:nvSpPr>
          <p:cNvPr id="243" name="Slide Number Placeholder 4"/>
          <p:cNvSpPr txBox="1"/>
          <p:nvPr>
            <p:ph type="sldNum" sz="quarter" idx="2"/>
          </p:nvPr>
        </p:nvSpPr>
        <p:spPr>
          <a:xfrm>
            <a:off x="10979605" y="6514078"/>
            <a:ext cx="232878"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7" name="Footer Placeholder 3"/>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248" name="Title 1"/>
          <p:cNvSpPr txBox="1"/>
          <p:nvPr>
            <p:ph type="title"/>
          </p:nvPr>
        </p:nvSpPr>
        <p:spPr>
          <a:prstGeom prst="rect">
            <a:avLst/>
          </a:prstGeom>
        </p:spPr>
        <p:txBody>
          <a:bodyPr/>
          <a:lstStyle>
            <a:lvl1pPr>
              <a:defRPr spc="-100"/>
            </a:lvl1pPr>
          </a:lstStyle>
          <a:p>
            <a:pPr/>
            <a:r>
              <a:t>Guideline 3</a:t>
            </a:r>
          </a:p>
        </p:txBody>
      </p:sp>
      <p:sp>
        <p:nvSpPr>
          <p:cNvPr id="249" name="Content Placeholder 2"/>
          <p:cNvSpPr txBox="1"/>
          <p:nvPr>
            <p:ph type="body" idx="1"/>
          </p:nvPr>
        </p:nvSpPr>
        <p:spPr>
          <a:xfrm>
            <a:off x="1097280" y="1845734"/>
            <a:ext cx="10058401" cy="4023360"/>
          </a:xfrm>
          <a:prstGeom prst="rect">
            <a:avLst/>
          </a:prstGeom>
        </p:spPr>
        <p:txBody>
          <a:bodyPr/>
          <a:lstStyle>
            <a:lvl1pPr>
              <a:defRPr sz="2800"/>
            </a:lvl1pPr>
          </a:lstStyle>
          <a:p>
            <a:pPr/>
            <a:r>
              <a:t>“When engaged with your thoughts, return ever-so-gently to the sacred word.”</a:t>
            </a:r>
          </a:p>
        </p:txBody>
      </p:sp>
      <p:sp>
        <p:nvSpPr>
          <p:cNvPr id="250" name="Slide Number Placeholder 4"/>
          <p:cNvSpPr txBox="1"/>
          <p:nvPr>
            <p:ph type="sldNum" sz="quarter" idx="2"/>
          </p:nvPr>
        </p:nvSpPr>
        <p:spPr>
          <a:xfrm>
            <a:off x="10979605" y="6514078"/>
            <a:ext cx="232878"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4" name="Footer Placeholder 3"/>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255" name="Title 1"/>
          <p:cNvSpPr txBox="1"/>
          <p:nvPr>
            <p:ph type="title"/>
          </p:nvPr>
        </p:nvSpPr>
        <p:spPr>
          <a:prstGeom prst="rect">
            <a:avLst/>
          </a:prstGeom>
        </p:spPr>
        <p:txBody>
          <a:bodyPr/>
          <a:lstStyle>
            <a:lvl1pPr>
              <a:defRPr spc="-100"/>
            </a:lvl1pPr>
          </a:lstStyle>
          <a:p>
            <a:pPr/>
            <a:r>
              <a:t>Guideline 4</a:t>
            </a:r>
          </a:p>
        </p:txBody>
      </p:sp>
      <p:sp>
        <p:nvSpPr>
          <p:cNvPr id="256" name="Content Placeholder 2"/>
          <p:cNvSpPr txBox="1"/>
          <p:nvPr>
            <p:ph type="body" idx="1"/>
          </p:nvPr>
        </p:nvSpPr>
        <p:spPr>
          <a:xfrm>
            <a:off x="1097280" y="1845734"/>
            <a:ext cx="10058401" cy="4023360"/>
          </a:xfrm>
          <a:prstGeom prst="rect">
            <a:avLst/>
          </a:prstGeom>
        </p:spPr>
        <p:txBody>
          <a:bodyPr/>
          <a:lstStyle>
            <a:lvl1pPr>
              <a:defRPr sz="2800"/>
            </a:lvl1pPr>
          </a:lstStyle>
          <a:p>
            <a:pPr/>
            <a:r>
              <a:t>“At the end of the prayer period, remain in silence with eyes closed for a couple of minutes.”</a:t>
            </a:r>
          </a:p>
        </p:txBody>
      </p:sp>
      <p:sp>
        <p:nvSpPr>
          <p:cNvPr id="257" name="Slide Number Placeholder 4"/>
          <p:cNvSpPr txBox="1"/>
          <p:nvPr>
            <p:ph type="sldNum" sz="quarter" idx="2"/>
          </p:nvPr>
        </p:nvSpPr>
        <p:spPr>
          <a:xfrm>
            <a:off x="10979605" y="6514078"/>
            <a:ext cx="232878"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0" name="Footer Placeholder 3"/>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121" name="Title 1"/>
          <p:cNvSpPr txBox="1"/>
          <p:nvPr>
            <p:ph type="title"/>
          </p:nvPr>
        </p:nvSpPr>
        <p:spPr>
          <a:prstGeom prst="rect">
            <a:avLst/>
          </a:prstGeom>
        </p:spPr>
        <p:txBody>
          <a:bodyPr/>
          <a:lstStyle>
            <a:lvl1pPr>
              <a:defRPr spc="-100"/>
            </a:lvl1pPr>
          </a:lstStyle>
          <a:p>
            <a:pPr/>
            <a:r>
              <a:t>Psalm 46:10</a:t>
            </a:r>
          </a:p>
        </p:txBody>
      </p:sp>
      <p:sp>
        <p:nvSpPr>
          <p:cNvPr id="122" name="Content Placeholder 2"/>
          <p:cNvSpPr txBox="1"/>
          <p:nvPr>
            <p:ph type="body" idx="1"/>
          </p:nvPr>
        </p:nvSpPr>
        <p:spPr>
          <a:xfrm>
            <a:off x="1097280" y="1845734"/>
            <a:ext cx="10058401" cy="4023360"/>
          </a:xfrm>
          <a:prstGeom prst="rect">
            <a:avLst/>
          </a:prstGeom>
        </p:spPr>
        <p:txBody>
          <a:bodyPr/>
          <a:lstStyle/>
          <a:p>
            <a:pPr algn="ctr">
              <a:defRPr sz="7200"/>
            </a:pPr>
          </a:p>
          <a:p>
            <a:pPr algn="ctr">
              <a:defRPr sz="5400"/>
            </a:pPr>
            <a:r>
              <a:t>“Be still and know</a:t>
            </a:r>
          </a:p>
          <a:p>
            <a:pPr algn="ctr">
              <a:defRPr sz="5400"/>
            </a:pPr>
            <a:r>
              <a:t> that I am God.”</a:t>
            </a:r>
          </a:p>
        </p:txBody>
      </p:sp>
      <p:sp>
        <p:nvSpPr>
          <p:cNvPr id="123" name="Slide Number Placeholder 4"/>
          <p:cNvSpPr txBox="1"/>
          <p:nvPr>
            <p:ph type="sldNum" sz="quarter" idx="2"/>
          </p:nvPr>
        </p:nvSpPr>
        <p:spPr>
          <a:xfrm>
            <a:off x="11043974" y="6514078"/>
            <a:ext cx="168509"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1" name="Footer Placeholder 4"/>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August 2018</a:t>
            </a:r>
          </a:p>
        </p:txBody>
      </p:sp>
      <p:sp>
        <p:nvSpPr>
          <p:cNvPr id="262" name="Slide Number Placeholder 5"/>
          <p:cNvSpPr txBox="1"/>
          <p:nvPr>
            <p:ph type="sldNum" sz="quarter" idx="2"/>
          </p:nvPr>
        </p:nvSpPr>
        <p:spPr>
          <a:xfrm>
            <a:off x="10979605" y="6514078"/>
            <a:ext cx="232878"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263" name="Picture 8" descr="Picture 8"/>
          <p:cNvPicPr>
            <a:picLocks noChangeAspect="1"/>
          </p:cNvPicPr>
          <p:nvPr/>
        </p:nvPicPr>
        <p:blipFill>
          <a:blip r:embed="rId3">
            <a:extLst/>
          </a:blip>
          <a:stretch>
            <a:fillRect/>
          </a:stretch>
        </p:blipFill>
        <p:spPr>
          <a:xfrm>
            <a:off x="0" y="5858"/>
            <a:ext cx="12192000" cy="6846284"/>
          </a:xfrm>
          <a:prstGeom prst="rect">
            <a:avLst/>
          </a:prstGeom>
          <a:ln w="12700">
            <a:miter lim="400000"/>
          </a:ln>
        </p:spPr>
      </p:pic>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7" name="Footer Placeholder 4"/>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August 2018</a:t>
            </a:r>
          </a:p>
        </p:txBody>
      </p:sp>
      <p:sp>
        <p:nvSpPr>
          <p:cNvPr id="268" name="Slide Number Placeholder 5"/>
          <p:cNvSpPr txBox="1"/>
          <p:nvPr>
            <p:ph type="sldNum" sz="quarter" idx="2"/>
          </p:nvPr>
        </p:nvSpPr>
        <p:spPr>
          <a:xfrm>
            <a:off x="10979605" y="6514078"/>
            <a:ext cx="232878"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69" name="Text Placeholder 3"/>
          <p:cNvSpPr txBox="1"/>
          <p:nvPr>
            <p:ph type="body" sz="quarter" idx="4294967295"/>
          </p:nvPr>
        </p:nvSpPr>
        <p:spPr>
          <a:xfrm>
            <a:off x="2078037" y="5907087"/>
            <a:ext cx="10113964" cy="593726"/>
          </a:xfrm>
          <a:prstGeom prst="rect">
            <a:avLst/>
          </a:prstGeom>
        </p:spPr>
        <p:txBody>
          <a:bodyPr/>
          <a:lstStyle/>
          <a:p>
            <a:pPr/>
            <a:r>
              <a:t> </a:t>
            </a:r>
          </a:p>
        </p:txBody>
      </p:sp>
      <p:pic>
        <p:nvPicPr>
          <p:cNvPr id="270" name="Picture 6" descr="Picture 6"/>
          <p:cNvPicPr>
            <a:picLocks noChangeAspect="1"/>
          </p:cNvPicPr>
          <p:nvPr/>
        </p:nvPicPr>
        <p:blipFill>
          <a:blip r:embed="rId3">
            <a:extLst/>
          </a:blip>
          <a:stretch>
            <a:fillRect/>
          </a:stretch>
        </p:blipFill>
        <p:spPr>
          <a:xfrm>
            <a:off x="-10435" y="0"/>
            <a:ext cx="12202436" cy="6824910"/>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7" name="Footer Placeholder 4"/>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128" name="Title 1"/>
          <p:cNvSpPr txBox="1"/>
          <p:nvPr>
            <p:ph type="title"/>
          </p:nvPr>
        </p:nvSpPr>
        <p:spPr>
          <a:xfrm>
            <a:off x="1097279" y="5074920"/>
            <a:ext cx="10113647" cy="822961"/>
          </a:xfrm>
          <a:prstGeom prst="rect">
            <a:avLst/>
          </a:prstGeom>
        </p:spPr>
        <p:txBody>
          <a:bodyPr/>
          <a:lstStyle>
            <a:lvl1pPr>
              <a:defRPr spc="-100"/>
            </a:lvl1pPr>
          </a:lstStyle>
          <a:p>
            <a:pPr/>
            <a:r>
              <a:t>Gebet als Beziehung</a:t>
            </a:r>
          </a:p>
        </p:txBody>
      </p:sp>
      <p:sp>
        <p:nvSpPr>
          <p:cNvPr id="129" name="Text Placeholder 3"/>
          <p:cNvSpPr txBox="1"/>
          <p:nvPr>
            <p:ph type="body" sz="quarter" idx="1"/>
          </p:nvPr>
        </p:nvSpPr>
        <p:spPr>
          <a:prstGeom prst="rect">
            <a:avLst/>
          </a:prstGeom>
        </p:spPr>
        <p:txBody>
          <a:bodyPr/>
          <a:lstStyle>
            <a:lvl1pPr>
              <a:defRPr sz="2400"/>
            </a:lvl1pPr>
          </a:lstStyle>
          <a:p>
            <a:pPr/>
            <a:r>
              <a:t>Konferenz Eins</a:t>
            </a:r>
          </a:p>
        </p:txBody>
      </p:sp>
      <p:sp>
        <p:nvSpPr>
          <p:cNvPr id="130" name="Slide Number Placeholder 5"/>
          <p:cNvSpPr txBox="1"/>
          <p:nvPr>
            <p:ph type="sldNum" sz="quarter" idx="2"/>
          </p:nvPr>
        </p:nvSpPr>
        <p:spPr>
          <a:xfrm>
            <a:off x="11043974" y="6514078"/>
            <a:ext cx="168509"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133" name="Picture Placeholder 8"/>
          <p:cNvGrpSpPr/>
          <p:nvPr/>
        </p:nvGrpSpPr>
        <p:grpSpPr>
          <a:xfrm>
            <a:off x="29" y="0"/>
            <a:ext cx="12191987" cy="4915076"/>
            <a:chOff x="14" y="0"/>
            <a:chExt cx="12191985" cy="4915075"/>
          </a:xfrm>
        </p:grpSpPr>
        <p:sp>
          <p:nvSpPr>
            <p:cNvPr id="131" name="Rectangle"/>
            <p:cNvSpPr/>
            <p:nvPr/>
          </p:nvSpPr>
          <p:spPr>
            <a:xfrm>
              <a:off x="14" y="0"/>
              <a:ext cx="12191987" cy="4915076"/>
            </a:xfrm>
            <a:prstGeom prst="rect">
              <a:avLst/>
            </a:prstGeom>
            <a:solidFill>
              <a:srgbClr val="CDCDC3"/>
            </a:solidFill>
            <a:ln w="12700" cap="flat">
              <a:noFill/>
              <a:miter lim="400000"/>
            </a:ln>
            <a:effectLst/>
          </p:spPr>
          <p:txBody>
            <a:bodyPr wrap="square" lIns="45719" tIns="45719" rIns="45719" bIns="45719" numCol="1" anchor="ctr">
              <a:noAutofit/>
            </a:bodyPr>
            <a:lstStyle/>
            <a:p>
              <a:pPr/>
            </a:p>
          </p:txBody>
        </p:sp>
        <p:pic>
          <p:nvPicPr>
            <p:cNvPr id="132" name="image4.jpeg" descr="image4.jpeg"/>
            <p:cNvPicPr>
              <a:picLocks noChangeAspect="1"/>
            </p:cNvPicPr>
            <p:nvPr/>
          </p:nvPicPr>
          <p:blipFill>
            <a:blip r:embed="rId3">
              <a:extLst/>
            </a:blip>
            <a:stretch>
              <a:fillRect/>
            </a:stretch>
          </p:blipFill>
          <p:spPr>
            <a:xfrm>
              <a:off x="14" y="0"/>
              <a:ext cx="12191987" cy="4915076"/>
            </a:xfrm>
            <a:prstGeom prst="rect">
              <a:avLst/>
            </a:prstGeom>
            <a:ln w="12700" cap="flat">
              <a:noFill/>
              <a:miter lim="400000"/>
            </a:ln>
            <a:effectLst/>
          </p:spPr>
        </p:pic>
      </p:gr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7" name="Footer Placeholder 3"/>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138" name="Title 1"/>
          <p:cNvSpPr txBox="1"/>
          <p:nvPr>
            <p:ph type="title"/>
          </p:nvPr>
        </p:nvSpPr>
        <p:spPr>
          <a:prstGeom prst="rect">
            <a:avLst/>
          </a:prstGeom>
        </p:spPr>
        <p:txBody>
          <a:bodyPr/>
          <a:lstStyle>
            <a:lvl1pPr>
              <a:defRPr spc="-100"/>
            </a:lvl1pPr>
          </a:lstStyle>
          <a:p>
            <a:pPr/>
            <a:r>
              <a:t>Was ist Gebet?</a:t>
            </a:r>
          </a:p>
        </p:txBody>
      </p:sp>
      <p:sp>
        <p:nvSpPr>
          <p:cNvPr id="139" name="Content Placeholder 2"/>
          <p:cNvSpPr txBox="1"/>
          <p:nvPr>
            <p:ph type="body" idx="1"/>
          </p:nvPr>
        </p:nvSpPr>
        <p:spPr>
          <a:xfrm>
            <a:off x="1097280" y="1845734"/>
            <a:ext cx="10058401" cy="4023360"/>
          </a:xfrm>
          <a:prstGeom prst="rect">
            <a:avLst/>
          </a:prstGeom>
        </p:spPr>
        <p:txBody>
          <a:bodyPr/>
          <a:lstStyle/>
          <a:p>
            <a:pPr marL="68579" indent="-68579" algn="ctr" defTabSz="685800">
              <a:spcBef>
                <a:spcPts val="900"/>
              </a:spcBef>
              <a:defRPr sz="3300"/>
            </a:pPr>
          </a:p>
          <a:p>
            <a:pPr marL="68579" indent="-68579" algn="ctr" defTabSz="685800">
              <a:spcBef>
                <a:spcPts val="900"/>
              </a:spcBef>
              <a:defRPr sz="3300"/>
            </a:pPr>
            <a:r>
              <a:t>Gebet ist eine Beziehung zu Gott</a:t>
            </a:r>
            <a:r>
              <a:t>.</a:t>
            </a:r>
          </a:p>
          <a:p>
            <a:pPr marL="68579" indent="-68579" algn="ctr" defTabSz="685800">
              <a:spcBef>
                <a:spcPts val="900"/>
              </a:spcBef>
              <a:defRPr sz="3300"/>
            </a:pPr>
          </a:p>
          <a:p>
            <a:pPr marL="68579" indent="-68579" algn="ctr" defTabSz="685800">
              <a:spcBef>
                <a:spcPts val="900"/>
              </a:spcBef>
              <a:defRPr sz="3300"/>
            </a:pPr>
            <a:r>
              <a:t>Wenn wir sagen: “Lasst uns beten”,</a:t>
            </a:r>
          </a:p>
          <a:p>
            <a:pPr marL="68579" indent="-68579" algn="ctr" defTabSz="685800">
              <a:spcBef>
                <a:spcPts val="900"/>
              </a:spcBef>
              <a:defRPr sz="3300"/>
            </a:pPr>
            <a:r>
              <a:t>öffnen wir uns </a:t>
            </a:r>
          </a:p>
          <a:p>
            <a:pPr marL="68579" indent="-68579" algn="ctr" defTabSz="685800">
              <a:spcBef>
                <a:spcPts val="900"/>
              </a:spcBef>
              <a:defRPr sz="3300"/>
            </a:pPr>
            <a:r>
              <a:t>für eine Vertiefung unserer Beziehung zu Gott/</a:t>
            </a:r>
          </a:p>
          <a:p>
            <a:pPr marL="68579" indent="-68579" algn="ctr" defTabSz="685800">
              <a:spcBef>
                <a:spcPts val="900"/>
              </a:spcBef>
              <a:defRPr sz="3300"/>
            </a:pPr>
            <a:r>
              <a:t>dafür, unsere Beziehung mit Gott zu vertiefen.</a:t>
            </a:r>
          </a:p>
        </p:txBody>
      </p:sp>
      <p:sp>
        <p:nvSpPr>
          <p:cNvPr id="140" name="Slide Number Placeholder 4"/>
          <p:cNvSpPr txBox="1"/>
          <p:nvPr>
            <p:ph type="sldNum" sz="quarter" idx="2"/>
          </p:nvPr>
        </p:nvSpPr>
        <p:spPr>
          <a:xfrm>
            <a:off x="11043974" y="6514078"/>
            <a:ext cx="168509"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4" name="Footer Placeholder 3"/>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145" name="Title 1"/>
          <p:cNvSpPr txBox="1"/>
          <p:nvPr>
            <p:ph type="title"/>
          </p:nvPr>
        </p:nvSpPr>
        <p:spPr>
          <a:prstGeom prst="rect">
            <a:avLst/>
          </a:prstGeom>
        </p:spPr>
        <p:txBody>
          <a:bodyPr/>
          <a:lstStyle>
            <a:lvl1pPr>
              <a:defRPr spc="-100"/>
            </a:lvl1pPr>
          </a:lstStyle>
          <a:p>
            <a:pPr/>
            <a:r>
              <a:t>Kontemplatives Gebet</a:t>
            </a:r>
          </a:p>
        </p:txBody>
      </p:sp>
      <p:sp>
        <p:nvSpPr>
          <p:cNvPr id="146" name="Content Placeholder 2"/>
          <p:cNvSpPr txBox="1"/>
          <p:nvPr>
            <p:ph type="body" idx="1"/>
          </p:nvPr>
        </p:nvSpPr>
        <p:spPr>
          <a:xfrm>
            <a:off x="1097280" y="1845734"/>
            <a:ext cx="10058401" cy="4023360"/>
          </a:xfrm>
          <a:prstGeom prst="rect">
            <a:avLst/>
          </a:prstGeom>
        </p:spPr>
        <p:txBody>
          <a:bodyPr/>
          <a:lstStyle/>
          <a:p>
            <a:pPr lvl="1" marL="384047" indent="-182879">
              <a:spcBef>
                <a:spcPts val="400"/>
              </a:spcBef>
              <a:defRPr sz="2800"/>
            </a:pPr>
            <a:r>
              <a:t>Ein Geschenk</a:t>
            </a:r>
            <a:endParaRPr sz="1800"/>
          </a:p>
          <a:p>
            <a:pPr lvl="1" marL="384047" indent="-182879">
              <a:spcBef>
                <a:spcPts val="400"/>
              </a:spcBef>
              <a:defRPr sz="2800"/>
            </a:pPr>
            <a:r>
              <a:t>Das Öffnen unseres Geistes und unseres Herzens</a:t>
            </a:r>
            <a:endParaRPr sz="1800"/>
          </a:p>
          <a:p>
            <a:pPr lvl="1" marL="384047" indent="-182879">
              <a:spcBef>
                <a:spcPts val="400"/>
              </a:spcBef>
              <a:defRPr sz="2800"/>
            </a:pPr>
            <a:r>
              <a:t>Ruhen in Gott</a:t>
            </a:r>
            <a:endParaRPr sz="1800"/>
          </a:p>
          <a:p>
            <a:pPr lvl="1" marL="384047" indent="-182879">
              <a:spcBef>
                <a:spcPts val="400"/>
              </a:spcBef>
              <a:defRPr sz="2800"/>
            </a:pPr>
            <a:r>
              <a:t>Teil der christlichen und biblischen Tradition</a:t>
            </a:r>
            <a:endParaRPr sz="1800"/>
          </a:p>
          <a:p>
            <a:pPr lvl="1" marL="384047" indent="-182879">
              <a:spcBef>
                <a:spcPts val="400"/>
              </a:spcBef>
              <a:defRPr sz="2800"/>
            </a:pPr>
            <a:r>
              <a:t>Seine Quelle ist die innewohnende Dreifaltigkeit</a:t>
            </a:r>
            <a:endParaRPr sz="1800"/>
          </a:p>
          <a:p>
            <a:pPr>
              <a:defRPr sz="2800"/>
            </a:pPr>
          </a:p>
          <a:p>
            <a:pPr algn="ctr">
              <a:defRPr b="1" sz="2800"/>
            </a:pPr>
            <a:r>
              <a:t>“Wir lieben, weil Gott uns zuerst geliebt hat. ”</a:t>
            </a:r>
          </a:p>
          <a:p>
            <a:pPr algn="ctr"/>
            <a:r>
              <a:t> (1 Joh 4,19)</a:t>
            </a:r>
          </a:p>
        </p:txBody>
      </p:sp>
      <p:sp>
        <p:nvSpPr>
          <p:cNvPr id="147" name="Slide Number Placeholder 4"/>
          <p:cNvSpPr txBox="1"/>
          <p:nvPr>
            <p:ph type="sldNum" sz="quarter" idx="2"/>
          </p:nvPr>
        </p:nvSpPr>
        <p:spPr>
          <a:xfrm>
            <a:off x="11043974" y="6514078"/>
            <a:ext cx="168509"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Footer Placeholder 3"/>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152" name="Title 1"/>
          <p:cNvSpPr txBox="1"/>
          <p:nvPr>
            <p:ph type="title"/>
          </p:nvPr>
        </p:nvSpPr>
        <p:spPr>
          <a:prstGeom prst="rect">
            <a:avLst/>
          </a:prstGeom>
        </p:spPr>
        <p:txBody>
          <a:bodyPr/>
          <a:lstStyle/>
          <a:p>
            <a:pPr defTabSz="905255">
              <a:defRPr spc="-99" sz="4752"/>
            </a:pPr>
            <a:r>
              <a:t>Centering Prayer and the</a:t>
            </a:r>
            <a:br/>
            <a:r>
              <a:t> Wisdom Saying of Jesus</a:t>
            </a:r>
          </a:p>
        </p:txBody>
      </p:sp>
      <p:sp>
        <p:nvSpPr>
          <p:cNvPr id="153" name="Content Placeholder 2"/>
          <p:cNvSpPr txBox="1"/>
          <p:nvPr>
            <p:ph type="body" idx="1"/>
          </p:nvPr>
        </p:nvSpPr>
        <p:spPr>
          <a:xfrm>
            <a:off x="1097280" y="1854925"/>
            <a:ext cx="10058401" cy="4014168"/>
          </a:xfrm>
          <a:prstGeom prst="rect">
            <a:avLst/>
          </a:prstGeom>
        </p:spPr>
        <p:txBody>
          <a:bodyPr/>
          <a:lstStyle/>
          <a:p>
            <a:pPr indent="-182879">
              <a:buSzTx/>
              <a:buNone/>
              <a:defRPr sz="4000"/>
            </a:pPr>
          </a:p>
          <a:p>
            <a:pPr lvl="2" marL="182879" indent="109727">
              <a:spcBef>
                <a:spcPts val="400"/>
              </a:spcBef>
              <a:buSzTx/>
              <a:buNone/>
              <a:defRPr sz="3400"/>
            </a:pPr>
            <a:r>
              <a:t>“. . . Wenn du aber betest, so geh in deine Kämmerlein und schließ die Tür zu und bete zu deinem Vater, der im Verborgenen ist; und dein Vater, der in das Verborgene sieht, wird dir’s vergelten.</a:t>
            </a:r>
            <a:br/>
            <a:br/>
            <a:r>
              <a:t>Matthäus 6,6</a:t>
            </a:r>
          </a:p>
        </p:txBody>
      </p:sp>
      <p:sp>
        <p:nvSpPr>
          <p:cNvPr id="154" name="Slide Number Placeholder 4"/>
          <p:cNvSpPr txBox="1"/>
          <p:nvPr>
            <p:ph type="sldNum" sz="quarter" idx="2"/>
          </p:nvPr>
        </p:nvSpPr>
        <p:spPr>
          <a:xfrm>
            <a:off x="11043974" y="6514078"/>
            <a:ext cx="168509"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8" name="Footer Placeholder 4"/>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159" name="Title 1"/>
          <p:cNvSpPr txBox="1"/>
          <p:nvPr>
            <p:ph type="title"/>
          </p:nvPr>
        </p:nvSpPr>
        <p:spPr>
          <a:prstGeom prst="rect">
            <a:avLst/>
          </a:prstGeom>
        </p:spPr>
        <p:txBody>
          <a:bodyPr/>
          <a:lstStyle>
            <a:lvl1pPr>
              <a:defRPr spc="-100">
                <a:solidFill>
                  <a:srgbClr val="595959"/>
                </a:solidFill>
              </a:defRPr>
            </a:lvl1pPr>
          </a:lstStyle>
          <a:p>
            <a:pPr/>
            <a:r>
              <a:t>Gebet als Beziehung</a:t>
            </a:r>
          </a:p>
        </p:txBody>
      </p:sp>
      <p:sp>
        <p:nvSpPr>
          <p:cNvPr id="160" name="Text Placeholder 6"/>
          <p:cNvSpPr txBox="1"/>
          <p:nvPr>
            <p:ph type="body" sz="quarter" idx="1"/>
          </p:nvPr>
        </p:nvSpPr>
        <p:spPr>
          <a:xfrm>
            <a:off x="1097279" y="1846052"/>
            <a:ext cx="4937762" cy="736283"/>
          </a:xfrm>
          <a:prstGeom prst="rect">
            <a:avLst/>
          </a:prstGeom>
        </p:spPr>
        <p:txBody>
          <a:bodyPr/>
          <a:lstStyle/>
          <a:p>
            <a:pPr/>
            <a:r>
              <a:t>Mit einer anderen Person und mit Christus</a:t>
            </a:r>
          </a:p>
        </p:txBody>
      </p:sp>
      <p:sp>
        <p:nvSpPr>
          <p:cNvPr id="161" name="Content Placeholder 7"/>
          <p:cNvSpPr txBox="1"/>
          <p:nvPr/>
        </p:nvSpPr>
        <p:spPr>
          <a:xfrm>
            <a:off x="1097279" y="2628054"/>
            <a:ext cx="4937762" cy="328676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lvl="1" marL="382680" indent="-182520" defTabSz="914400">
              <a:lnSpc>
                <a:spcPct val="90000"/>
              </a:lnSpc>
              <a:spcBef>
                <a:spcPts val="400"/>
              </a:spcBef>
              <a:buClr>
                <a:srgbClr val="404040"/>
              </a:buClr>
              <a:buSzPct val="100000"/>
              <a:buFont typeface="Trebuchet MS"/>
              <a:buChar char="◦"/>
              <a:defRPr spc="-100" sz="3200">
                <a:solidFill>
                  <a:srgbClr val="595959"/>
                </a:solidFill>
              </a:defRPr>
            </a:pPr>
            <a:r>
              <a:t>Bekanntschaft</a:t>
            </a:r>
            <a:endParaRPr spc="-1"/>
          </a:p>
          <a:p>
            <a:pPr lvl="1" marL="382680" indent="-182520" defTabSz="914400">
              <a:lnSpc>
                <a:spcPct val="90000"/>
              </a:lnSpc>
              <a:spcBef>
                <a:spcPts val="400"/>
              </a:spcBef>
              <a:buClr>
                <a:srgbClr val="404040"/>
              </a:buClr>
              <a:buSzPct val="100000"/>
              <a:buFont typeface="Trebuchet MS"/>
              <a:buChar char="◦"/>
              <a:defRPr spc="-100" sz="3200">
                <a:solidFill>
                  <a:srgbClr val="595959"/>
                </a:solidFill>
              </a:defRPr>
            </a:pPr>
            <a:r>
              <a:t>Freundlichkeit </a:t>
            </a:r>
            <a:endParaRPr spc="-1"/>
          </a:p>
          <a:p>
            <a:pPr lvl="1" marL="382680" indent="-182520" defTabSz="914400">
              <a:lnSpc>
                <a:spcPct val="90000"/>
              </a:lnSpc>
              <a:spcBef>
                <a:spcPts val="400"/>
              </a:spcBef>
              <a:buClr>
                <a:srgbClr val="404040"/>
              </a:buClr>
              <a:buSzPct val="100000"/>
              <a:buFont typeface="Trebuchet MS"/>
              <a:buChar char="◦"/>
              <a:defRPr spc="-100" sz="3200">
                <a:solidFill>
                  <a:srgbClr val="595959"/>
                </a:solidFill>
              </a:defRPr>
            </a:pPr>
            <a:r>
              <a:t>Freundschaft</a:t>
            </a:r>
            <a:endParaRPr spc="-1"/>
          </a:p>
          <a:p>
            <a:pPr lvl="1" marL="382680" indent="-182520" defTabSz="914400">
              <a:lnSpc>
                <a:spcPct val="90000"/>
              </a:lnSpc>
              <a:spcBef>
                <a:spcPts val="400"/>
              </a:spcBef>
              <a:buClr>
                <a:srgbClr val="404040"/>
              </a:buClr>
              <a:buSzPct val="100000"/>
              <a:buFont typeface="Trebuchet MS"/>
              <a:buChar char="◦"/>
              <a:defRPr spc="-100" sz="3200">
                <a:solidFill>
                  <a:srgbClr val="595959"/>
                </a:solidFill>
              </a:defRPr>
            </a:pPr>
            <a:r>
              <a:t>Intimität</a:t>
            </a:r>
          </a:p>
        </p:txBody>
      </p:sp>
      <p:sp>
        <p:nvSpPr>
          <p:cNvPr id="162" name="Text Placeholder 8"/>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marL="0" indent="0">
              <a:buClrTx/>
              <a:buSzTx/>
              <a:buFontTx/>
              <a:buNone/>
              <a:defRPr cap="all">
                <a:solidFill>
                  <a:srgbClr val="514949"/>
                </a:solidFill>
              </a:defRPr>
            </a:lvl1pPr>
          </a:lstStyle>
          <a:p>
            <a:pPr/>
            <a:r>
              <a:t>Im Gebet</a:t>
            </a:r>
          </a:p>
        </p:txBody>
      </p:sp>
      <p:sp>
        <p:nvSpPr>
          <p:cNvPr id="163" name="Content Placeholder 9"/>
          <p:cNvSpPr txBox="1"/>
          <p:nvPr/>
        </p:nvSpPr>
        <p:spPr>
          <a:xfrm>
            <a:off x="6217920" y="2628054"/>
            <a:ext cx="4937761" cy="328676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lvl="1" marL="384047" indent="-182879" defTabSz="914400">
              <a:lnSpc>
                <a:spcPct val="90000"/>
              </a:lnSpc>
              <a:spcBef>
                <a:spcPts val="400"/>
              </a:spcBef>
              <a:buClr>
                <a:schemeClr val="accent1"/>
              </a:buClr>
              <a:buSzPct val="100000"/>
              <a:buFont typeface="Calibri"/>
              <a:buChar char="◦"/>
              <a:defRPr sz="2400">
                <a:solidFill>
                  <a:srgbClr val="404040"/>
                </a:solidFill>
              </a:defRPr>
            </a:pPr>
            <a:r>
              <a:t>Anfang des Betens, häufig auswendig gelernt</a:t>
            </a:r>
          </a:p>
          <a:p>
            <a:pPr lvl="1" marL="384047" indent="-182879" defTabSz="914400">
              <a:lnSpc>
                <a:spcPct val="90000"/>
              </a:lnSpc>
              <a:spcBef>
                <a:spcPts val="400"/>
              </a:spcBef>
              <a:buClr>
                <a:schemeClr val="accent1"/>
              </a:buClr>
              <a:buSzPct val="100000"/>
              <a:buFont typeface="Calibri"/>
              <a:buChar char="◦"/>
              <a:defRPr sz="2400">
                <a:solidFill>
                  <a:srgbClr val="404040"/>
                </a:solidFill>
              </a:defRPr>
            </a:pPr>
            <a:r>
              <a:t>Spontanes Gebet</a:t>
            </a:r>
          </a:p>
          <a:p>
            <a:pPr lvl="1" marL="384047" indent="-182879" defTabSz="914400">
              <a:lnSpc>
                <a:spcPct val="90000"/>
              </a:lnSpc>
              <a:spcBef>
                <a:spcPts val="400"/>
              </a:spcBef>
              <a:buClr>
                <a:schemeClr val="accent1"/>
              </a:buClr>
              <a:buSzPct val="100000"/>
              <a:buFont typeface="Calibri"/>
              <a:buChar char="◦"/>
              <a:defRPr sz="2400">
                <a:solidFill>
                  <a:srgbClr val="404040"/>
                </a:solidFill>
              </a:defRPr>
            </a:pPr>
            <a:r>
              <a:t>Gebet als tieferer Dialog</a:t>
            </a:r>
          </a:p>
          <a:p>
            <a:pPr lvl="1" marL="384047" indent="-182879" defTabSz="914400">
              <a:lnSpc>
                <a:spcPct val="90000"/>
              </a:lnSpc>
              <a:spcBef>
                <a:spcPts val="400"/>
              </a:spcBef>
              <a:buClr>
                <a:schemeClr val="accent1"/>
              </a:buClr>
              <a:buSzPct val="100000"/>
              <a:buFont typeface="Calibri"/>
              <a:buChar char="◦"/>
              <a:defRPr sz="2400">
                <a:solidFill>
                  <a:srgbClr val="404040"/>
                </a:solidFill>
              </a:defRPr>
            </a:pPr>
            <a:r>
              <a:t>Kontemplatives Gebet</a:t>
            </a:r>
          </a:p>
        </p:txBody>
      </p:sp>
      <p:sp>
        <p:nvSpPr>
          <p:cNvPr id="164" name="Slide Number Placeholder 5"/>
          <p:cNvSpPr txBox="1"/>
          <p:nvPr>
            <p:ph type="sldNum" sz="quarter" idx="2"/>
          </p:nvPr>
        </p:nvSpPr>
        <p:spPr>
          <a:xfrm>
            <a:off x="11043974" y="6514078"/>
            <a:ext cx="168509"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8" name="Footer Placeholder 4"/>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169" name="Title 1"/>
          <p:cNvSpPr txBox="1"/>
          <p:nvPr>
            <p:ph type="title"/>
          </p:nvPr>
        </p:nvSpPr>
        <p:spPr>
          <a:prstGeom prst="rect">
            <a:avLst/>
          </a:prstGeom>
        </p:spPr>
        <p:txBody>
          <a:bodyPr/>
          <a:lstStyle>
            <a:lvl1pPr>
              <a:defRPr spc="-100"/>
            </a:lvl1pPr>
          </a:lstStyle>
          <a:p>
            <a:pPr/>
            <a:r>
              <a:t>Growth in Prayer as Relationship</a:t>
            </a:r>
          </a:p>
        </p:txBody>
      </p:sp>
      <p:sp>
        <p:nvSpPr>
          <p:cNvPr id="170" name="Text Placeholder 6"/>
          <p:cNvSpPr txBox="1"/>
          <p:nvPr>
            <p:ph type="body" sz="quarter" idx="1"/>
          </p:nvPr>
        </p:nvSpPr>
        <p:spPr>
          <a:xfrm>
            <a:off x="1097279" y="1846052"/>
            <a:ext cx="4937762" cy="736283"/>
          </a:xfrm>
          <a:prstGeom prst="rect">
            <a:avLst/>
          </a:prstGeom>
        </p:spPr>
        <p:txBody>
          <a:bodyPr/>
          <a:lstStyle/>
          <a:p>
            <a:pPr/>
            <a:r>
              <a:t>With a person and with Christ	</a:t>
            </a:r>
          </a:p>
        </p:txBody>
      </p:sp>
      <p:sp>
        <p:nvSpPr>
          <p:cNvPr id="171" name="Content Placeholder 7"/>
          <p:cNvSpPr txBox="1"/>
          <p:nvPr/>
        </p:nvSpPr>
        <p:spPr>
          <a:xfrm>
            <a:off x="1097279" y="2628054"/>
            <a:ext cx="4937762" cy="328676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lvl="1" marL="384047" indent="-182879" defTabSz="914400">
              <a:lnSpc>
                <a:spcPct val="90000"/>
              </a:lnSpc>
              <a:spcBef>
                <a:spcPts val="400"/>
              </a:spcBef>
              <a:buClr>
                <a:schemeClr val="accent1"/>
              </a:buClr>
              <a:buSzPct val="100000"/>
              <a:buFont typeface="Calibri"/>
              <a:buChar char="◦"/>
              <a:defRPr sz="2400">
                <a:solidFill>
                  <a:srgbClr val="404040"/>
                </a:solidFill>
              </a:defRPr>
            </a:pPr>
            <a:r>
              <a:t>Acquaintanceship</a:t>
            </a:r>
          </a:p>
          <a:p>
            <a:pPr lvl="1" marL="384047" indent="-182879" defTabSz="914400">
              <a:lnSpc>
                <a:spcPct val="90000"/>
              </a:lnSpc>
              <a:spcBef>
                <a:spcPts val="400"/>
              </a:spcBef>
              <a:buClr>
                <a:schemeClr val="accent1"/>
              </a:buClr>
              <a:buSzPct val="100000"/>
              <a:buFont typeface="Calibri"/>
              <a:buChar char="◦"/>
              <a:defRPr sz="2400">
                <a:solidFill>
                  <a:srgbClr val="404040"/>
                </a:solidFill>
              </a:defRPr>
            </a:pPr>
            <a:r>
              <a:t>Friendliness</a:t>
            </a:r>
          </a:p>
          <a:p>
            <a:pPr lvl="1" marL="384047" indent="-182879" defTabSz="914400">
              <a:lnSpc>
                <a:spcPct val="90000"/>
              </a:lnSpc>
              <a:spcBef>
                <a:spcPts val="400"/>
              </a:spcBef>
              <a:buClr>
                <a:schemeClr val="accent1"/>
              </a:buClr>
              <a:buSzPct val="100000"/>
              <a:buFont typeface="Calibri"/>
              <a:buChar char="◦"/>
              <a:defRPr sz="2400">
                <a:solidFill>
                  <a:srgbClr val="404040"/>
                </a:solidFill>
              </a:defRPr>
            </a:pPr>
            <a:r>
              <a:t>Friendship</a:t>
            </a:r>
          </a:p>
          <a:p>
            <a:pPr lvl="1" marL="384047" indent="-182879" defTabSz="914400">
              <a:lnSpc>
                <a:spcPct val="90000"/>
              </a:lnSpc>
              <a:spcBef>
                <a:spcPts val="400"/>
              </a:spcBef>
              <a:buClr>
                <a:schemeClr val="accent1"/>
              </a:buClr>
              <a:buSzPct val="100000"/>
              <a:buFont typeface="Calibri"/>
              <a:buChar char="◦"/>
              <a:defRPr sz="2400">
                <a:solidFill>
                  <a:srgbClr val="404040"/>
                </a:solidFill>
              </a:defRPr>
            </a:pPr>
            <a:r>
              <a:t>Intimacy</a:t>
            </a:r>
          </a:p>
        </p:txBody>
      </p:sp>
      <p:sp>
        <p:nvSpPr>
          <p:cNvPr id="172" name="Text Placeholder 8"/>
          <p:cNvSpPr/>
          <p:nvPr>
            <p:ph type="body" idx="21"/>
          </p:nvPr>
        </p:nvSpPr>
        <p:spPr>
          <a:prstGeom prst="rect">
            <a:avLst/>
          </a:prstGeom>
          <a:extLst>
            <a:ext uri="{C572A759-6A51-4108-AA02-DFA0A04FC94B}">
              <ma14:wrappingTextBoxFlag xmlns:ma14="http://schemas.microsoft.com/office/mac/drawingml/2011/main" val="1"/>
            </a:ext>
          </a:extLst>
        </p:spPr>
        <p:txBody>
          <a:bodyPr/>
          <a:lstStyle>
            <a:lvl1pPr marL="0" indent="0">
              <a:buClrTx/>
              <a:buSzTx/>
              <a:buFontTx/>
              <a:buNone/>
              <a:defRPr cap="all">
                <a:solidFill>
                  <a:srgbClr val="514949"/>
                </a:solidFill>
              </a:defRPr>
            </a:lvl1pPr>
          </a:lstStyle>
          <a:p>
            <a:pPr/>
            <a:r>
              <a:t>As expressed in prayer</a:t>
            </a:r>
          </a:p>
        </p:txBody>
      </p:sp>
      <p:sp>
        <p:nvSpPr>
          <p:cNvPr id="173" name="Content Placeholder 9"/>
          <p:cNvSpPr txBox="1"/>
          <p:nvPr/>
        </p:nvSpPr>
        <p:spPr>
          <a:xfrm>
            <a:off x="6217920" y="2628054"/>
            <a:ext cx="4937761" cy="328676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lvl="1" marL="384047" indent="-182879" defTabSz="914400">
              <a:lnSpc>
                <a:spcPct val="90000"/>
              </a:lnSpc>
              <a:spcBef>
                <a:spcPts val="400"/>
              </a:spcBef>
              <a:buClr>
                <a:schemeClr val="accent1"/>
              </a:buClr>
              <a:buSzPct val="100000"/>
              <a:buFont typeface="Calibri"/>
              <a:buChar char="◦"/>
              <a:defRPr sz="2400">
                <a:solidFill>
                  <a:srgbClr val="404040"/>
                </a:solidFill>
              </a:defRPr>
            </a:pPr>
            <a:r>
              <a:t>Vocal Prayer</a:t>
            </a:r>
          </a:p>
          <a:p>
            <a:pPr lvl="1" marL="384047" indent="-182879" defTabSz="914400">
              <a:lnSpc>
                <a:spcPct val="90000"/>
              </a:lnSpc>
              <a:spcBef>
                <a:spcPts val="400"/>
              </a:spcBef>
              <a:buClr>
                <a:schemeClr val="accent1"/>
              </a:buClr>
              <a:buSzPct val="100000"/>
              <a:buFont typeface="Calibri"/>
              <a:buChar char="◦"/>
              <a:defRPr sz="2400">
                <a:solidFill>
                  <a:srgbClr val="404040"/>
                </a:solidFill>
              </a:defRPr>
            </a:pPr>
            <a:r>
              <a:t>Reflective Prayer</a:t>
            </a:r>
          </a:p>
          <a:p>
            <a:pPr lvl="1" marL="384047" indent="-182879" defTabSz="914400">
              <a:lnSpc>
                <a:spcPct val="90000"/>
              </a:lnSpc>
              <a:spcBef>
                <a:spcPts val="400"/>
              </a:spcBef>
              <a:buClr>
                <a:schemeClr val="accent1"/>
              </a:buClr>
              <a:buSzPct val="100000"/>
              <a:buFont typeface="Calibri"/>
              <a:buChar char="◦"/>
              <a:defRPr sz="2400">
                <a:solidFill>
                  <a:srgbClr val="404040"/>
                </a:solidFill>
              </a:defRPr>
            </a:pPr>
            <a:r>
              <a:t>Responsive Prayer</a:t>
            </a:r>
          </a:p>
          <a:p>
            <a:pPr lvl="1" marL="384047" indent="-182879" defTabSz="914400">
              <a:lnSpc>
                <a:spcPct val="90000"/>
              </a:lnSpc>
              <a:spcBef>
                <a:spcPts val="400"/>
              </a:spcBef>
              <a:buClr>
                <a:schemeClr val="accent1"/>
              </a:buClr>
              <a:buSzPct val="100000"/>
              <a:buFont typeface="Calibri"/>
              <a:buChar char="◦"/>
              <a:defRPr sz="2400">
                <a:solidFill>
                  <a:srgbClr val="404040"/>
                </a:solidFill>
              </a:defRPr>
            </a:pPr>
            <a:r>
              <a:t>Contemplative Prayer</a:t>
            </a:r>
          </a:p>
        </p:txBody>
      </p:sp>
      <p:sp>
        <p:nvSpPr>
          <p:cNvPr id="174" name="Slide Number Placeholder 5"/>
          <p:cNvSpPr txBox="1"/>
          <p:nvPr>
            <p:ph type="sldNum" sz="quarter" idx="2"/>
          </p:nvPr>
        </p:nvSpPr>
        <p:spPr>
          <a:xfrm>
            <a:off x="11043974" y="6514078"/>
            <a:ext cx="168509"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Footer Placeholder 4"/>
          <p:cNvSpPr txBox="1"/>
          <p:nvPr/>
        </p:nvSpPr>
        <p:spPr>
          <a:xfrm>
            <a:off x="3731905" y="6526778"/>
            <a:ext cx="4731365" cy="231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Contemplative Outreach, LTD., Butler, New Jersey, USA, revised February 2019 </a:t>
            </a:r>
          </a:p>
        </p:txBody>
      </p:sp>
      <p:sp>
        <p:nvSpPr>
          <p:cNvPr id="179" name="Title 1"/>
          <p:cNvSpPr txBox="1"/>
          <p:nvPr>
            <p:ph type="title"/>
          </p:nvPr>
        </p:nvSpPr>
        <p:spPr>
          <a:prstGeom prst="rect">
            <a:avLst/>
          </a:prstGeom>
        </p:spPr>
        <p:txBody>
          <a:bodyPr/>
          <a:lstStyle>
            <a:lvl1pPr>
              <a:defRPr spc="-100"/>
            </a:lvl1pPr>
          </a:lstStyle>
          <a:p>
            <a:pPr/>
            <a:r>
              <a:t>Growth in Prayer as Relationship</a:t>
            </a:r>
          </a:p>
        </p:txBody>
      </p:sp>
      <p:sp>
        <p:nvSpPr>
          <p:cNvPr id="180" name="Text Placeholder 6"/>
          <p:cNvSpPr txBox="1"/>
          <p:nvPr>
            <p:ph type="body" sz="quarter" idx="1"/>
          </p:nvPr>
        </p:nvSpPr>
        <p:spPr>
          <a:xfrm>
            <a:off x="1097279" y="1846052"/>
            <a:ext cx="4937762" cy="736283"/>
          </a:xfrm>
          <a:prstGeom prst="rect">
            <a:avLst/>
          </a:prstGeom>
        </p:spPr>
        <p:txBody>
          <a:bodyPr/>
          <a:lstStyle/>
          <a:p>
            <a:pPr/>
            <a:r>
              <a:t>with a person and with Christ	</a:t>
            </a:r>
          </a:p>
        </p:txBody>
      </p:sp>
      <p:sp>
        <p:nvSpPr>
          <p:cNvPr id="181" name="Content Placeholder 7"/>
          <p:cNvSpPr txBox="1"/>
          <p:nvPr/>
        </p:nvSpPr>
        <p:spPr>
          <a:xfrm>
            <a:off x="1097279" y="2628054"/>
            <a:ext cx="4937762" cy="328676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lvl="1" marL="384047" indent="-182879" defTabSz="914400">
              <a:lnSpc>
                <a:spcPct val="90000"/>
              </a:lnSpc>
              <a:spcBef>
                <a:spcPts val="400"/>
              </a:spcBef>
              <a:buClr>
                <a:schemeClr val="accent1"/>
              </a:buClr>
              <a:buSzPct val="100000"/>
              <a:buFont typeface="Calibri"/>
              <a:buChar char="◦"/>
              <a:defRPr sz="2400">
                <a:solidFill>
                  <a:srgbClr val="404040"/>
                </a:solidFill>
              </a:defRPr>
            </a:pPr>
            <a:r>
              <a:t>Acquaintanceship</a:t>
            </a:r>
          </a:p>
          <a:p>
            <a:pPr lvl="1" marL="384047" indent="-182879" defTabSz="914400">
              <a:lnSpc>
                <a:spcPct val="90000"/>
              </a:lnSpc>
              <a:spcBef>
                <a:spcPts val="400"/>
              </a:spcBef>
              <a:buClr>
                <a:schemeClr val="accent1"/>
              </a:buClr>
              <a:buSzPct val="100000"/>
              <a:buFont typeface="Calibri"/>
              <a:buChar char="◦"/>
              <a:defRPr sz="2400">
                <a:solidFill>
                  <a:srgbClr val="404040"/>
                </a:solidFill>
              </a:defRPr>
            </a:pPr>
            <a:r>
              <a:t>Friendliness</a:t>
            </a:r>
          </a:p>
          <a:p>
            <a:pPr lvl="1" marL="384047" indent="-182879" defTabSz="914400">
              <a:lnSpc>
                <a:spcPct val="90000"/>
              </a:lnSpc>
              <a:spcBef>
                <a:spcPts val="400"/>
              </a:spcBef>
              <a:buClr>
                <a:schemeClr val="accent1"/>
              </a:buClr>
              <a:buSzPct val="100000"/>
              <a:buFont typeface="Calibri"/>
              <a:buChar char="◦"/>
              <a:defRPr sz="2400">
                <a:solidFill>
                  <a:srgbClr val="404040"/>
                </a:solidFill>
              </a:defRPr>
            </a:pPr>
            <a:r>
              <a:t>Friendship</a:t>
            </a:r>
          </a:p>
          <a:p>
            <a:pPr lvl="1" marL="384047" indent="-182879" defTabSz="914400">
              <a:lnSpc>
                <a:spcPct val="90000"/>
              </a:lnSpc>
              <a:spcBef>
                <a:spcPts val="400"/>
              </a:spcBef>
              <a:buClr>
                <a:schemeClr val="accent1"/>
              </a:buClr>
              <a:buSzPct val="100000"/>
              <a:buFont typeface="Calibri"/>
              <a:buChar char="◦"/>
              <a:defRPr sz="2400">
                <a:solidFill>
                  <a:srgbClr val="404040"/>
                </a:solidFill>
              </a:defRPr>
            </a:pPr>
            <a:r>
              <a:t>Intimacy</a:t>
            </a:r>
          </a:p>
        </p:txBody>
      </p:sp>
      <p:sp>
        <p:nvSpPr>
          <p:cNvPr id="182" name="Text Placeholder 8"/>
          <p:cNvSpPr/>
          <p:nvPr>
            <p:ph type="body" idx="21"/>
          </p:nvPr>
        </p:nvSpPr>
        <p:spPr>
          <a:prstGeom prst="rect">
            <a:avLst/>
          </a:prstGeom>
        </p:spPr>
        <p:txBody>
          <a:bodyPr/>
          <a:lstStyle/>
          <a:p>
            <a:pPr marL="0" indent="0">
              <a:buClrTx/>
              <a:buSzTx/>
              <a:buFontTx/>
              <a:buNone/>
              <a:defRPr cap="all">
                <a:solidFill>
                  <a:srgbClr val="514949"/>
                </a:solidFill>
              </a:defRPr>
            </a:pPr>
          </a:p>
        </p:txBody>
      </p:sp>
      <p:sp>
        <p:nvSpPr>
          <p:cNvPr id="183" name="Content Placeholder 9"/>
          <p:cNvSpPr txBox="1"/>
          <p:nvPr/>
        </p:nvSpPr>
        <p:spPr>
          <a:xfrm>
            <a:off x="6217920" y="2628054"/>
            <a:ext cx="4937761" cy="3286760"/>
          </a:xfrm>
          <a:prstGeom prst="rect">
            <a:avLst/>
          </a:prstGeom>
          <a:ln w="12700">
            <a:miter lim="400000"/>
          </a:ln>
        </p:spPr>
        <p:txBody>
          <a:bodyPr lIns="0" tIns="0" rIns="0" bIns="0">
            <a:normAutofit fontScale="100000" lnSpcReduction="0"/>
          </a:bodyPr>
          <a:lstStyle/>
          <a:p>
            <a:pPr lvl="1" marL="384047" indent="-182879" defTabSz="914400">
              <a:lnSpc>
                <a:spcPct val="90000"/>
              </a:lnSpc>
              <a:spcBef>
                <a:spcPts val="400"/>
              </a:spcBef>
              <a:buClr>
                <a:schemeClr val="accent1"/>
              </a:buClr>
              <a:buSzPct val="100000"/>
              <a:buFont typeface="Calibri"/>
              <a:buChar char="◦"/>
              <a:defRPr sz="2400">
                <a:solidFill>
                  <a:srgbClr val="404040"/>
                </a:solidFill>
              </a:defRPr>
            </a:pPr>
          </a:p>
        </p:txBody>
      </p:sp>
      <p:sp>
        <p:nvSpPr>
          <p:cNvPr id="184" name="Slide Number Placeholder 5"/>
          <p:cNvSpPr txBox="1"/>
          <p:nvPr>
            <p:ph type="sldNum" sz="quarter" idx="2"/>
          </p:nvPr>
        </p:nvSpPr>
        <p:spPr>
          <a:xfrm>
            <a:off x="11043974" y="6514078"/>
            <a:ext cx="168509" cy="2565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Retrospect">
  <a:themeElements>
    <a:clrScheme name="Retrospect">
      <a:dk1>
        <a:srgbClr val="000000"/>
      </a:dk1>
      <a:lt1>
        <a:srgbClr val="E1E1DB"/>
      </a:lt1>
      <a:dk2>
        <a:srgbClr val="A7A7A7"/>
      </a:dk2>
      <a:lt2>
        <a:srgbClr val="535353"/>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FF00FF"/>
      </a:folHlink>
    </a:clrScheme>
    <a:fontScheme name="Retrospect">
      <a:majorFont>
        <a:latin typeface="Calibri"/>
        <a:ea typeface="Calibri"/>
        <a:cs typeface="Calibri"/>
      </a:majorFont>
      <a:minorFont>
        <a:latin typeface="Helvetica"/>
        <a:ea typeface="Helvetica"/>
        <a:cs typeface="Helvetica"/>
      </a:minorFont>
    </a:fontScheme>
    <a:fmtScheme name="Retrospec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2700000">
              <a:srgbClr val="000000">
                <a:alpha val="60000"/>
              </a:srgbClr>
            </a:outerShdw>
          </a:effectLst>
        </a:effectStyle>
        <a:effectStyle>
          <a:effectLst>
            <a:outerShdw sx="100000" sy="100000" kx="0" ky="0" algn="b" rotWithShape="0" blurRad="38100" dist="25400" dir="2700000">
              <a:srgbClr val="000000">
                <a:alpha val="60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outerShdw sx="100000" sy="100000" kx="0" ky="0" algn="b" rotWithShape="0" blurRad="38100" dist="25400" dir="2700000">
            <a:srgbClr val="000000">
              <a:alpha val="60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Retrospect">
  <a:themeElements>
    <a:clrScheme name="Retrospect">
      <a:dk1>
        <a:srgbClr val="000000"/>
      </a:dk1>
      <a:lt1>
        <a:srgbClr val="FFFFFF"/>
      </a:lt1>
      <a:dk2>
        <a:srgbClr val="A7A7A7"/>
      </a:dk2>
      <a:lt2>
        <a:srgbClr val="535353"/>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FF00FF"/>
      </a:folHlink>
    </a:clrScheme>
    <a:fontScheme name="Retrospect">
      <a:majorFont>
        <a:latin typeface="Calibri"/>
        <a:ea typeface="Calibri"/>
        <a:cs typeface="Calibri"/>
      </a:majorFont>
      <a:minorFont>
        <a:latin typeface="Helvetica"/>
        <a:ea typeface="Helvetica"/>
        <a:cs typeface="Helvetica"/>
      </a:minorFont>
    </a:fontScheme>
    <a:fmtScheme name="Retrospec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2700000">
              <a:srgbClr val="000000">
                <a:alpha val="60000"/>
              </a:srgbClr>
            </a:outerShdw>
          </a:effectLst>
        </a:effectStyle>
        <a:effectStyle>
          <a:effectLst>
            <a:outerShdw sx="100000" sy="100000" kx="0" ky="0" algn="b" rotWithShape="0" blurRad="38100" dist="25400" dir="2700000">
              <a:srgbClr val="000000">
                <a:alpha val="60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outerShdw sx="100000" sy="100000" kx="0" ky="0" algn="b" rotWithShape="0" blurRad="38100" dist="25400" dir="2700000">
            <a:srgbClr val="000000">
              <a:alpha val="60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