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6.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7.jpe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8.jpeg" ContentType="image/jpeg"/>
  <Override PartName="/ppt/notesSlides/notesSlide21.xml" ContentType="application/vnd.openxmlformats-officedocument.presentationml.notesSlide+xml"/>
  <Override PartName="/ppt/media/image9.jpe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10.jpeg" ContentType="image/jpeg"/>
  <Override PartName="/ppt/notesSlides/notesSlide29.xml" ContentType="application/vnd.openxmlformats-officedocument.presentationml.notesSlide+xml"/>
  <Override PartName="/ppt/media/image11.jpeg" ContentType="image/jpeg"/>
  <Override PartName="/ppt/notesSlides/notesSlide30.xml" ContentType="application/vnd.openxmlformats-officedocument.presentationml.notesSlide+xml"/>
  <Override PartName="/ppt/media/image12.jpe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media/image13.jpeg" ContentType="image/jpeg"/>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8CA"/>
          </a:solidFill>
        </a:fill>
      </a:tcStyle>
    </a:wholeTbl>
    <a:band2H>
      <a:tcTxStyle b="def" i="def"/>
      <a:tcStyle>
        <a:tcBdr/>
        <a:fill>
          <a:solidFill>
            <a:srgbClr val="FAEC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12" name="Shape 1012"/>
          <p:cNvSpPr/>
          <p:nvPr>
            <p:ph type="sldImg"/>
          </p:nvPr>
        </p:nvSpPr>
        <p:spPr>
          <a:xfrm>
            <a:off x="1143000" y="685800"/>
            <a:ext cx="4572000" cy="3429000"/>
          </a:xfrm>
          <a:prstGeom prst="rect">
            <a:avLst/>
          </a:prstGeom>
        </p:spPr>
        <p:txBody>
          <a:bodyPr/>
          <a:lstStyle/>
          <a:p>
            <a:pPr/>
          </a:p>
        </p:txBody>
      </p:sp>
      <p:sp>
        <p:nvSpPr>
          <p:cNvPr id="1013" name="Shape 10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 Id="rId3" Type="http://schemas.openxmlformats.org/officeDocument/2006/relationships/hyperlink" Target="https://de.wikipedia.org/wiki/OCSO" TargetMode="External"/><Relationship Id="rId4" Type="http://schemas.openxmlformats.org/officeDocument/2006/relationships/hyperlink" Target="https://de.wikipedia.org/wiki/7._M%C3%A4rz" TargetMode="External"/><Relationship Id="rId5" Type="http://schemas.openxmlformats.org/officeDocument/2006/relationships/hyperlink" Target="https://de.wikipedia.org/wiki/1923" TargetMode="External"/><Relationship Id="rId6" Type="http://schemas.openxmlformats.org/officeDocument/2006/relationships/hyperlink" Target="https://de.wikipedia.org/wiki/New_York_City" TargetMode="External"/><Relationship Id="rId7" Type="http://schemas.openxmlformats.org/officeDocument/2006/relationships/hyperlink" Target="https://de.wikipedia.org/wiki/25._Oktober" TargetMode="External"/><Relationship Id="rId8" Type="http://schemas.openxmlformats.org/officeDocument/2006/relationships/hyperlink" Target="https://de.wikipedia.org/wiki/2018" TargetMode="External"/><Relationship Id="rId9" Type="http://schemas.openxmlformats.org/officeDocument/2006/relationships/hyperlink" Target="https://de.wikipedia.org/w/index.php?title=Spencer_(Massachusetts)&amp;action=edit&amp;redlink=1" TargetMode="External"/><Relationship Id="rId10" Type="http://schemas.openxmlformats.org/officeDocument/2006/relationships/hyperlink" Target="https://de.wikipedia.org/wiki/Massachusetts" TargetMode="External"/><Relationship Id="rId11" Type="http://schemas.openxmlformats.org/officeDocument/2006/relationships/hyperlink" Target="https://de.wikipedia.org/wiki/Vereinigte_Staaten" TargetMode="External"/><Relationship Id="rId12" Type="http://schemas.openxmlformats.org/officeDocument/2006/relationships/hyperlink" Target="https://de.wikipedia.org/wiki/Zisterzienser_der_strengeren_Observanz" TargetMode="External"/><Relationship Id="rId13" Type="http://schemas.openxmlformats.org/officeDocument/2006/relationships/hyperlink" Target="https://de.wikipedia.org/wiki/Centering_Prayer" TargetMode="External"/><Relationship Id="rId14" Type="http://schemas.openxmlformats.org/officeDocument/2006/relationships/hyperlink" Target="https://de.wikipedia.org/wiki/Basil_Pennington" TargetMode="External"/><Relationship Id="rId15" Type="http://schemas.openxmlformats.org/officeDocument/2006/relationships/hyperlink" Target="https://de.wikipedia.org/wiki/Yale_University" TargetMode="External"/><Relationship Id="rId16" Type="http://schemas.openxmlformats.org/officeDocument/2006/relationships/hyperlink" Target="https://de.wikipedia.org/wiki/Fordham_University" TargetMode="External"/><Relationship Id="rId17" Type="http://schemas.openxmlformats.org/officeDocument/2006/relationships/hyperlink" Target="https://de.wikipedia.org/w/index.php?title=Valley_Falls_(Rhode_Island)&amp;action=edit&amp;redlink=1" TargetMode="External"/><Relationship Id="rId18" Type="http://schemas.openxmlformats.org/officeDocument/2006/relationships/hyperlink" Target="https://de.wikipedia.org/wiki/Trappistenabtei_Snowmass" TargetMode="External"/><Relationship Id="rId19" Type="http://schemas.openxmlformats.org/officeDocument/2006/relationships/hyperlink" Target="https://de.wikipedia.org/w/index.php?title=Snowmass_(Colorado)&amp;action=edit&amp;redlink=1" TargetMode="External"/><Relationship Id="rId20" Type="http://schemas.openxmlformats.org/officeDocument/2006/relationships/hyperlink" Target="https://de.wikipedia.org/wiki/Colorado" TargetMode="External"/><Relationship Id="rId21" Type="http://schemas.openxmlformats.org/officeDocument/2006/relationships/hyperlink" Target="https://de.wikipedia.org/wiki/Abt" TargetMode="External"/><Relationship Id="rId22" Type="http://schemas.openxmlformats.org/officeDocument/2006/relationships/hyperlink" Target="https://de.wikipedia.org/wiki/Trappistenabtei_Spencer" TargetMode="External"/><Relationship Id="rId23" Type="http://schemas.openxmlformats.org/officeDocument/2006/relationships/hyperlink" Target="https://de.wikipedia.org/wiki/Einkehrtage" TargetMode="External"/><Relationship Id="rId24" Type="http://schemas.openxmlformats.org/officeDocument/2006/relationships/hyperlink" Target="https://de.wikipedia.org/wiki/Gebet" TargetMode="External"/><Relationship Id="rId25" Type="http://schemas.openxmlformats.org/officeDocument/2006/relationships/hyperlink" Target="https://de.wikipedia.org/wiki/Kontemplation" TargetMode="External"/><Relationship Id="rId26" Type="http://schemas.openxmlformats.org/officeDocument/2006/relationships/hyperlink" Target="https://de.wikipedia.org/wiki/Pater" TargetMode="External"/><Relationship Id="rId27" Type="http://schemas.openxmlformats.org/officeDocument/2006/relationships/hyperlink" Target="https://de.wikipedia.org/wiki/Die_Wolke_des_Nichtwissens" TargetMode="External"/><Relationship Id="rId28" Type="http://schemas.openxmlformats.org/officeDocument/2006/relationships/hyperlink" Target="https://de.wikipedia.org/wiki/Priester" TargetMode="External"/><Relationship Id="rId29" Type="http://schemas.openxmlformats.org/officeDocument/2006/relationships/hyperlink" Target="https://de.wikipedia.org/wiki/Connecticut" TargetMode="External"/><Relationship Id="rId30" Type="http://schemas.openxmlformats.org/officeDocument/2006/relationships/hyperlink" Target="https://de.wikipedia.org/wiki/Thomas_Merton" TargetMode="External"/><Relationship Id="rId31" Type="http://schemas.openxmlformats.org/officeDocument/2006/relationships/hyperlink" Target="https://de.wikipedia.org/wiki/%C3%96kumenische_Bewegung" TargetMode="External"/><Relationship Id="rId32" Type="http://schemas.openxmlformats.org/officeDocument/2006/relationships/hyperlink" Target="https://de.wikipedia.org/wiki/Netzwerk" TargetMode="External"/><Relationship Id="rId33" Type="http://schemas.openxmlformats.org/officeDocument/2006/relationships/hyperlink" Target="https://de.wikipedia.org/wiki/Lectio_divina" TargetMode="External"/><Relationship Id="rId34" Type="http://schemas.openxmlformats.org/officeDocument/2006/relationships/hyperlink" Target="https://de.wikipedia.org/wiki/Workshop" TargetMode="Externa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0" name="Shape 1020"/>
          <p:cNvSpPr/>
          <p:nvPr>
            <p:ph type="sldImg"/>
          </p:nvPr>
        </p:nvSpPr>
        <p:spPr>
          <a:prstGeom prst="rect">
            <a:avLst/>
          </a:prstGeom>
        </p:spPr>
        <p:txBody>
          <a:bodyPr/>
          <a:lstStyle/>
          <a:p>
            <a:pPr/>
          </a:p>
        </p:txBody>
      </p:sp>
      <p:sp>
        <p:nvSpPr>
          <p:cNvPr id="1021" name="Shape 1021"/>
          <p:cNvSpPr/>
          <p:nvPr>
            <p:ph type="body" sz="quarter" idx="1"/>
          </p:nvPr>
        </p:nvSpPr>
        <p:spPr>
          <a:prstGeom prst="rect">
            <a:avLst/>
          </a:prstGeom>
        </p:spPr>
        <p:txBody>
          <a:bodyPr/>
          <a:lstStyle/>
          <a:p>
            <a:pPr marL="215999" indent="-215999" algn="ctr">
              <a:defRPr spc="-1" sz="2000"/>
            </a:pPr>
            <a:r>
              <a:t>	1.</a:t>
            </a:r>
          </a:p>
          <a:p>
            <a:pPr marL="215999" indent="-215999">
              <a:defRPr spc="-1" sz="2000"/>
            </a:pPr>
            <a:r>
              <a:t>Wenn Ihr Team beschließt, nach dem Intro-Workshop Nachfassaktionen durchzuführen, stellen Sie sicher, dass Sie</a:t>
            </a:r>
          </a:p>
          <a:p>
            <a:pPr marL="215999" indent="-215999">
              <a:defRPr spc="-1" sz="2000"/>
            </a:pPr>
            <a:r>
              <a:t>Informieren Sie die Teilnehmer, bevor Sie mit den Konferenzen beginnen.  Flugblatt im Voraus haben</a:t>
            </a:r>
          </a:p>
          <a:p>
            <a:pPr marL="215999" indent="-215999">
              <a:defRPr spc="-1" sz="2000"/>
            </a:pPr>
            <a:r>
              <a:t>in Ordnern und beziehen sich auf sie zu dieser Zeit.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9" name="Shape 1079"/>
          <p:cNvSpPr/>
          <p:nvPr>
            <p:ph type="sldImg"/>
          </p:nvPr>
        </p:nvSpPr>
        <p:spPr>
          <a:prstGeom prst="rect">
            <a:avLst/>
          </a:prstGeom>
        </p:spPr>
        <p:txBody>
          <a:bodyPr/>
          <a:lstStyle/>
          <a:p>
            <a:pPr/>
          </a:p>
        </p:txBody>
      </p:sp>
      <p:sp>
        <p:nvSpPr>
          <p:cNvPr id="1080" name="Shape 1080"/>
          <p:cNvSpPr/>
          <p:nvPr>
            <p:ph type="body" sz="quarter" idx="1"/>
          </p:nvPr>
        </p:nvSpPr>
        <p:spPr>
          <a:prstGeom prst="rect">
            <a:avLst/>
          </a:prstGeom>
        </p:spPr>
        <p:txBody>
          <a:bodyPr/>
          <a:lstStyle/>
          <a:p>
            <a:pPr marL="152279" indent="-152279" algn="ctr">
              <a:defRPr spc="-1" sz="2000"/>
            </a:pPr>
            <a:r>
              <a:t>6.</a:t>
            </a:r>
          </a:p>
          <a:p>
            <a:pPr marL="152279" indent="-152279">
              <a:buClr>
                <a:srgbClr val="000000"/>
              </a:buClr>
              <a:buSzPct val="100000"/>
              <a:buFont typeface="Symbol"/>
              <a:buChar char="·"/>
              <a:defRPr spc="-1" sz="1600">
                <a:latin typeface="Calibri"/>
                <a:ea typeface="Calibri"/>
                <a:cs typeface="Calibri"/>
                <a:sym typeface="Calibri"/>
              </a:defRPr>
            </a:pPr>
            <a:r>
              <a:t>Das Gebet ist eine </a:t>
            </a:r>
            <a:r>
              <a:rPr u="sng"/>
              <a:t>Beziehung zu Gott</a:t>
            </a:r>
            <a:r>
              <a:t>. </a:t>
            </a:r>
          </a:p>
          <a:p>
            <a:pPr marL="152279" indent="-152279">
              <a:buClr>
                <a:srgbClr val="000000"/>
              </a:buClr>
              <a:buSzPct val="100000"/>
              <a:buFont typeface="Symbol"/>
              <a:buChar char="·"/>
              <a:defRPr spc="-1" sz="1600">
                <a:solidFill>
                  <a:srgbClr val="808080"/>
                </a:solidFill>
                <a:latin typeface="Calibri"/>
                <a:ea typeface="Calibri"/>
                <a:cs typeface="Calibri"/>
                <a:sym typeface="Calibri"/>
              </a:defRPr>
            </a:pPr>
            <a:r>
              <a:t>Wir können uns das Gebet als Gedanken oder Gefühle vorstellen, die in </a:t>
            </a:r>
            <a:r>
              <a:rPr u="sng"/>
              <a:t>Worten</a:t>
            </a:r>
            <a:r>
              <a:t> ausgedrückt werden, wie zum Beispiel das stimmliche (mündliche) Gebet, das nachdenkliche (meditative) Gebet und das spontane (responsive) Gebet.</a:t>
            </a:r>
          </a:p>
          <a:p>
            <a:pPr marL="152279" indent="-152279">
              <a:buClr>
                <a:srgbClr val="000000"/>
              </a:buClr>
              <a:buSzPct val="100000"/>
              <a:buFont typeface="Symbol"/>
              <a:buChar char="·"/>
              <a:defRPr spc="-1" sz="1600">
                <a:latin typeface="Calibri"/>
                <a:ea typeface="Calibri"/>
                <a:cs typeface="Calibri"/>
                <a:sym typeface="Calibri"/>
              </a:defRPr>
            </a:pPr>
            <a:r>
              <a:t>Dies sind nicht die einzigen Ausdrucksformen des Gebets. </a:t>
            </a:r>
            <a:r>
              <a:rPr>
                <a:latin typeface="+mn-lt"/>
                <a:ea typeface="+mn-ea"/>
                <a:cs typeface="+mn-cs"/>
                <a:sym typeface="Arial"/>
              </a:rPr>
              <a:t> </a:t>
            </a:r>
          </a:p>
          <a:p>
            <a:pPr marL="152279" indent="-152279">
              <a:buClr>
                <a:srgbClr val="000000"/>
              </a:buClr>
              <a:buSzPct val="100000"/>
              <a:buFont typeface="Symbol"/>
              <a:buChar char="·"/>
              <a:defRPr spc="-1" sz="1600">
                <a:latin typeface="Calibri"/>
                <a:ea typeface="Calibri"/>
                <a:cs typeface="Calibri"/>
                <a:sym typeface="Calibri"/>
              </a:defRPr>
            </a:pPr>
            <a:r>
              <a:t> Auch wenn manche Menschen das Gebet als </a:t>
            </a:r>
            <a:r>
              <a:rPr u="sng"/>
              <a:t>Sprechen</a:t>
            </a:r>
            <a:r>
              <a:t> zu Gott betrachten, kann das Gebet auch </a:t>
            </a:r>
            <a:r>
              <a:rPr u="sng"/>
              <a:t>jenseits von Worten </a:t>
            </a:r>
            <a:r>
              <a:t>liegen.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4" name="Shape 1084"/>
          <p:cNvSpPr/>
          <p:nvPr>
            <p:ph type="sldImg"/>
          </p:nvPr>
        </p:nvSpPr>
        <p:spPr>
          <a:prstGeom prst="rect">
            <a:avLst/>
          </a:prstGeom>
        </p:spPr>
        <p:txBody>
          <a:bodyPr/>
          <a:lstStyle/>
          <a:p>
            <a:pPr/>
          </a:p>
        </p:txBody>
      </p:sp>
      <p:sp>
        <p:nvSpPr>
          <p:cNvPr id="1085" name="Shape 1085"/>
          <p:cNvSpPr/>
          <p:nvPr>
            <p:ph type="body" sz="quarter" idx="1"/>
          </p:nvPr>
        </p:nvSpPr>
        <p:spPr>
          <a:prstGeom prst="rect">
            <a:avLst/>
          </a:prstGeom>
        </p:spPr>
        <p:txBody>
          <a:bodyPr/>
          <a:lstStyle/>
          <a:p>
            <a:pPr marL="152279" indent="-152279" algn="ctr">
              <a:defRPr spc="-1" sz="2000"/>
            </a:pPr>
            <a:r>
              <a:t>6.        </a:t>
            </a:r>
            <a:r>
              <a:rPr b="1"/>
              <a:t>Centering Prayer - Kontemplation</a:t>
            </a:r>
            <a:endParaRPr b="1"/>
          </a:p>
          <a:p>
            <a:pPr marL="152279" indent="-152279" algn="ctr">
              <a:buClr>
                <a:srgbClr val="000000"/>
              </a:buClr>
              <a:buSzPct val="100000"/>
              <a:buFont typeface="Symbol"/>
              <a:buChar char="·"/>
              <a:defRPr spc="-1" sz="1600">
                <a:latin typeface="Calibri"/>
                <a:ea typeface="Calibri"/>
                <a:cs typeface="Calibri"/>
                <a:sym typeface="Calibri"/>
              </a:defRPr>
            </a:pPr>
            <a:r>
              <a:t>Das Gebet ist eine </a:t>
            </a:r>
            <a:r>
              <a:rPr u="sng"/>
              <a:t>Beziehung zu Gott. </a:t>
            </a:r>
            <a:endParaRPr u="sng"/>
          </a:p>
          <a:p>
            <a:pPr marL="152279" indent="-152279" algn="ctr">
              <a:buClr>
                <a:srgbClr val="000000"/>
              </a:buClr>
              <a:buSzPct val="100000"/>
              <a:buFont typeface="Symbol"/>
              <a:buChar char="·"/>
              <a:defRPr spc="-1" sz="1600">
                <a:latin typeface="Calibri"/>
                <a:ea typeface="Calibri"/>
                <a:cs typeface="Calibri"/>
                <a:sym typeface="Calibri"/>
              </a:defRPr>
            </a:pPr>
            <a:r>
              <a:t>Wir können uns das Gebet als Gedanken oder Gefühle vorstellen, die in </a:t>
            </a:r>
            <a:r>
              <a:rPr u="sng"/>
              <a:t>Worten</a:t>
            </a:r>
            <a:r>
              <a:t> ausgedrückt werden, </a:t>
            </a:r>
          </a:p>
          <a:p>
            <a:pPr algn="ctr">
              <a:defRPr spc="-1" sz="1600">
                <a:latin typeface="Calibri"/>
                <a:ea typeface="Calibri"/>
                <a:cs typeface="Calibri"/>
                <a:sym typeface="Calibri"/>
              </a:defRPr>
            </a:pPr>
            <a:r>
              <a:t>wie zum Beispiel das stimmliche Gebet, das nachdenkliche Gebet und das spontane Gebet.</a:t>
            </a:r>
          </a:p>
          <a:p>
            <a:pPr marL="152279" indent="-152279" algn="ctr">
              <a:buClr>
                <a:srgbClr val="000000"/>
              </a:buClr>
              <a:buSzPct val="100000"/>
              <a:buFont typeface="Symbol"/>
              <a:buChar char="·"/>
              <a:defRPr spc="-1" sz="1600">
                <a:latin typeface="Calibri"/>
                <a:ea typeface="Calibri"/>
                <a:cs typeface="Calibri"/>
                <a:sym typeface="Calibri"/>
              </a:defRPr>
            </a:pPr>
            <a:r>
              <a:t>Dies sind nicht die einzigen Ausdrucksformen des Gebets. </a:t>
            </a:r>
            <a:r>
              <a:rPr>
                <a:latin typeface="+mn-lt"/>
                <a:ea typeface="+mn-ea"/>
                <a:cs typeface="+mn-cs"/>
                <a:sym typeface="Arial"/>
              </a:rPr>
              <a:t> </a:t>
            </a:r>
          </a:p>
          <a:p>
            <a:pPr marL="152279" indent="-152279" algn="ctr">
              <a:buClr>
                <a:srgbClr val="000000"/>
              </a:buClr>
              <a:buSzPct val="100000"/>
              <a:buFont typeface="Symbol"/>
              <a:buChar char="·"/>
              <a:defRPr spc="-1" sz="1600">
                <a:latin typeface="Calibri"/>
                <a:ea typeface="Calibri"/>
                <a:cs typeface="Calibri"/>
                <a:sym typeface="Calibri"/>
              </a:defRPr>
            </a:pPr>
          </a:p>
          <a:p>
            <a:pPr marL="152279" indent="-152279" algn="ctr">
              <a:buClr>
                <a:srgbClr val="000000"/>
              </a:buClr>
              <a:buSzPct val="100000"/>
              <a:buFont typeface="Symbol"/>
              <a:buChar char="·"/>
              <a:defRPr spc="-1" sz="1600" u="sng">
                <a:latin typeface="Calibri"/>
                <a:ea typeface="Calibri"/>
                <a:cs typeface="Calibri"/>
                <a:sym typeface="Calibri"/>
              </a:defRPr>
            </a:pPr>
            <a:r>
              <a:t>Das Gebet kann auch </a:t>
            </a:r>
            <a:r>
              <a:rPr b="1"/>
              <a:t>jenseits von Worten </a:t>
            </a:r>
            <a:r>
              <a:rPr u="none"/>
              <a:t>liegen.</a:t>
            </a:r>
          </a:p>
          <a:p>
            <a:pPr marL="152279" indent="-152279" algn="ctr">
              <a:buClr>
                <a:srgbClr val="000000"/>
              </a:buClr>
              <a:buSzPct val="100000"/>
              <a:buFont typeface="Symbol"/>
              <a:buChar char="·"/>
              <a:defRPr spc="-1" sz="1600">
                <a:latin typeface="Calibri"/>
                <a:ea typeface="Calibri"/>
                <a:cs typeface="Calibri"/>
                <a:sym typeface="Calibri"/>
              </a:defRPr>
            </a:pPr>
          </a:p>
          <a:p>
            <a:pPr marL="191331" indent="-191331" algn="ctr">
              <a:buSzPct val="100000"/>
              <a:buFont typeface="Arial"/>
              <a:buChar char="•"/>
              <a:defRPr sz="1600"/>
            </a:pPr>
            <a:r>
              <a:t>In the Christian tradition, </a:t>
            </a:r>
            <a:r>
              <a:rPr u="sng"/>
              <a:t>contemplative prayer </a:t>
            </a:r>
            <a:r>
              <a:t>is considered to be the </a:t>
            </a:r>
            <a:r>
              <a:rPr u="sng"/>
              <a:t>pure gift of God. </a:t>
            </a:r>
            <a:endParaRPr u="sng"/>
          </a:p>
          <a:p>
            <a:pPr marL="191331" indent="-191331" algn="ctr">
              <a:buSzPct val="100000"/>
              <a:buFont typeface="Arial"/>
              <a:buChar char="•"/>
              <a:defRPr b="1" sz="1600" u="sng"/>
            </a:pPr>
            <a:r>
              <a:t>It is an opening of mind and heart, our whole being to God,</a:t>
            </a:r>
            <a:r>
              <a:rPr u="none"/>
              <a:t> the Ultimate Mystery, </a:t>
            </a:r>
          </a:p>
          <a:p>
            <a:pPr algn="ctr">
              <a:defRPr b="1" sz="1600"/>
            </a:pPr>
            <a:r>
              <a:t>beyond thoughts, words, and emotions. </a:t>
            </a:r>
          </a:p>
          <a:p>
            <a:pPr algn="ctr">
              <a:defRPr b="1" sz="1600"/>
            </a:pPr>
            <a:r>
              <a:t>It is simply </a:t>
            </a:r>
            <a:r>
              <a:rPr u="sng"/>
              <a:t>resting in the presence of God.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1" name="Shape 1091"/>
          <p:cNvSpPr/>
          <p:nvPr>
            <p:ph type="sldImg"/>
          </p:nvPr>
        </p:nvSpPr>
        <p:spPr>
          <a:prstGeom prst="rect">
            <a:avLst/>
          </a:prstGeom>
        </p:spPr>
        <p:txBody>
          <a:bodyPr/>
          <a:lstStyle/>
          <a:p>
            <a:pPr/>
          </a:p>
        </p:txBody>
      </p:sp>
      <p:sp>
        <p:nvSpPr>
          <p:cNvPr id="1092" name="Shape 1092"/>
          <p:cNvSpPr/>
          <p:nvPr>
            <p:ph type="body" sz="quarter" idx="1"/>
          </p:nvPr>
        </p:nvSpPr>
        <p:spPr>
          <a:prstGeom prst="rect">
            <a:avLst/>
          </a:prstGeom>
        </p:spPr>
        <p:txBody>
          <a:bodyPr/>
          <a:lstStyle/>
          <a:p>
            <a:pPr marL="134999" indent="-134999" algn="ctr">
              <a:defRPr b="1" spc="-1"/>
            </a:pPr>
            <a:r>
              <a:t>9.das Gebet ist eine Beziehung </a:t>
            </a:r>
          </a:p>
          <a:p>
            <a:pPr marL="134999" indent="-134999" algn="ctr">
              <a:defRPr spc="-1"/>
            </a:pPr>
          </a:p>
          <a:p>
            <a:pPr marL="134999" indent="-134999">
              <a:buClr>
                <a:srgbClr val="000000"/>
              </a:buClr>
              <a:buSzPct val="100000"/>
              <a:buFont typeface="Symbol"/>
              <a:buChar char="·"/>
              <a:defRPr spc="-1"/>
            </a:pPr>
            <a:r>
              <a:t>Die Beziehung entwickelt sich durch einen Prozess wachsender Intimität. </a:t>
            </a:r>
            <a:r>
              <a:rPr b="1"/>
              <a:t>[Man könnte darauf hinweisen, dass viele von uns in der Genesung geschädigte Familien- und Freundschaftsbeziehungen hatten und dieses Diagramm nicht auf sie zutrifft.  Denken Sie daran, dass sich unsere Einstellung zu diesen Beziehungen heilt, wenn sich das Gebet mit unserer Höheren Macht vertieft. Der Punkt ist, dass man </a:t>
            </a:r>
            <a:r>
              <a:rPr b="1" u="sng"/>
              <a:t>nicht erwartet, dass wir zu Beginn Intimität erleben</a:t>
            </a:r>
            <a:r>
              <a:rPr b="1"/>
              <a:t>, sondern dass es sich weiterentwickelt.  Auch die anderen Gebetsformen auf dieser Folie sind nur verschiedene Beispiele und nicht unbedingt Voraussetzungen].  </a:t>
            </a:r>
          </a:p>
          <a:p>
            <a:pPr marL="134999" indent="-134999">
              <a:buClr>
                <a:srgbClr val="000000"/>
              </a:buClr>
              <a:buSzPct val="100000"/>
              <a:buFont typeface="Symbol"/>
              <a:buChar char="·"/>
              <a:defRPr spc="-1"/>
            </a:pPr>
            <a:r>
              <a:t>Das Zentrierte Gebet kann auf jeder Gebetsstufe eingeführt werden und dient als Methode, um in das kontemplative Gebet überzugehen, ein Weg, "auf die göttliche Gegenwart zu hören" oder "sich ihr zu öffnen" (d.h. wo auch immer Sie in Ihrer Beziehung zu Gott stehen). </a:t>
            </a:r>
            <a:r>
              <a:rPr b="1"/>
              <a:t>[Beachten Sie, dass die meisten Genesenden oder Nicht-Katholiken nicht verstehen, was </a:t>
            </a:r>
            <a:r>
              <a:rPr b="1" u="sng"/>
              <a:t>kontemplatives Gebet </a:t>
            </a:r>
            <a:r>
              <a:rPr b="1"/>
              <a:t>bedeutet und wie es sich </a:t>
            </a:r>
            <a:r>
              <a:rPr b="1" u="sng"/>
              <a:t>von CP unterscheidet</a:t>
            </a:r>
            <a:r>
              <a:rPr b="1"/>
              <a:t>.  Wenn wir keine nicht-theologische Erklärungsmöglichkeit haben, sollten wir es vielleicht streichen].</a:t>
            </a:r>
          </a:p>
          <a:p>
            <a:pPr marL="134999" indent="-134999">
              <a:buClr>
                <a:srgbClr val="000000"/>
              </a:buClr>
              <a:buSzPct val="100000"/>
              <a:buFont typeface="Symbol"/>
              <a:buChar char="·"/>
              <a:defRPr spc="-1"/>
            </a:pPr>
            <a:r>
              <a:t>Dieses Schaubild veranschaulicht einen dynamischen Beziehungsprozess; daher kommt es zu einer gewissen Überschneidung zwischen den verschiedenen Ebenen. </a:t>
            </a:r>
          </a:p>
          <a:p>
            <a:pPr marL="134999" indent="-134999">
              <a:buClr>
                <a:srgbClr val="000000"/>
              </a:buClr>
              <a:buSzPct val="100000"/>
              <a:buFont typeface="Symbol"/>
              <a:buChar char="·"/>
              <a:defRPr spc="-1"/>
            </a:pPr>
            <a:r>
              <a:t>Gewöhnlich setzt das Zentrierte Gebet voraus, dass wir </a:t>
            </a:r>
            <a:r>
              <a:rPr b="1"/>
              <a:t>den dritten Schritt getan haben und über </a:t>
            </a:r>
            <a:r>
              <a:t>eine etablierte Gebetspraxis auf den ersten Beziehungsebenen verfügen, und ist ein Mittel, um von der Ebene der Freundschaft zur Intimität zu gelangen. </a:t>
            </a:r>
          </a:p>
          <a:p>
            <a:pPr marL="134999" indent="-134999">
              <a:buClr>
                <a:srgbClr val="000000"/>
              </a:buClr>
              <a:buSzPct val="100000"/>
              <a:buFont typeface="Symbol"/>
              <a:buChar char="·"/>
              <a:defRPr b="1" spc="-1"/>
            </a:pPr>
            <a:r>
              <a:t>(Eine tägliche Praxis von CP ermöglicht es uns, Zeit mit unserem HP zu verbringen, was uns erlaubt, unsere Beziehung zu vertiefen)</a:t>
            </a:r>
          </a:p>
          <a:p>
            <a:pPr marL="134999" indent="-134999">
              <a:buClr>
                <a:srgbClr val="000000"/>
              </a:buClr>
              <a:buSzPct val="100000"/>
              <a:buFont typeface="Symbol"/>
              <a:buChar char="·"/>
              <a:defRPr spc="-1"/>
            </a:pPr>
            <a:r>
              <a:t>Wie in menschlichen Beziehungen vertieft sich auch unsere Beziehung zu Christus [</a:t>
            </a:r>
            <a:r>
              <a:rPr b="1"/>
              <a:t>Höhere Macht</a:t>
            </a:r>
            <a:r>
              <a:t>] von Freundschaft zu Intimität in einer natürlichen Entwicklung von Zustimmung zu Hingabe.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6" name="Shape 1096"/>
          <p:cNvSpPr/>
          <p:nvPr>
            <p:ph type="sldImg"/>
          </p:nvPr>
        </p:nvSpPr>
        <p:spPr>
          <a:prstGeom prst="rect">
            <a:avLst/>
          </a:prstGeom>
        </p:spPr>
        <p:txBody>
          <a:bodyPr/>
          <a:lstStyle/>
          <a:p>
            <a:pPr/>
          </a:p>
        </p:txBody>
      </p:sp>
      <p:sp>
        <p:nvSpPr>
          <p:cNvPr id="1097" name="Shape 1097"/>
          <p:cNvSpPr/>
          <p:nvPr>
            <p:ph type="body" sz="quarter" idx="1"/>
          </p:nvPr>
        </p:nvSpPr>
        <p:spPr>
          <a:prstGeom prst="rect">
            <a:avLst/>
          </a:prstGeom>
        </p:spPr>
        <p:txBody>
          <a:bodyPr/>
          <a:lstStyle/>
          <a:p>
            <a:pPr marL="215999" indent="-215999">
              <a:defRPr spc="-1" sz="2000"/>
            </a:pPr>
            <a:r>
              <a:t>										13.</a:t>
            </a:r>
          </a:p>
          <a:p>
            <a:pPr marL="215999" indent="-215999">
              <a:defRPr spc="-1" sz="2000" u="sng"/>
            </a:pPr>
            <a:r>
              <a:t>NICHT als Ersatz </a:t>
            </a:r>
            <a:r>
              <a:rPr u="none"/>
              <a:t>für andere Weisen des Betens</a:t>
            </a:r>
          </a:p>
          <a:p>
            <a:pPr marL="215999" indent="-215999">
              <a:defRPr spc="-1" sz="2000"/>
            </a:pPr>
          </a:p>
          <a:p>
            <a:pPr marL="215999" indent="-215999">
              <a:defRPr spc="-1" sz="2000"/>
            </a:pPr>
            <a:r>
              <a:t>(nicht immer nur angenehm, nicht nur Wellness und Entspannung)</a:t>
            </a:r>
          </a:p>
          <a:p>
            <a:pPr marL="215999" indent="-215999">
              <a:defRPr spc="-1" sz="2000"/>
            </a:pPr>
          </a:p>
          <a:p>
            <a:pPr marL="215999" indent="-215999">
              <a:defRPr spc="-1" sz="2000"/>
            </a:pPr>
            <a:r>
              <a:t>Tiefere </a:t>
            </a:r>
            <a:r>
              <a:rPr b="1"/>
              <a:t>Heilung</a:t>
            </a:r>
            <a:r>
              <a:t> – </a:t>
            </a:r>
            <a:r>
              <a:rPr u="sng"/>
              <a:t>spirituelle Ebene – mit Worten und Verstand nicht zu begreifen</a:t>
            </a:r>
            <a:endParaRPr u="sng"/>
          </a:p>
          <a:p>
            <a:pPr marL="215999" indent="-215999">
              <a:defRPr spc="-1" sz="2000"/>
            </a:pPr>
          </a:p>
          <a:p>
            <a:pPr marL="215999" indent="-215999">
              <a:defRPr spc="-1" sz="2000"/>
            </a:pPr>
            <a:r>
              <a:t>Ein Geschenk, das </a:t>
            </a:r>
            <a:r>
              <a:rPr u="sng"/>
              <a:t>für alle Menschen </a:t>
            </a:r>
            <a:r>
              <a:t>da ist, aber </a:t>
            </a:r>
            <a:r>
              <a:rPr u="sng"/>
              <a:t>nur wenige öffnen es</a:t>
            </a:r>
            <a:r>
              <a:t>. </a:t>
            </a:r>
          </a:p>
          <a:p>
            <a:pPr marL="215999" indent="-215999">
              <a:defRPr spc="-1" sz="2000"/>
            </a:pPr>
            <a:r>
              <a:t>Gottes Gnade, seine Gegenwart und sein Handeln stehen uns immer zur Verfügung. </a:t>
            </a:r>
          </a:p>
          <a:p>
            <a:pPr marL="215999" indent="-215999">
              <a:defRPr spc="-1" sz="2000"/>
            </a:pPr>
            <a:r>
              <a:t>CP ist ein Weg, uns für Gottes Gegenwart, sein Handeln und seine Gnade zu öffnen.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1" name="Shape 1101"/>
          <p:cNvSpPr/>
          <p:nvPr>
            <p:ph type="sldImg"/>
          </p:nvPr>
        </p:nvSpPr>
        <p:spPr>
          <a:prstGeom prst="rect">
            <a:avLst/>
          </a:prstGeom>
        </p:spPr>
        <p:txBody>
          <a:bodyPr/>
          <a:lstStyle/>
          <a:p>
            <a:pPr/>
          </a:p>
        </p:txBody>
      </p:sp>
      <p:sp>
        <p:nvSpPr>
          <p:cNvPr id="1102" name="Shape 1102"/>
          <p:cNvSpPr/>
          <p:nvPr>
            <p:ph type="body" sz="quarter" idx="1"/>
          </p:nvPr>
        </p:nvSpPr>
        <p:spPr>
          <a:prstGeom prst="rect">
            <a:avLst/>
          </a:prstGeom>
        </p:spPr>
        <p:txBody>
          <a:bodyPr/>
          <a:lstStyle/>
          <a:p>
            <a:pPr marL="215999" indent="-215999" algn="ctr">
              <a:defRPr spc="-1" sz="2000"/>
            </a:pPr>
            <a:r>
              <a:t>Lectio divina: früher waren die Formen </a:t>
            </a:r>
            <a:r>
              <a:rPr u="sng"/>
              <a:t>nicht so getrennt.</a:t>
            </a:r>
            <a:endParaRPr u="sng"/>
          </a:p>
          <a:p>
            <a:pPr marL="215999" indent="-215999" algn="ctr">
              <a:defRPr spc="-1" sz="2000" u="sng"/>
            </a:pPr>
          </a:p>
          <a:p>
            <a:pPr marL="215999" indent="-215999" algn="ctr">
              <a:defRPr spc="-1" sz="2000" u="sng"/>
            </a:pPr>
            <a:r>
              <a:t>Konzept: der theoretische, gedankliche Kontext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6" name="Shape 1106"/>
          <p:cNvSpPr/>
          <p:nvPr>
            <p:ph type="sldImg"/>
          </p:nvPr>
        </p:nvSpPr>
        <p:spPr>
          <a:prstGeom prst="rect">
            <a:avLst/>
          </a:prstGeom>
        </p:spPr>
        <p:txBody>
          <a:bodyPr/>
          <a:lstStyle/>
          <a:p>
            <a:pPr/>
          </a:p>
        </p:txBody>
      </p:sp>
      <p:sp>
        <p:nvSpPr>
          <p:cNvPr id="1107" name="Shape 1107"/>
          <p:cNvSpPr/>
          <p:nvPr>
            <p:ph type="body" sz="quarter" idx="1"/>
          </p:nvPr>
        </p:nvSpPr>
        <p:spPr>
          <a:prstGeom prst="rect">
            <a:avLst/>
          </a:prstGeom>
        </p:spPr>
        <p:txBody>
          <a:bodyPr/>
          <a:lstStyle/>
          <a:p>
            <a:pPr>
              <a:defRPr b="1" sz="2000"/>
            </a:pPr>
            <a:r>
              <a:t>Thomas Aquinas Keating</a:t>
            </a:r>
            <a:r>
              <a:rPr b="0"/>
              <a:t> </a:t>
            </a:r>
            <a:r>
              <a:rPr b="0" u="sng">
                <a:solidFill>
                  <a:srgbClr val="0000FF"/>
                </a:solidFill>
                <a:uFill>
                  <a:solidFill>
                    <a:srgbClr val="0000FF"/>
                  </a:solidFill>
                </a:uFill>
                <a:hlinkClick r:id="rId3" invalidUrl="" action="" tgtFrame="" tooltip="" history="1" highlightClick="0" endSnd="0"/>
              </a:rPr>
              <a:t>OCSO</a:t>
            </a:r>
            <a:r>
              <a:rPr b="0"/>
              <a:t> (* </a:t>
            </a:r>
            <a:r>
              <a:rPr b="0" u="sng">
                <a:solidFill>
                  <a:srgbClr val="0000FF"/>
                </a:solidFill>
                <a:uFill>
                  <a:solidFill>
                    <a:srgbClr val="0000FF"/>
                  </a:solidFill>
                </a:uFill>
                <a:hlinkClick r:id="rId4" invalidUrl="" action="" tgtFrame="" tooltip="" history="1" highlightClick="0" endSnd="0"/>
              </a:rPr>
              <a:t>7. März</a:t>
            </a:r>
            <a:r>
              <a:rPr b="0"/>
              <a:t> </a:t>
            </a:r>
            <a:r>
              <a:rPr b="0" u="sng">
                <a:solidFill>
                  <a:srgbClr val="0000FF"/>
                </a:solidFill>
                <a:uFill>
                  <a:solidFill>
                    <a:srgbClr val="0000FF"/>
                  </a:solidFill>
                </a:uFill>
                <a:hlinkClick r:id="rId5" invalidUrl="" action="" tgtFrame="" tooltip="" history="1" highlightClick="0" endSnd="0"/>
              </a:rPr>
              <a:t>1923</a:t>
            </a:r>
            <a:r>
              <a:rPr b="0"/>
              <a:t> in </a:t>
            </a:r>
            <a:r>
              <a:rPr b="0" u="sng">
                <a:solidFill>
                  <a:srgbClr val="0000FF"/>
                </a:solidFill>
                <a:uFill>
                  <a:solidFill>
                    <a:srgbClr val="0000FF"/>
                  </a:solidFill>
                </a:uFill>
                <a:hlinkClick r:id="rId6" invalidUrl="" action="" tgtFrame="" tooltip="" history="1" highlightClick="0" endSnd="0"/>
              </a:rPr>
              <a:t>New York</a:t>
            </a:r>
            <a:r>
              <a:rPr b="0"/>
              <a:t>; † </a:t>
            </a:r>
            <a:r>
              <a:rPr b="0" u="sng">
                <a:solidFill>
                  <a:srgbClr val="0000FF"/>
                </a:solidFill>
                <a:uFill>
                  <a:solidFill>
                    <a:srgbClr val="0000FF"/>
                  </a:solidFill>
                </a:uFill>
                <a:hlinkClick r:id="rId7" invalidUrl="" action="" tgtFrame="" tooltip="" history="1" highlightClick="0" endSnd="0"/>
              </a:rPr>
              <a:t>25. Oktober</a:t>
            </a:r>
            <a:r>
              <a:rPr b="0"/>
              <a:t> </a:t>
            </a:r>
            <a:r>
              <a:rPr b="0" u="sng">
                <a:solidFill>
                  <a:srgbClr val="0000FF"/>
                </a:solidFill>
                <a:uFill>
                  <a:solidFill>
                    <a:srgbClr val="0000FF"/>
                  </a:solidFill>
                </a:uFill>
                <a:hlinkClick r:id="rId8" invalidUrl="" action="" tgtFrame="" tooltip="" history="1" highlightClick="0" endSnd="0"/>
              </a:rPr>
              <a:t>2018</a:t>
            </a:r>
            <a:r>
              <a:rPr b="0"/>
              <a:t> in </a:t>
            </a:r>
            <a:r>
              <a:rPr b="0" u="sng">
                <a:solidFill>
                  <a:srgbClr val="0000FF"/>
                </a:solidFill>
                <a:uFill>
                  <a:solidFill>
                    <a:srgbClr val="0000FF"/>
                  </a:solidFill>
                </a:uFill>
                <a:hlinkClick r:id="rId9" invalidUrl="" action="" tgtFrame="" tooltip="" history="1" highlightClick="0" endSnd="0"/>
              </a:rPr>
              <a:t>Spencer</a:t>
            </a:r>
            <a:r>
              <a:rPr b="0"/>
              <a:t>, </a:t>
            </a:r>
            <a:r>
              <a:rPr b="0" u="sng">
                <a:solidFill>
                  <a:srgbClr val="0000FF"/>
                </a:solidFill>
                <a:uFill>
                  <a:solidFill>
                    <a:srgbClr val="0000FF"/>
                  </a:solidFill>
                </a:uFill>
                <a:hlinkClick r:id="rId10" invalidUrl="" action="" tgtFrame="" tooltip="" history="1" highlightClick="0" endSnd="0"/>
              </a:rPr>
              <a:t>Massachusetts</a:t>
            </a:r>
            <a:r>
              <a:rPr b="0"/>
              <a:t>) war ein </a:t>
            </a:r>
            <a:r>
              <a:rPr b="0" u="sng">
                <a:solidFill>
                  <a:srgbClr val="0000FF"/>
                </a:solidFill>
                <a:uFill>
                  <a:solidFill>
                    <a:srgbClr val="0000FF"/>
                  </a:solidFill>
                </a:uFill>
                <a:hlinkClick r:id="rId11" invalidUrl="" action="" tgtFrame="" tooltip="" history="1" highlightClick="0" endSnd="0"/>
              </a:rPr>
              <a:t>US-amerikanischer</a:t>
            </a:r>
            <a:r>
              <a:rPr b="0"/>
              <a:t> </a:t>
            </a:r>
            <a:r>
              <a:rPr b="0" u="sng">
                <a:solidFill>
                  <a:srgbClr val="0000FF"/>
                </a:solidFill>
                <a:uFill>
                  <a:solidFill>
                    <a:srgbClr val="0000FF"/>
                  </a:solidFill>
                </a:uFill>
                <a:hlinkClick r:id="rId12" invalidUrl="" action="" tgtFrame="" tooltip="" history="1" highlightClick="0" endSnd="0"/>
              </a:rPr>
              <a:t>Trappistenmönch</a:t>
            </a:r>
            <a:r>
              <a:rPr b="0"/>
              <a:t> und Abt sowie einer der Mitbegründer des </a:t>
            </a:r>
            <a:r>
              <a:rPr b="0" u="sng">
                <a:solidFill>
                  <a:srgbClr val="0000FF"/>
                </a:solidFill>
                <a:uFill>
                  <a:solidFill>
                    <a:srgbClr val="0000FF"/>
                  </a:solidFill>
                </a:uFill>
                <a:hlinkClick r:id="rId13" invalidUrl="" action="" tgtFrame="" tooltip="" history="1" highlightClick="0" endSnd="0"/>
              </a:rPr>
              <a:t>Centering Prayer</a:t>
            </a:r>
            <a:r>
              <a:rPr b="0"/>
              <a:t>. </a:t>
            </a:r>
          </a:p>
          <a:p>
            <a:pPr>
              <a:defRPr b="1" sz="2000"/>
            </a:pPr>
            <a:r>
              <a:t>Leben							</a:t>
            </a:r>
            <a:r>
              <a:rPr b="0" spc="-1">
                <a:latin typeface="Calibri"/>
                <a:ea typeface="Calibri"/>
                <a:cs typeface="Calibri"/>
                <a:sym typeface="Calibri"/>
              </a:rPr>
              <a:t>“Taste of Silence”      </a:t>
            </a:r>
            <a:r>
              <a:t>William Meninger und </a:t>
            </a:r>
            <a:r>
              <a:rPr u="sng">
                <a:solidFill>
                  <a:srgbClr val="0000FF"/>
                </a:solidFill>
                <a:uFill>
                  <a:solidFill>
                    <a:srgbClr val="0000FF"/>
                  </a:solidFill>
                </a:uFill>
                <a:hlinkClick r:id="rId14" invalidUrl="" action="" tgtFrame="" tooltip="" history="1" highlightClick="0" endSnd="0"/>
              </a:rPr>
              <a:t>Basil Pennington</a:t>
            </a:r>
          </a:p>
          <a:p>
            <a:pPr>
              <a:defRPr sz="2000"/>
            </a:pPr>
            <a:r>
              <a:t>Philosophie und Theologie an der </a:t>
            </a:r>
            <a:r>
              <a:rPr u="sng">
                <a:solidFill>
                  <a:srgbClr val="0000FF"/>
                </a:solidFill>
                <a:uFill>
                  <a:solidFill>
                    <a:srgbClr val="0000FF"/>
                  </a:solidFill>
                </a:uFill>
                <a:hlinkClick r:id="rId15" invalidUrl="" action="" tgtFrame="" tooltip="" history="1" highlightClick="0" endSnd="0"/>
              </a:rPr>
              <a:t>Yale University</a:t>
            </a:r>
            <a:r>
              <a:t> und der </a:t>
            </a:r>
            <a:r>
              <a:rPr u="sng">
                <a:solidFill>
                  <a:srgbClr val="0000FF"/>
                </a:solidFill>
                <a:uFill>
                  <a:solidFill>
                    <a:srgbClr val="0000FF"/>
                  </a:solidFill>
                </a:uFill>
                <a:hlinkClick r:id="rId16" invalidUrl="" action="" tgtFrame="" tooltip="" history="1" highlightClick="0" endSnd="0"/>
              </a:rPr>
              <a:t>Fordham University</a:t>
            </a:r>
            <a:r>
              <a:t>. 			</a:t>
            </a:r>
            <a:r>
              <a:rPr b="1"/>
              <a:t>Kontemplatives Beten für Laien</a:t>
            </a:r>
            <a:endParaRPr b="1"/>
          </a:p>
          <a:p>
            <a:pPr>
              <a:defRPr sz="2000"/>
            </a:pPr>
            <a:r>
              <a:t>Keating trat im Januar </a:t>
            </a:r>
            <a:r>
              <a:rPr b="1"/>
              <a:t>1944 </a:t>
            </a:r>
            <a:r>
              <a:t>in </a:t>
            </a:r>
            <a:r>
              <a:rPr u="sng">
                <a:solidFill>
                  <a:srgbClr val="0000FF"/>
                </a:solidFill>
                <a:uFill>
                  <a:solidFill>
                    <a:srgbClr val="0000FF"/>
                  </a:solidFill>
                </a:uFill>
                <a:hlinkClick r:id="rId17" invalidUrl="" action="" tgtFrame="" tooltip="" history="1" highlightClick="0" endSnd="0"/>
              </a:rPr>
              <a:t>Valley Falls</a:t>
            </a:r>
            <a:r>
              <a:t>, Rhode Island, in den </a:t>
            </a:r>
            <a:r>
              <a:rPr b="1"/>
              <a:t>Trappistenorden</a:t>
            </a:r>
            <a:r>
              <a:t> ein. </a:t>
            </a:r>
          </a:p>
          <a:p>
            <a:pPr>
              <a:defRPr sz="2000"/>
            </a:pPr>
            <a:r>
              <a:t>1958 wurde er zum Superior des </a:t>
            </a:r>
            <a:r>
              <a:rPr u="sng">
                <a:solidFill>
                  <a:srgbClr val="0000FF"/>
                </a:solidFill>
                <a:uFill>
                  <a:solidFill>
                    <a:srgbClr val="0000FF"/>
                  </a:solidFill>
                </a:uFill>
                <a:hlinkClick r:id="rId18" invalidUrl="" action="" tgtFrame="" tooltip="" history="1" highlightClick="0" endSnd="0"/>
              </a:rPr>
              <a:t>St. Benedikt-Klosters</a:t>
            </a:r>
            <a:r>
              <a:t> in </a:t>
            </a:r>
            <a:r>
              <a:rPr b="1" u="sng">
                <a:solidFill>
                  <a:srgbClr val="0000FF"/>
                </a:solidFill>
                <a:uFill>
                  <a:solidFill>
                    <a:srgbClr val="0000FF"/>
                  </a:solidFill>
                </a:uFill>
                <a:hlinkClick r:id="rId19" invalidUrl="" action="" tgtFrame="" tooltip="" history="1" highlightClick="0" endSnd="0"/>
              </a:rPr>
              <a:t>Snowmass</a:t>
            </a:r>
            <a:r>
              <a:t>, </a:t>
            </a:r>
            <a:r>
              <a:rPr u="sng">
                <a:solidFill>
                  <a:srgbClr val="0000FF"/>
                </a:solidFill>
                <a:uFill>
                  <a:solidFill>
                    <a:srgbClr val="0000FF"/>
                  </a:solidFill>
                </a:uFill>
                <a:hlinkClick r:id="rId20" invalidUrl="" action="" tgtFrame="" tooltip="" history="1" highlightClick="0" endSnd="0"/>
              </a:rPr>
              <a:t>Colorado</a:t>
            </a:r>
            <a:r>
              <a:t>, gewählt. </a:t>
            </a:r>
          </a:p>
          <a:p>
            <a:pPr>
              <a:defRPr b="1" sz="2000"/>
            </a:pPr>
            <a:r>
              <a:t>1961</a:t>
            </a:r>
            <a:r>
              <a:rPr b="0"/>
              <a:t> wurde er </a:t>
            </a:r>
            <a:r>
              <a:rPr u="sng">
                <a:solidFill>
                  <a:srgbClr val="0000FF"/>
                </a:solidFill>
                <a:uFill>
                  <a:solidFill>
                    <a:srgbClr val="0000FF"/>
                  </a:solidFill>
                </a:uFill>
                <a:hlinkClick r:id="rId21" invalidUrl="" action="" tgtFrame="" tooltip="" history="1" highlightClick="0" endSnd="0"/>
              </a:rPr>
              <a:t>Abt</a:t>
            </a:r>
            <a:r>
              <a:rPr b="0"/>
              <a:t> der </a:t>
            </a:r>
            <a:r>
              <a:rPr b="0" u="sng">
                <a:solidFill>
                  <a:srgbClr val="0000FF"/>
                </a:solidFill>
                <a:uFill>
                  <a:solidFill>
                    <a:srgbClr val="0000FF"/>
                  </a:solidFill>
                </a:uFill>
                <a:hlinkClick r:id="rId22" invalidUrl="" action="" tgtFrame="" tooltip="" history="1" highlightClick="0" endSnd="0"/>
              </a:rPr>
              <a:t>St. Josephs Abbey</a:t>
            </a:r>
            <a:r>
              <a:rPr b="0"/>
              <a:t> in </a:t>
            </a:r>
            <a:r>
              <a:t>Spencer</a:t>
            </a:r>
            <a:r>
              <a:rPr b="0"/>
              <a:t>, </a:t>
            </a:r>
            <a:r>
              <a:rPr b="0" u="sng">
                <a:solidFill>
                  <a:srgbClr val="0000FF"/>
                </a:solidFill>
                <a:uFill>
                  <a:solidFill>
                    <a:srgbClr val="0000FF"/>
                  </a:solidFill>
                </a:uFill>
                <a:hlinkClick r:id="rId10" invalidUrl="" action="" tgtFrame="" tooltip="" history="1" highlightClick="0" endSnd="0"/>
              </a:rPr>
              <a:t>Massachusetts</a:t>
            </a:r>
            <a:r>
              <a:rPr b="0"/>
              <a:t>. </a:t>
            </a:r>
          </a:p>
          <a:p>
            <a:pPr>
              <a:defRPr sz="2000"/>
            </a:pPr>
          </a:p>
          <a:p>
            <a:pPr>
              <a:defRPr sz="2000"/>
            </a:pPr>
            <a:r>
              <a:t>Nach seinem Rücktritt als Abt von Spencer im Jahr </a:t>
            </a:r>
            <a:r>
              <a:rPr b="1"/>
              <a:t>1981</a:t>
            </a:r>
            <a:r>
              <a:t> kehrte er nach </a:t>
            </a:r>
            <a:r>
              <a:rPr b="1"/>
              <a:t>Snowmass</a:t>
            </a:r>
            <a:r>
              <a:t> zurück, wo er eine bestimmte Form von </a:t>
            </a:r>
            <a:r>
              <a:rPr b="1"/>
              <a:t>zehntägigen intensiven </a:t>
            </a:r>
            <a:r>
              <a:rPr b="1" u="sng">
                <a:solidFill>
                  <a:srgbClr val="0000FF"/>
                </a:solidFill>
                <a:uFill>
                  <a:solidFill>
                    <a:srgbClr val="0000FF"/>
                  </a:solidFill>
                </a:uFill>
                <a:hlinkClick r:id="rId23" invalidUrl="" action="" tgtFrame="" tooltip="" history="1" highlightClick="0" endSnd="0"/>
              </a:rPr>
              <a:t>Einkehrtagen</a:t>
            </a:r>
            <a:r>
              <a:rPr b="1"/>
              <a:t> </a:t>
            </a:r>
            <a:r>
              <a:t>durchführte, wobei der </a:t>
            </a:r>
            <a:r>
              <a:rPr b="1"/>
              <a:t>Schwerpunkt auf der Praxis des </a:t>
            </a:r>
            <a:r>
              <a:rPr b="1" i="1"/>
              <a:t>Centering Prayer</a:t>
            </a:r>
            <a:r>
              <a:rPr b="1"/>
              <a:t> </a:t>
            </a:r>
            <a:r>
              <a:t>lag. </a:t>
            </a:r>
          </a:p>
          <a:p>
            <a:pPr>
              <a:defRPr sz="2000"/>
            </a:pPr>
          </a:p>
          <a:p>
            <a:pPr>
              <a:defRPr sz="2000"/>
            </a:pPr>
            <a:r>
              <a:t>Er war einer der drei Mitbegründer dieser </a:t>
            </a:r>
            <a:r>
              <a:rPr u="sng">
                <a:solidFill>
                  <a:srgbClr val="0000FF"/>
                </a:solidFill>
                <a:uFill>
                  <a:solidFill>
                    <a:srgbClr val="0000FF"/>
                  </a:solidFill>
                </a:uFill>
                <a:hlinkClick r:id="rId24" invalidUrl="" action="" tgtFrame="" tooltip="" history="1" highlightClick="0" endSnd="0"/>
              </a:rPr>
              <a:t>Gebetsform</a:t>
            </a:r>
            <a:r>
              <a:t>, die eine neuere Methode des </a:t>
            </a:r>
            <a:r>
              <a:rPr u="sng">
                <a:solidFill>
                  <a:srgbClr val="0000FF"/>
                </a:solidFill>
                <a:uFill>
                  <a:solidFill>
                    <a:srgbClr val="0000FF"/>
                  </a:solidFill>
                </a:uFill>
                <a:hlinkClick r:id="rId25" invalidUrl="" action="" tgtFrame="" tooltip="" history="1" highlightClick="0" endSnd="0"/>
              </a:rPr>
              <a:t>kontemplativen</a:t>
            </a:r>
            <a:r>
              <a:t> Gebetes darstellt. Es entstand 1975 in der St. Josephs Abbey. </a:t>
            </a:r>
            <a:r>
              <a:rPr b="1"/>
              <a:t>William Meninger und </a:t>
            </a:r>
            <a:r>
              <a:rPr b="1" u="sng">
                <a:solidFill>
                  <a:srgbClr val="0000FF"/>
                </a:solidFill>
                <a:uFill>
                  <a:solidFill>
                    <a:srgbClr val="0000FF"/>
                  </a:solidFill>
                </a:uFill>
                <a:hlinkClick r:id="rId14" invalidUrl="" action="" tgtFrame="" tooltip="" history="1" highlightClick="0" endSnd="0"/>
              </a:rPr>
              <a:t>Basil Pennington</a:t>
            </a:r>
            <a:r>
              <a:rPr b="1"/>
              <a:t>, </a:t>
            </a:r>
            <a:r>
              <a:t>beide ebenfalls Zisterziensermönche, waren die anderen Mitbegründer. </a:t>
            </a:r>
          </a:p>
          <a:p>
            <a:pPr>
              <a:defRPr sz="2000"/>
            </a:pPr>
          </a:p>
          <a:p>
            <a:pPr>
              <a:defRPr sz="2000"/>
            </a:pPr>
            <a:r>
              <a:t>Das Konzept wurde erstmals von </a:t>
            </a:r>
            <a:r>
              <a:rPr u="sng">
                <a:solidFill>
                  <a:srgbClr val="0000FF"/>
                </a:solidFill>
                <a:uFill>
                  <a:solidFill>
                    <a:srgbClr val="0000FF"/>
                  </a:solidFill>
                </a:uFill>
                <a:hlinkClick r:id="rId26" invalidUrl="" action="" tgtFrame="" tooltip="" history="1" highlightClick="0" endSnd="0"/>
              </a:rPr>
              <a:t>Pater</a:t>
            </a:r>
            <a:r>
              <a:t> Keating vorgeschlagen. </a:t>
            </a:r>
            <a:r>
              <a:rPr b="1"/>
              <a:t>William Meninger </a:t>
            </a:r>
            <a:r>
              <a:t>begann mit einer Gebetsmethode, die auf dem aus dem 14. Jahrhundert stammenden spiritueller Klassiker </a:t>
            </a:r>
            <a:r>
              <a:rPr b="1" i="1" u="sng">
                <a:solidFill>
                  <a:srgbClr val="0000FF"/>
                </a:solidFill>
                <a:uFill>
                  <a:solidFill>
                    <a:srgbClr val="0000FF"/>
                  </a:solidFill>
                </a:uFill>
                <a:hlinkClick r:id="rId27" invalidUrl="" action="" tgtFrame="" tooltip="" history="1" highlightClick="0" endSnd="0"/>
              </a:rPr>
              <a:t>Die Wolke des Nichtwissens</a:t>
            </a:r>
            <a:r>
              <a:rPr b="1"/>
              <a:t> </a:t>
            </a:r>
            <a:r>
              <a:t>basiert. Er bezeichnet dies als das </a:t>
            </a:r>
            <a:r>
              <a:rPr u="sng"/>
              <a:t>Gebet in der „Wolke“ (des Nichtwissens) </a:t>
            </a:r>
            <a:r>
              <a:t>und lehrte es die </a:t>
            </a:r>
            <a:r>
              <a:rPr u="sng">
                <a:solidFill>
                  <a:srgbClr val="0000FF"/>
                </a:solidFill>
                <a:uFill>
                  <a:solidFill>
                    <a:srgbClr val="0000FF"/>
                  </a:solidFill>
                </a:uFill>
                <a:hlinkClick r:id="rId28" invalidUrl="" action="" tgtFrame="" tooltip="" history="1" highlightClick="0" endSnd="0"/>
              </a:rPr>
              <a:t>Priester</a:t>
            </a:r>
            <a:r>
              <a:t> bei Einkehrtagen. </a:t>
            </a:r>
            <a:r>
              <a:rPr b="1"/>
              <a:t>Basil Pennington </a:t>
            </a:r>
            <a:r>
              <a:t>war der erste, der das Gebet an ein </a:t>
            </a:r>
            <a:r>
              <a:rPr b="1"/>
              <a:t>Laienpublikum</a:t>
            </a:r>
            <a:r>
              <a:t> in </a:t>
            </a:r>
            <a:r>
              <a:rPr u="sng">
                <a:solidFill>
                  <a:srgbClr val="0000FF"/>
                </a:solidFill>
                <a:uFill>
                  <a:solidFill>
                    <a:srgbClr val="0000FF"/>
                  </a:solidFill>
                </a:uFill>
                <a:hlinkClick r:id="rId29" invalidUrl="" action="" tgtFrame="" tooltip="" history="1" highlightClick="0" endSnd="0"/>
              </a:rPr>
              <a:t>Connecticut</a:t>
            </a:r>
            <a:r>
              <a:t> weitergab, wo die Teilnehmer den </a:t>
            </a:r>
            <a:r>
              <a:rPr b="1"/>
              <a:t>Begriff „</a:t>
            </a:r>
            <a:r>
              <a:rPr b="1" i="1"/>
              <a:t>Centering Prayer</a:t>
            </a:r>
            <a:r>
              <a:rPr b="1"/>
              <a:t>“ </a:t>
            </a:r>
            <a:r>
              <a:t>vorschlugen. </a:t>
            </a:r>
            <a:r>
              <a:rPr u="sng">
                <a:solidFill>
                  <a:srgbClr val="0000FF"/>
                </a:solidFill>
                <a:uFill>
                  <a:solidFill>
                    <a:srgbClr val="0000FF"/>
                  </a:solidFill>
                </a:uFill>
                <a:hlinkClick r:id="rId30" invalidUrl="" action="" tgtFrame="" tooltip="" history="1" highlightClick="0" endSnd="0"/>
              </a:rPr>
              <a:t>Thomas Merton</a:t>
            </a:r>
            <a:r>
              <a:t> hatte den Begriff schon zuvor benutzt.</a:t>
            </a:r>
          </a:p>
          <a:p>
            <a:pPr>
              <a:defRPr sz="2000"/>
            </a:pPr>
            <a:r>
              <a:t> </a:t>
            </a:r>
          </a:p>
          <a:p>
            <a:pPr>
              <a:defRPr sz="2000"/>
            </a:pPr>
            <a:r>
              <a:t>Im Jahr 1984 gründete Thomas Keating zusammen mit Gustave Reininger und Edward Bednar die </a:t>
            </a:r>
            <a:r>
              <a:rPr b="1" i="1" u="sng"/>
              <a:t>Contemplative Outreach Ltd.</a:t>
            </a:r>
            <a:r>
              <a:rPr b="1" u="sng"/>
              <a:t>, </a:t>
            </a:r>
            <a:r>
              <a:t>ein internationales </a:t>
            </a:r>
            <a:r>
              <a:rPr u="sng">
                <a:solidFill>
                  <a:srgbClr val="0000FF"/>
                </a:solidFill>
                <a:uFill>
                  <a:solidFill>
                    <a:srgbClr val="0000FF"/>
                  </a:solidFill>
                </a:uFill>
                <a:hlinkClick r:id="rId31" invalidUrl="" action="" tgtFrame="" tooltip="" history="1" highlightClick="0" endSnd="0"/>
              </a:rPr>
              <a:t>ökumenisches</a:t>
            </a:r>
            <a:r>
              <a:t> geistliches </a:t>
            </a:r>
            <a:r>
              <a:rPr u="sng">
                <a:solidFill>
                  <a:srgbClr val="0000FF"/>
                </a:solidFill>
                <a:uFill>
                  <a:solidFill>
                    <a:srgbClr val="0000FF"/>
                  </a:solidFill>
                </a:uFill>
                <a:hlinkClick r:id="rId32" invalidUrl="" action="" tgtFrame="" tooltip="" history="1" highlightClick="0" endSnd="0"/>
              </a:rPr>
              <a:t>Netzwerk</a:t>
            </a:r>
            <a:r>
              <a:t>, das die Praxis des </a:t>
            </a:r>
            <a:r>
              <a:rPr i="1"/>
              <a:t>Centering Prayer</a:t>
            </a:r>
            <a:r>
              <a:t> und der </a:t>
            </a:r>
            <a:r>
              <a:rPr u="sng">
                <a:solidFill>
                  <a:srgbClr val="0000FF"/>
                </a:solidFill>
                <a:uFill>
                  <a:solidFill>
                    <a:srgbClr val="0000FF"/>
                  </a:solidFill>
                </a:uFill>
                <a:hlinkClick r:id="rId33" invalidUrl="" action="" tgtFrame="" tooltip="" history="1" highlightClick="0" endSnd="0"/>
              </a:rPr>
              <a:t>Lectio divina</a:t>
            </a:r>
            <a:r>
              <a:t> verbreiten helfen soll. Dabei handelt es sich um Methoden zum Gebet aus der christlichen kontemplativen Tradition. </a:t>
            </a:r>
            <a:r>
              <a:rPr i="1"/>
              <a:t>Contemplative Outreach</a:t>
            </a:r>
            <a:r>
              <a:t> bietet Hilfen für die Gläubige, die den kontemplativen Weg beschritten haben, z. B. Einkehrtage und </a:t>
            </a:r>
            <a:r>
              <a:rPr u="sng">
                <a:solidFill>
                  <a:srgbClr val="0000FF"/>
                </a:solidFill>
                <a:uFill>
                  <a:solidFill>
                    <a:srgbClr val="0000FF"/>
                  </a:solidFill>
                </a:uFill>
                <a:hlinkClick r:id="rId34" invalidUrl="" action="" tgtFrame="" tooltip="" history="1" highlightClick="0" endSnd="0"/>
              </a:rPr>
              <a:t>Workshops</a:t>
            </a:r>
            <a:r>
              <a:t>. Keating veröffentlichte </a:t>
            </a:r>
            <a:r>
              <a:rPr b="1" u="sng"/>
              <a:t>28 Bücher</a:t>
            </a:r>
            <a:r>
              <a:rPr b="1"/>
              <a:t>, </a:t>
            </a:r>
            <a:r>
              <a:t>viele davon über das Beten. </a:t>
            </a:r>
          </a:p>
          <a:p>
            <a:pPr>
              <a:defRPr sz="2000"/>
            </a:pPr>
            <a:r>
              <a:t>2014 erschien ein </a:t>
            </a:r>
            <a:r>
              <a:rPr u="sng"/>
              <a:t>Dokumentarfilm</a:t>
            </a:r>
            <a:r>
              <a:t> "Thomas Keating: A Rising Tide of Silence". Keating war zudem Präsident von </a:t>
            </a:r>
            <a:r>
              <a:rPr i="1"/>
              <a:t>Monastic Interreligious Dialogue</a:t>
            </a:r>
            <a:r>
              <a:t> und von </a:t>
            </a:r>
            <a:r>
              <a:rPr i="1"/>
              <a:t>Temple of Understanding</a:t>
            </a:r>
            <a:r>
              <a:t>. </a:t>
            </a:r>
          </a:p>
          <a:p>
            <a:pPr>
              <a:defRPr sz="2000"/>
            </a:pPr>
            <a:r>
              <a:t>Thomas Keating lebte bis März 2018 im St. Benedikt-Kloster in Snowmass, Colorado und starb am 25. Oktober 2018 in St. Joseph's Abbey in Spencer, Massachusetts.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3" name="Shape 1113"/>
          <p:cNvSpPr/>
          <p:nvPr>
            <p:ph type="sldImg"/>
          </p:nvPr>
        </p:nvSpPr>
        <p:spPr>
          <a:prstGeom prst="rect">
            <a:avLst/>
          </a:prstGeom>
        </p:spPr>
        <p:txBody>
          <a:bodyPr/>
          <a:lstStyle/>
          <a:p>
            <a:pPr/>
          </a:p>
        </p:txBody>
      </p:sp>
      <p:sp>
        <p:nvSpPr>
          <p:cNvPr id="1114" name="Shape 1114"/>
          <p:cNvSpPr/>
          <p:nvPr>
            <p:ph type="body" sz="quarter" idx="1"/>
          </p:nvPr>
        </p:nvSpPr>
        <p:spPr>
          <a:prstGeom prst="rect">
            <a:avLst/>
          </a:prstGeom>
        </p:spPr>
        <p:txBody>
          <a:bodyPr/>
          <a:lstStyle/>
          <a:p>
            <a:pPr lvl="1" marL="196920" indent="-196920">
              <a:defRPr spc="-1" sz="2000"/>
            </a:pPr>
            <a:r>
              <a:t>		</a:t>
            </a:r>
            <a:r>
              <a:rPr sz="3200" u="sng">
                <a:solidFill>
                  <a:srgbClr val="535353"/>
                </a:solidFill>
                <a:latin typeface="Calibri"/>
                <a:ea typeface="Calibri"/>
                <a:cs typeface="Calibri"/>
                <a:sym typeface="Calibri"/>
              </a:rPr>
              <a:t>Nicht als Ersatz für andere Arten des Gebets gedacht, sondern vertieft sie</a:t>
            </a:r>
            <a:endParaRPr sz="3200" u="sng">
              <a:latin typeface="Calibri"/>
              <a:ea typeface="Calibri"/>
              <a:cs typeface="Calibri"/>
              <a:sym typeface="Calibri"/>
            </a:endParaRPr>
          </a:p>
          <a:p>
            <a:pPr marL="196920" indent="-196920">
              <a:defRPr spc="-1" sz="2000"/>
            </a:pPr>
            <a:r>
              <a:t>										14.</a:t>
            </a:r>
          </a:p>
          <a:p>
            <a:pPr marL="196920" indent="-196920">
              <a:defRPr spc="-1" sz="2000"/>
            </a:pPr>
            <a:r>
              <a:t>Die Früchte des Zentrierten Gebets sind:</a:t>
            </a:r>
          </a:p>
          <a:p>
            <a:pPr marL="196920" indent="-196920">
              <a:buClr>
                <a:srgbClr val="000000"/>
              </a:buClr>
              <a:buSzPct val="100000"/>
              <a:buFont typeface="Symbol"/>
              <a:buChar char="·"/>
              <a:defRPr spc="-1" sz="2000"/>
            </a:pPr>
            <a:r>
              <a:t>Emotionales Gleichgewicht </a:t>
            </a:r>
          </a:p>
          <a:p>
            <a:pPr marL="196920" indent="-196920">
              <a:buClr>
                <a:srgbClr val="000000"/>
              </a:buClr>
              <a:buSzPct val="100000"/>
              <a:buFont typeface="Symbol"/>
              <a:buChar char="·"/>
              <a:defRPr spc="-1" sz="2000"/>
            </a:pPr>
            <a:r>
              <a:t>Ein Gefühl der Zugehörigkeit und Gemeinschaft </a:t>
            </a:r>
          </a:p>
          <a:p>
            <a:pPr marL="196920" indent="-196920">
              <a:defRPr spc="-1" sz="2000"/>
            </a:pPr>
          </a:p>
          <a:p>
            <a:pPr marL="196920" indent="-196920">
              <a:defRPr spc="-1" sz="2000">
                <a:solidFill>
                  <a:srgbClr val="FF2600"/>
                </a:solidFill>
              </a:defRPr>
            </a:pPr>
            <a:r>
              <a:t>Zur Erinnerung: Die Praxis des Zentrierten Gebets ist nicht als Ersatz für andere Formen der Arbeit im 11. Schritt gedacht, sondern erfüllt die Meditationskomponente von Schritt 11 und kann Ihre Erfahrung und Ihr Verständnis anderer spiritueller Lesungen, Gebete und Praktiken vertiefen.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0" name="Shape 1120"/>
          <p:cNvSpPr/>
          <p:nvPr>
            <p:ph type="sldImg"/>
          </p:nvPr>
        </p:nvSpPr>
        <p:spPr>
          <a:prstGeom prst="rect">
            <a:avLst/>
          </a:prstGeom>
        </p:spPr>
        <p:txBody>
          <a:bodyPr/>
          <a:lstStyle/>
          <a:p>
            <a:pPr/>
          </a:p>
        </p:txBody>
      </p:sp>
      <p:sp>
        <p:nvSpPr>
          <p:cNvPr id="1121" name="Shape 1121"/>
          <p:cNvSpPr/>
          <p:nvPr>
            <p:ph type="body" sz="quarter" idx="1"/>
          </p:nvPr>
        </p:nvSpPr>
        <p:spPr>
          <a:prstGeom prst="rect">
            <a:avLst/>
          </a:prstGeom>
        </p:spPr>
        <p:txBody>
          <a:bodyPr/>
          <a:lstStyle/>
          <a:p>
            <a:pPr marL="215999" indent="-215999" algn="ctr">
              <a:defRPr spc="-1" sz="2000" u="sng"/>
            </a:pPr>
            <a:r>
              <a:t>Woher kommt dieses Gebet?</a:t>
            </a:r>
          </a:p>
          <a:p>
            <a:pPr marL="215999" indent="-215999" algn="ctr">
              <a:defRPr spc="-1" sz="2000"/>
            </a:pPr>
            <a:r>
              <a:t>Es entspringt in unserer Tiefe.</a:t>
            </a:r>
          </a:p>
          <a:p>
            <a:pPr marL="215999" indent="-215999" algn="ctr">
              <a:defRPr spc="-1" sz="2000"/>
            </a:pPr>
            <a:r>
              <a:t>Die </a:t>
            </a:r>
            <a:r>
              <a:rPr u="sng"/>
              <a:t>Quelle</a:t>
            </a:r>
            <a:r>
              <a:t> des CP ist die </a:t>
            </a:r>
            <a:r>
              <a:rPr u="sng"/>
              <a:t>uns innewohnende Gegenwart Gottes</a:t>
            </a:r>
            <a:endParaRPr u="sng"/>
          </a:p>
          <a:p>
            <a:pPr marL="215999" indent="-215999" algn="ctr">
              <a:defRPr spc="-1" sz="2000"/>
            </a:pPr>
          </a:p>
          <a:p>
            <a:pPr marL="215999" indent="-215999" algn="ctr">
              <a:defRPr spc="-1" sz="2000"/>
            </a:pPr>
            <a:r>
              <a:t>7.</a:t>
            </a:r>
          </a:p>
          <a:p>
            <a:pPr marL="215999" indent="-215999" algn="ctr">
              <a:defRPr sz="2000"/>
            </a:pPr>
            <a:r>
              <a:t>Bill Wilson: einer der beiden Gründer der Bewegung der Anonymen Alkoholiker.</a:t>
            </a:r>
            <a:endParaRPr spc="-1"/>
          </a:p>
          <a:p>
            <a:pPr marL="215999" indent="-215999" algn="ctr">
              <a:defRPr spc="-1" sz="2000"/>
            </a:pPr>
            <a:r>
              <a:t>Seite 55 Kapitel 4 "Wir Agnostiker" Blaues Buch AA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8" name="Shape 1128"/>
          <p:cNvSpPr/>
          <p:nvPr>
            <p:ph type="sldImg"/>
          </p:nvPr>
        </p:nvSpPr>
        <p:spPr>
          <a:prstGeom prst="rect">
            <a:avLst/>
          </a:prstGeom>
        </p:spPr>
        <p:txBody>
          <a:bodyPr/>
          <a:lstStyle/>
          <a:p>
            <a:pPr/>
          </a:p>
        </p:txBody>
      </p:sp>
      <p:sp>
        <p:nvSpPr>
          <p:cNvPr id="1129" name="Shape 1129"/>
          <p:cNvSpPr/>
          <p:nvPr>
            <p:ph type="body" sz="quarter" idx="1"/>
          </p:nvPr>
        </p:nvSpPr>
        <p:spPr>
          <a:prstGeom prst="rect">
            <a:avLst/>
          </a:prstGeom>
        </p:spPr>
        <p:txBody>
          <a:bodyPr/>
          <a:lstStyle/>
          <a:p>
            <a:pPr marL="191331" indent="-191331">
              <a:buSzPct val="100000"/>
              <a:buFont typeface="Arial"/>
              <a:buChar char="•"/>
              <a:defRPr sz="2000"/>
            </a:pPr>
            <a:r>
              <a:t>In the Christian tradition, </a:t>
            </a:r>
            <a:r>
              <a:rPr u="sng"/>
              <a:t>contemplative prayer </a:t>
            </a:r>
            <a:r>
              <a:t>is considered to be the </a:t>
            </a:r>
            <a:r>
              <a:rPr u="sng"/>
              <a:t>pure gift of God. </a:t>
            </a:r>
            <a:endParaRPr u="sng"/>
          </a:p>
          <a:p>
            <a:pPr marL="191331" indent="-191331">
              <a:buSzPct val="100000"/>
              <a:buFont typeface="Arial"/>
              <a:buChar char="•"/>
              <a:defRPr b="1" sz="2000"/>
            </a:pPr>
            <a:r>
              <a:t>It is an opening of mind and heart, our whole being to God, the Ultimate Mystery, beyond thoughts, words, and emotions. It is simply resting in the presence of God. </a:t>
            </a:r>
          </a:p>
          <a:p>
            <a:pPr marL="215999" indent="-215999" algn="ctr">
              <a:defRPr spc="-1" sz="2000"/>
            </a:pPr>
            <a:r>
              <a:t>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3" name="Shape 1133"/>
          <p:cNvSpPr/>
          <p:nvPr>
            <p:ph type="sldImg"/>
          </p:nvPr>
        </p:nvSpPr>
        <p:spPr>
          <a:prstGeom prst="rect">
            <a:avLst/>
          </a:prstGeom>
        </p:spPr>
        <p:txBody>
          <a:bodyPr/>
          <a:lstStyle/>
          <a:p>
            <a:pPr/>
          </a:p>
        </p:txBody>
      </p:sp>
      <p:sp>
        <p:nvSpPr>
          <p:cNvPr id="1134" name="Shape 1134"/>
          <p:cNvSpPr/>
          <p:nvPr>
            <p:ph type="body" sz="quarter" idx="1"/>
          </p:nvPr>
        </p:nvSpPr>
        <p:spPr>
          <a:prstGeom prst="rect">
            <a:avLst/>
          </a:prstGeom>
        </p:spPr>
        <p:txBody>
          <a:bodyPr/>
          <a:lstStyle/>
          <a:p>
            <a:pPr marL="215999" indent="-215999" algn="ctr">
              <a:defRPr spc="-1" sz="2000"/>
            </a:pPr>
            <a:r>
              <a:t>Wir suchen die Gemeinschaft mit Gott in der Stille, </a:t>
            </a:r>
          </a:p>
          <a:p>
            <a:pPr marL="215999" indent="-215999" algn="ctr">
              <a:defRPr spc="-1" sz="2000"/>
            </a:pPr>
            <a:r>
              <a:t>Um </a:t>
            </a:r>
            <a:r>
              <a:rPr u="sng"/>
              <a:t>mitten im Alltag mehr mit Gott verbunden </a:t>
            </a:r>
            <a:r>
              <a:t>zu sein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8" name="Shape 1028"/>
          <p:cNvSpPr/>
          <p:nvPr>
            <p:ph type="sldImg"/>
          </p:nvPr>
        </p:nvSpPr>
        <p:spPr>
          <a:prstGeom prst="rect">
            <a:avLst/>
          </a:prstGeom>
        </p:spPr>
        <p:txBody>
          <a:bodyPr/>
          <a:lstStyle/>
          <a:p>
            <a:pPr/>
          </a:p>
        </p:txBody>
      </p:sp>
      <p:sp>
        <p:nvSpPr>
          <p:cNvPr id="1029" name="Shape 1029"/>
          <p:cNvSpPr/>
          <p:nvPr>
            <p:ph type="body" sz="quarter" idx="1"/>
          </p:nvPr>
        </p:nvSpPr>
        <p:spPr>
          <a:prstGeom prst="rect">
            <a:avLst/>
          </a:prstGeom>
        </p:spPr>
        <p:txBody>
          <a:bodyPr/>
          <a:lstStyle>
            <a:lvl1pPr marL="215999" indent="-215999" algn="ctr">
              <a:defRPr spc="-1" sz="2000"/>
            </a:lvl1pPr>
          </a:lstStyle>
          <a:p>
            <a:pPr/>
            <a:r>
              <a:t>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9" name="Shape 1139"/>
          <p:cNvSpPr/>
          <p:nvPr>
            <p:ph type="sldImg"/>
          </p:nvPr>
        </p:nvSpPr>
        <p:spPr>
          <a:prstGeom prst="rect">
            <a:avLst/>
          </a:prstGeom>
        </p:spPr>
        <p:txBody>
          <a:bodyPr/>
          <a:lstStyle/>
          <a:p>
            <a:pPr/>
          </a:p>
        </p:txBody>
      </p:sp>
      <p:sp>
        <p:nvSpPr>
          <p:cNvPr id="1140" name="Shape 1140"/>
          <p:cNvSpPr/>
          <p:nvPr>
            <p:ph type="body" sz="quarter" idx="1"/>
          </p:nvPr>
        </p:nvSpPr>
        <p:spPr>
          <a:prstGeom prst="rect">
            <a:avLst/>
          </a:prstGeom>
        </p:spPr>
        <p:txBody>
          <a:bodyPr/>
          <a:lstStyle/>
          <a:p>
            <a:pPr marL="215999" indent="-215999" algn="ctr">
              <a:defRPr b="1" spc="-1"/>
            </a:pPr>
            <a:r>
              <a:t>15. Die Methode des Zentrierten Gebets</a:t>
            </a:r>
          </a:p>
          <a:p>
            <a:pPr marL="215999" indent="-215999" algn="ctr">
              <a:defRPr b="1" spc="-1" u="sng"/>
            </a:pPr>
            <a:r>
              <a:t>Das Gebet der Zustimmung</a:t>
            </a:r>
          </a:p>
          <a:p>
            <a:pPr marL="215999" indent="-215999" algn="ctr">
              <a:defRPr b="1" spc="-1"/>
            </a:pPr>
            <a:r>
              <a:t>Konferenz Zwei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4" name="Shape 1144"/>
          <p:cNvSpPr/>
          <p:nvPr>
            <p:ph type="sldImg"/>
          </p:nvPr>
        </p:nvSpPr>
        <p:spPr>
          <a:prstGeom prst="rect">
            <a:avLst/>
          </a:prstGeom>
        </p:spPr>
        <p:txBody>
          <a:bodyPr/>
          <a:lstStyle/>
          <a:p>
            <a:pPr/>
          </a:p>
        </p:txBody>
      </p:sp>
      <p:sp>
        <p:nvSpPr>
          <p:cNvPr id="1145" name="Shape 1145"/>
          <p:cNvSpPr/>
          <p:nvPr>
            <p:ph type="body" sz="quarter" idx="1"/>
          </p:nvPr>
        </p:nvSpPr>
        <p:spPr>
          <a:prstGeom prst="rect">
            <a:avLst/>
          </a:prstGeom>
        </p:spPr>
        <p:txBody>
          <a:bodyPr/>
          <a:lstStyle/>
          <a:p>
            <a:pPr marL="215999" indent="-215999" algn="ctr">
              <a:defRPr spc="-1" sz="2000"/>
            </a:pPr>
            <a:r>
              <a:t>4.</a:t>
            </a:r>
          </a:p>
          <a:p>
            <a:pPr marL="215999" indent="-215999">
              <a:defRPr b="1" spc="-1" sz="1800"/>
            </a:pPr>
            <a:r>
              <a:t>Wir hoffen, in dieser Zeit unsere Beziehung zu Gott durch die Stille zu vertiefen und Gott nicht nur intellektuell, sondern, wie es das große Buch beschreibt, "tief in uns" zu erkennen.  </a:t>
            </a:r>
          </a:p>
          <a:p>
            <a:pPr marL="215999" indent="-215999">
              <a:defRPr b="1" spc="-1" sz="1800"/>
            </a:pPr>
            <a:r>
              <a:t>Was den Schritt 3</a:t>
            </a:r>
            <a:r>
              <a:rPr baseline="30000"/>
              <a:t>rd</a:t>
            </a:r>
            <a:r>
              <a:t> betrifft, so kann ich mir keinen besseren Weg vorstellen, unseren Willen und unser Leben der Fürsorge Gottes zu überlassen, als das Zentrierte Gebet zu praktizieren.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9" name="Shape 1149"/>
          <p:cNvSpPr/>
          <p:nvPr>
            <p:ph type="sldImg"/>
          </p:nvPr>
        </p:nvSpPr>
        <p:spPr>
          <a:prstGeom prst="rect">
            <a:avLst/>
          </a:prstGeom>
        </p:spPr>
        <p:txBody>
          <a:bodyPr/>
          <a:lstStyle/>
          <a:p>
            <a:pPr/>
          </a:p>
        </p:txBody>
      </p:sp>
      <p:sp>
        <p:nvSpPr>
          <p:cNvPr id="1150" name="Shape 1150"/>
          <p:cNvSpPr/>
          <p:nvPr>
            <p:ph type="body" sz="quarter" idx="1"/>
          </p:nvPr>
        </p:nvSpPr>
        <p:spPr>
          <a:prstGeom prst="rect">
            <a:avLst/>
          </a:prstGeom>
        </p:spPr>
        <p:txBody>
          <a:bodyPr/>
          <a:lstStyle/>
          <a:p>
            <a:pPr marL="215999" indent="-215999" algn="ctr">
              <a:defRPr spc="-1" sz="2000"/>
            </a:pPr>
            <a:r>
              <a:t>10.</a:t>
            </a:r>
          </a:p>
          <a:p>
            <a:pPr marL="215999" indent="-215999">
              <a:defRPr spc="-1" sz="2000"/>
            </a:pPr>
          </a:p>
          <a:p>
            <a:pPr marL="215999" indent="-215999">
              <a:defRPr b="1" spc="-1" sz="2000"/>
            </a:pPr>
            <a:r>
              <a:t>Lesen Sie die 4 Leitlinien vollständig durch, OHNE ihn zu kommentieren, </a:t>
            </a:r>
          </a:p>
          <a:p>
            <a:pPr marL="215999" indent="-215999">
              <a:defRPr b="1" spc="-1" sz="2000"/>
            </a:pPr>
            <a:r>
              <a:t>und dann auf die nächste Folie wechseln. </a:t>
            </a:r>
            <a:endParaRPr sz="1800"/>
          </a:p>
          <a:p>
            <a:pPr marL="215999" indent="-215999">
              <a:defRPr spc="-1" sz="1800">
                <a:solidFill>
                  <a:srgbClr val="C00000"/>
                </a:solidFill>
              </a:defRPr>
            </a:pPr>
          </a:p>
          <a:p>
            <a:pPr marL="215999" indent="-215999">
              <a:defRPr spc="-1" sz="1800">
                <a:solidFill>
                  <a:srgbClr val="C00000"/>
                </a:solidFill>
              </a:defRPr>
            </a:pPr>
            <a:r>
              <a:t>(CP12: Wenn Sie die Leitlinien vorlesen, verwenden Sie die 12-Schritte-Broschüre, damit die Zuhörer wissen, wo sie zu finden sind.]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4" name="Shape 1154"/>
          <p:cNvSpPr/>
          <p:nvPr>
            <p:ph type="sldImg"/>
          </p:nvPr>
        </p:nvSpPr>
        <p:spPr>
          <a:prstGeom prst="rect">
            <a:avLst/>
          </a:prstGeom>
        </p:spPr>
        <p:txBody>
          <a:bodyPr/>
          <a:lstStyle/>
          <a:p>
            <a:pPr/>
          </a:p>
        </p:txBody>
      </p:sp>
      <p:sp>
        <p:nvSpPr>
          <p:cNvPr id="1155" name="Shape 1155"/>
          <p:cNvSpPr/>
          <p:nvPr>
            <p:ph type="body" sz="quarter" idx="1"/>
          </p:nvPr>
        </p:nvSpPr>
        <p:spPr>
          <a:prstGeom prst="rect">
            <a:avLst/>
          </a:prstGeom>
        </p:spPr>
        <p:txBody>
          <a:bodyPr/>
          <a:lstStyle/>
          <a:p>
            <a:pPr marL="96840" indent="-96840">
              <a:defRPr spc="-1" sz="2000"/>
            </a:pPr>
            <a:r>
              <a:t>		</a:t>
            </a:r>
            <a:r>
              <a:rPr b="1"/>
              <a:t>Intention und Consent</a:t>
            </a:r>
            <a:endParaRPr b="1"/>
          </a:p>
          <a:p>
            <a:pPr marL="96840" indent="-96840">
              <a:defRPr b="1" spc="-1" sz="2000"/>
            </a:pPr>
          </a:p>
          <a:p>
            <a:pPr marL="96840" indent="-96840">
              <a:defRPr b="1" spc="-1" sz="2000"/>
            </a:pPr>
            <a:r>
              <a:t>“Ja sagen zu Gottes Wirken in mir”</a:t>
            </a:r>
            <a:r>
              <a:rPr b="0"/>
              <a:t>	</a:t>
            </a:r>
          </a:p>
          <a:p>
            <a:pPr marL="96840" indent="-96840">
              <a:defRPr spc="-1" sz="2000"/>
            </a:pPr>
          </a:p>
          <a:p>
            <a:pPr marL="96840" indent="-96840">
              <a:defRPr spc="-1" sz="2000"/>
            </a:pPr>
          </a:p>
          <a:p>
            <a:pPr marL="96840" indent="-96840">
              <a:defRPr spc="-1" sz="2000"/>
            </a:pPr>
          </a:p>
          <a:p>
            <a:pPr marL="96840" indent="-96840">
              <a:defRPr spc="-1" sz="2000"/>
            </a:pPr>
          </a:p>
          <a:p>
            <a:pPr marL="96840" indent="-96840">
              <a:defRPr spc="-1" sz="2000"/>
            </a:pPr>
            <a:r>
              <a:t>							18.</a:t>
            </a:r>
          </a:p>
          <a:p>
            <a:pPr marL="96840" indent="-96840">
              <a:buClr>
                <a:srgbClr val="000000"/>
              </a:buClr>
              <a:buSzPct val="100000"/>
              <a:buFont typeface="Symbol"/>
              <a:buChar char="·"/>
              <a:defRPr spc="-1" sz="2000"/>
            </a:pPr>
            <a:r>
              <a:t>Das heilige Wort drückt unseren Willen zur Zustimmung aus</a:t>
            </a:r>
          </a:p>
          <a:p>
            <a:pPr marL="96840" indent="-96840">
              <a:buClr>
                <a:srgbClr val="000000"/>
              </a:buClr>
              <a:buSzPct val="100000"/>
              <a:buFont typeface="Symbol"/>
              <a:buChar char="·"/>
              <a:defRPr spc="-1" sz="2000"/>
            </a:pPr>
            <a:r>
              <a:t>Sie ist nur wegen ihrer Absicht heilig </a:t>
            </a:r>
          </a:p>
          <a:p>
            <a:pPr marL="96840" indent="-96840">
              <a:buClr>
                <a:srgbClr val="000000"/>
              </a:buClr>
              <a:buSzPct val="100000"/>
              <a:buFont typeface="Symbol"/>
              <a:buChar char="·"/>
              <a:defRPr spc="-1" sz="2000"/>
            </a:pPr>
            <a:r>
              <a:t>Gebet der </a:t>
            </a:r>
            <a:r>
              <a:rPr i="1"/>
              <a:t>Absicht und nicht der Aufmerksamkeit</a:t>
            </a:r>
          </a:p>
          <a:p>
            <a:pPr marL="96840" indent="-96840">
              <a:buClr>
                <a:srgbClr val="000000"/>
              </a:buClr>
              <a:buSzPct val="100000"/>
              <a:buFont typeface="Symbol"/>
              <a:buChar char="·"/>
              <a:defRPr spc="-1" sz="2000"/>
            </a:pPr>
            <a:r>
              <a:t>Intention und Zustimmung sind das Herz und die Seele des Zentrierten Gebets</a:t>
            </a:r>
          </a:p>
          <a:p>
            <a:pPr marL="96840" indent="-96840">
              <a:buClr>
                <a:srgbClr val="000000"/>
              </a:buClr>
              <a:buSzPct val="100000"/>
              <a:buFont typeface="Symbol"/>
              <a:buChar char="·"/>
              <a:defRPr spc="-1" sz="2000"/>
            </a:pPr>
            <a:r>
              <a:t>Gottes Gegenwart ist das göttliche Leben in uns, das unseren grundlegenden Kern des Guten bekräftigt</a:t>
            </a:r>
          </a:p>
          <a:p>
            <a:pPr marL="96840" indent="-96840">
              <a:buClr>
                <a:srgbClr val="000000"/>
              </a:buClr>
              <a:buSzPct val="100000"/>
              <a:buFont typeface="Symbol"/>
              <a:buChar char="·"/>
              <a:defRPr spc="-1" sz="2000"/>
            </a:pPr>
            <a:r>
              <a:t>Das Handeln Gottes ist die Gnade des Transformationsprozesses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9" name="Shape 1159"/>
          <p:cNvSpPr/>
          <p:nvPr>
            <p:ph type="sldImg"/>
          </p:nvPr>
        </p:nvSpPr>
        <p:spPr>
          <a:prstGeom prst="rect">
            <a:avLst/>
          </a:prstGeom>
        </p:spPr>
        <p:txBody>
          <a:bodyPr/>
          <a:lstStyle/>
          <a:p>
            <a:pPr/>
          </a:p>
        </p:txBody>
      </p:sp>
      <p:sp>
        <p:nvSpPr>
          <p:cNvPr id="1160" name="Shape 1160"/>
          <p:cNvSpPr/>
          <p:nvPr>
            <p:ph type="body" sz="quarter" idx="1"/>
          </p:nvPr>
        </p:nvSpPr>
        <p:spPr>
          <a:prstGeom prst="rect">
            <a:avLst/>
          </a:prstGeom>
        </p:spPr>
        <p:txBody>
          <a:bodyPr/>
          <a:lstStyle/>
          <a:p>
            <a:pPr marL="107999" indent="-107999">
              <a:defRPr spc="-1" sz="2000"/>
            </a:pPr>
            <a:r>
              <a:t>		</a:t>
            </a:r>
          </a:p>
          <a:p>
            <a:pPr marL="107999" indent="-107999">
              <a:defRPr spc="-1" sz="2000"/>
            </a:pPr>
            <a:r>
              <a:t>					12.</a:t>
            </a:r>
          </a:p>
          <a:p>
            <a:pPr marL="107999" indent="-107999">
              <a:defRPr b="1" spc="-1" sz="2000" u="sng"/>
            </a:pPr>
            <a:r>
              <a:t>Das Gebetswort (“heilige Wort”) </a:t>
            </a:r>
            <a:r>
              <a:rPr b="0" u="none"/>
              <a:t>ist nicht wegen seiner inhärenten Bedeutung heilig, </a:t>
            </a:r>
          </a:p>
          <a:p>
            <a:pPr marL="107999" indent="-107999">
              <a:defRPr spc="-1" sz="2000"/>
            </a:pPr>
            <a:r>
              <a:t>sondern nur wegen seiner </a:t>
            </a:r>
            <a:r>
              <a:rPr b="1" u="sng"/>
              <a:t>Absicht</a:t>
            </a:r>
            <a:r>
              <a:t>, der Gegenwart und dem Handeln darin </a:t>
            </a:r>
            <a:r>
              <a:rPr b="1" u="sng"/>
              <a:t>zuzustimmen</a:t>
            </a:r>
            <a:r>
              <a:t>.</a:t>
            </a:r>
          </a:p>
          <a:p>
            <a:pPr>
              <a:defRPr spc="-1" sz="2000"/>
            </a:pPr>
          </a:p>
          <a:p>
            <a:pPr marL="107999" indent="-107999">
              <a:buClr>
                <a:srgbClr val="000000"/>
              </a:buClr>
              <a:buSzPct val="100000"/>
              <a:buFont typeface="Symbol"/>
              <a:buChar char="·"/>
              <a:defRPr b="1" spc="-1" sz="2000" u="sng"/>
            </a:pPr>
            <a:r>
              <a:t>Vor unserer der ersten Phase des Zentrierten Gebets werden wir uns Zeit nehmen, ein heiliges Wort zu wählen</a:t>
            </a:r>
          </a:p>
          <a:p>
            <a:pPr marL="107999" indent="-107999">
              <a:buClr>
                <a:srgbClr val="000000"/>
              </a:buClr>
              <a:buSzPct val="100000"/>
              <a:buFont typeface="Symbol"/>
              <a:buChar char="·"/>
              <a:defRPr spc="-1" sz="2000" u="sng">
                <a:latin typeface="Wingdings"/>
                <a:ea typeface="Wingdings"/>
                <a:cs typeface="Wingdings"/>
                <a:sym typeface="Wingdings"/>
              </a:defRPr>
            </a:pPr>
            <a:r>
              <a:t> </a:t>
            </a:r>
            <a:r>
              <a:rPr>
                <a:latin typeface="+mn-lt"/>
                <a:ea typeface="+mn-ea"/>
                <a:cs typeface="+mn-cs"/>
                <a:sym typeface="Arial"/>
              </a:rPr>
              <a:t>(Dazu Gebet zum Heiligen Geist und kurze Stille)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4" name="Shape 1164"/>
          <p:cNvSpPr/>
          <p:nvPr>
            <p:ph type="sldImg"/>
          </p:nvPr>
        </p:nvSpPr>
        <p:spPr>
          <a:prstGeom prst="rect">
            <a:avLst/>
          </a:prstGeom>
        </p:spPr>
        <p:txBody>
          <a:bodyPr/>
          <a:lstStyle/>
          <a:p>
            <a:pPr/>
          </a:p>
        </p:txBody>
      </p:sp>
      <p:sp>
        <p:nvSpPr>
          <p:cNvPr id="1165" name="Shape 1165"/>
          <p:cNvSpPr/>
          <p:nvPr>
            <p:ph type="body" sz="quarter" idx="1"/>
          </p:nvPr>
        </p:nvSpPr>
        <p:spPr>
          <a:prstGeom prst="rect">
            <a:avLst/>
          </a:prstGeom>
        </p:spPr>
        <p:txBody>
          <a:bodyPr/>
          <a:lstStyle/>
          <a:p>
            <a:pPr marL="120600" indent="-120600" algn="ctr">
              <a:defRPr b="1" spc="-1"/>
            </a:pPr>
            <a:r>
              <a:t>					13. Leitlinie 2	(20)</a:t>
            </a:r>
          </a:p>
          <a:p>
            <a:pPr marL="90360" indent="-90360">
              <a:spcBef>
                <a:spcPts val="1100"/>
              </a:spcBef>
              <a:buClr>
                <a:srgbClr val="404040"/>
              </a:buClr>
              <a:buSzPct val="100000"/>
              <a:buFont typeface="Trebuchet MS"/>
              <a:buChar char=" "/>
              <a:defRPr spc="-1">
                <a:solidFill>
                  <a:srgbClr val="404040"/>
                </a:solidFill>
                <a:latin typeface="Calibri"/>
                <a:ea typeface="Calibri"/>
                <a:cs typeface="Calibri"/>
                <a:sym typeface="Calibri"/>
              </a:defRPr>
            </a:pPr>
            <a:r>
              <a:t>"</a:t>
            </a:r>
            <a:r>
              <a:rPr>
                <a:solidFill>
                  <a:srgbClr val="595959"/>
                </a:solidFill>
              </a:rPr>
              <a:t>Setz dich bequem hin mit geschlossenen Augen und sammle dich kurz.  </a:t>
            </a:r>
            <a:endParaRPr>
              <a:solidFill>
                <a:srgbClr val="595959"/>
              </a:solidFill>
            </a:endParaRPr>
          </a:p>
          <a:p>
            <a:pPr marL="90360" indent="-90360">
              <a:spcBef>
                <a:spcPts val="1100"/>
              </a:spcBef>
              <a:buClr>
                <a:srgbClr val="404040"/>
              </a:buClr>
              <a:buSzPct val="100000"/>
              <a:buFont typeface="Trebuchet MS"/>
              <a:buChar char=" "/>
              <a:defRPr spc="-1">
                <a:solidFill>
                  <a:srgbClr val="595959"/>
                </a:solidFill>
                <a:latin typeface="Calibri"/>
                <a:ea typeface="Calibri"/>
                <a:cs typeface="Calibri"/>
                <a:sym typeface="Calibri"/>
              </a:defRPr>
            </a:pPr>
            <a:r>
              <a:t>Dann führe das Gebetswort als Symbol deiner Zustimmung zu Gottes Gegenwart und Wirken in dir schweigend ein.</a:t>
            </a:r>
            <a:r>
              <a:rPr>
                <a:solidFill>
                  <a:srgbClr val="404040"/>
                </a:solidFill>
              </a:rPr>
              <a:t>"</a:t>
            </a:r>
          </a:p>
          <a:p>
            <a:pPr marL="120600" indent="-120600">
              <a:defRPr spc="-1"/>
            </a:pPr>
          </a:p>
          <a:p>
            <a:pPr marL="120600" indent="-120600">
              <a:buClr>
                <a:srgbClr val="000000"/>
              </a:buClr>
              <a:buSzPct val="100000"/>
              <a:buFont typeface="Symbol"/>
              <a:buChar char="·"/>
              <a:defRPr spc="-1"/>
            </a:pPr>
            <a:r>
              <a:t>"</a:t>
            </a:r>
            <a:r>
              <a:rPr u="sng"/>
              <a:t>Bequem</a:t>
            </a:r>
            <a:r>
              <a:t> sitzen" bedeutet, relativ bequem zu sitzen, Rücken gerade. </a:t>
            </a:r>
          </a:p>
          <a:p>
            <a:pPr marL="120600" indent="-120600">
              <a:buClr>
                <a:srgbClr val="000000"/>
              </a:buClr>
              <a:buSzPct val="100000"/>
              <a:buFont typeface="Symbol"/>
              <a:buChar char="·"/>
              <a:defRPr spc="-1"/>
            </a:pPr>
          </a:p>
          <a:p>
            <a:pPr marL="120600" indent="-120600">
              <a:buClr>
                <a:srgbClr val="000000"/>
              </a:buClr>
              <a:buSzPct val="100000"/>
              <a:buFont typeface="Symbol"/>
              <a:buChar char="·"/>
              <a:defRPr spc="-1"/>
            </a:pPr>
            <a:r>
              <a:t>Unsere innere Haltung in diesem Gebet ist die einer </a:t>
            </a:r>
            <a:r>
              <a:rPr u="sng"/>
              <a:t>wachen Empfänglichkeit</a:t>
            </a:r>
            <a:r>
              <a:t>.</a:t>
            </a:r>
          </a:p>
          <a:p>
            <a:pPr marL="120600" indent="-120600">
              <a:buClr>
                <a:srgbClr val="000000"/>
              </a:buClr>
              <a:buSzPct val="100000"/>
              <a:buFont typeface="Symbol"/>
              <a:buChar char="·"/>
              <a:defRPr spc="-1"/>
            </a:pPr>
          </a:p>
          <a:p>
            <a:pPr marL="120600" indent="-120600">
              <a:buClr>
                <a:srgbClr val="000000"/>
              </a:buClr>
              <a:buSzPct val="100000"/>
              <a:buFont typeface="Symbol"/>
              <a:buChar char="·"/>
              <a:defRPr spc="-1"/>
            </a:pPr>
            <a:r>
              <a:t>Wir </a:t>
            </a:r>
            <a:r>
              <a:rPr u="sng"/>
              <a:t>schließen die Augen </a:t>
            </a:r>
            <a:r>
              <a:t>als Symbol des Loslassens von dem, was um uns herum und in uns vorgeht.</a:t>
            </a:r>
          </a:p>
          <a:p>
            <a:pPr>
              <a:defRPr spc="-1"/>
            </a:pPr>
            <a:r>
              <a:t> </a:t>
            </a:r>
          </a:p>
          <a:p>
            <a:pPr marL="120600" indent="-120600">
              <a:buClr>
                <a:srgbClr val="000000"/>
              </a:buClr>
              <a:buSzPct val="100000"/>
              <a:buFont typeface="Symbol"/>
              <a:buChar char="·"/>
              <a:defRPr spc="-1"/>
            </a:pPr>
            <a:r>
              <a:t>Wir führen das </a:t>
            </a:r>
            <a:r>
              <a:rPr u="sng"/>
              <a:t>Gebetswort innerlich so sanft </a:t>
            </a:r>
            <a:r>
              <a:t>ein, als würde sich eine </a:t>
            </a:r>
            <a:r>
              <a:rPr u="sng"/>
              <a:t>Feder</a:t>
            </a:r>
            <a:r>
              <a:t> auf ein Stück Watte legen. </a:t>
            </a:r>
          </a:p>
          <a:p>
            <a:pPr>
              <a:defRPr spc="-1"/>
            </a:pPr>
          </a:p>
          <a:p>
            <a:pPr marL="120600" indent="-120600">
              <a:buClr>
                <a:srgbClr val="000000"/>
              </a:buClr>
              <a:buSzPct val="100000"/>
              <a:buFont typeface="Symbol"/>
              <a:buChar char="·"/>
              <a:defRPr spc="-1"/>
            </a:pPr>
            <a:r>
              <a:t>Wenn wir </a:t>
            </a:r>
            <a:r>
              <a:rPr u="sng"/>
              <a:t>einschlafen</a:t>
            </a:r>
            <a:r>
              <a:t>, setzen wir das Gebet nach dem Aufwachen einfach fort.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9" name="Shape 1169"/>
          <p:cNvSpPr/>
          <p:nvPr>
            <p:ph type="sldImg"/>
          </p:nvPr>
        </p:nvSpPr>
        <p:spPr>
          <a:prstGeom prst="rect">
            <a:avLst/>
          </a:prstGeom>
        </p:spPr>
        <p:txBody>
          <a:bodyPr/>
          <a:lstStyle/>
          <a:p>
            <a:pPr/>
          </a:p>
        </p:txBody>
      </p:sp>
      <p:sp>
        <p:nvSpPr>
          <p:cNvPr id="1170" name="Shape 1170"/>
          <p:cNvSpPr/>
          <p:nvPr>
            <p:ph type="body" sz="quarter" idx="1"/>
          </p:nvPr>
        </p:nvSpPr>
        <p:spPr>
          <a:prstGeom prst="rect">
            <a:avLst/>
          </a:prstGeom>
        </p:spPr>
        <p:txBody>
          <a:bodyPr/>
          <a:lstStyle/>
          <a:p>
            <a:pPr marL="215999" indent="-215999" algn="ctr">
              <a:defRPr b="1" spc="-1"/>
            </a:pPr>
            <a:r>
              <a:t>14. Leitlinie 3 	</a:t>
            </a:r>
            <a:r>
              <a:rPr>
                <a:solidFill>
                  <a:srgbClr val="F2F2F2"/>
                </a:solidFill>
              </a:rPr>
              <a:t>(21)</a:t>
            </a:r>
            <a:endParaRPr>
              <a:solidFill>
                <a:srgbClr val="F2F2F2"/>
              </a:solidFill>
            </a:endParaRPr>
          </a:p>
          <a:p>
            <a:pPr marL="215999" indent="-215999" algn="ctr">
              <a:defRPr spc="-1"/>
            </a:pPr>
          </a:p>
          <a:p>
            <a:pPr marL="215999" indent="-215999">
              <a:defRPr b="1" spc="-1"/>
            </a:pPr>
            <a:r>
              <a:t>Wenn du mit deinen Gedanken beschäftigt bist, kehre stets behutsam zum heiligen Wort zurück.</a:t>
            </a:r>
          </a:p>
          <a:p>
            <a:pPr marL="215999" indent="-215999">
              <a:defRPr spc="-1"/>
            </a:pPr>
          </a:p>
          <a:p>
            <a:pPr marL="215999" indent="-215999">
              <a:defRPr spc="-1" u="sng"/>
            </a:pPr>
            <a:r>
              <a:t>"Gedanken" </a:t>
            </a:r>
            <a:r>
              <a:rPr u="none"/>
              <a:t>ist ein Oberbegriff für jede Wahrnehmung, auch für Körperempfindungen,</a:t>
            </a:r>
          </a:p>
          <a:p>
            <a:pPr marL="215999" indent="-215999">
              <a:defRPr spc="-1"/>
            </a:pPr>
            <a:r>
              <a:t>Sinneswahrnehmungen, Gefühle, Bilder, Erinnerungen, Pläne, Überlegungen, Konzepte, Kommentare und geistige Erfahrungen. </a:t>
            </a:r>
          </a:p>
          <a:p>
            <a:pPr marL="215999" indent="-215999">
              <a:defRPr spc="-1"/>
            </a:pPr>
          </a:p>
          <a:p>
            <a:pPr marL="215999" indent="-215999">
              <a:defRPr spc="-1"/>
            </a:pPr>
            <a:r>
              <a:t>Gedanken sind ein unvermeidlicher, integraler und normaler Bestandteil des Zentrierten Gebets. </a:t>
            </a:r>
          </a:p>
          <a:p>
            <a:pPr marL="215999" indent="-215999">
              <a:defRPr spc="-1"/>
            </a:pPr>
          </a:p>
          <a:p>
            <a:pPr marL="215999" indent="-215999">
              <a:defRPr spc="-1"/>
            </a:pPr>
            <a:r>
              <a:t>Mit "immer wieder sanft zum heiligen Wort zurückkehren" ist ein </a:t>
            </a:r>
            <a:r>
              <a:rPr u="sng"/>
              <a:t>Minimum an Anstrengung </a:t>
            </a:r>
            <a:r>
              <a:t>gemeint. Dies ist die einzige Aktivität, die wir während der Zeit des Zentrierten Gebets einleiten.</a:t>
            </a:r>
          </a:p>
          <a:p>
            <a:pPr marL="215999" indent="-215999">
              <a:defRPr spc="-1"/>
            </a:pPr>
          </a:p>
          <a:p>
            <a:pPr marL="215999" indent="-215999">
              <a:defRPr spc="-1"/>
            </a:pPr>
            <a:r>
              <a:t>Während der Zeit des Zentriertenen Gebets kann das heilige Wort vage werden oder verschwinden.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4" name="Shape 1174"/>
          <p:cNvSpPr/>
          <p:nvPr>
            <p:ph type="sldImg"/>
          </p:nvPr>
        </p:nvSpPr>
        <p:spPr>
          <a:prstGeom prst="rect">
            <a:avLst/>
          </a:prstGeom>
        </p:spPr>
        <p:txBody>
          <a:bodyPr/>
          <a:lstStyle/>
          <a:p>
            <a:pPr/>
          </a:p>
        </p:txBody>
      </p:sp>
      <p:sp>
        <p:nvSpPr>
          <p:cNvPr id="1175" name="Shape 1175"/>
          <p:cNvSpPr/>
          <p:nvPr>
            <p:ph type="body" sz="quarter" idx="1"/>
          </p:nvPr>
        </p:nvSpPr>
        <p:spPr>
          <a:prstGeom prst="rect">
            <a:avLst/>
          </a:prstGeom>
        </p:spPr>
        <p:txBody>
          <a:bodyPr/>
          <a:lstStyle/>
          <a:p>
            <a:pPr marL="215999" indent="-215999" algn="ctr">
              <a:defRPr b="1" spc="-1"/>
            </a:pPr>
            <a:r>
              <a:t>15. </a:t>
            </a:r>
            <a:r>
              <a:rPr b="0">
                <a:solidFill>
                  <a:srgbClr val="404040"/>
                </a:solidFill>
                <a:latin typeface="Calibri"/>
                <a:ea typeface="Calibri"/>
                <a:cs typeface="Calibri"/>
                <a:sym typeface="Calibri"/>
              </a:rPr>
              <a:t>Leitlinie 4</a:t>
            </a:r>
          </a:p>
          <a:p>
            <a:pPr marL="215999" indent="-215999">
              <a:defRPr b="1" spc="-1">
                <a:solidFill>
                  <a:srgbClr val="545454"/>
                </a:solidFill>
                <a:latin typeface="Calibri"/>
                <a:ea typeface="Calibri"/>
                <a:cs typeface="Calibri"/>
                <a:sym typeface="Calibri"/>
              </a:defRPr>
            </a:pPr>
            <a:r>
              <a:t>"Am </a:t>
            </a:r>
            <a:r>
              <a:rPr>
                <a:solidFill>
                  <a:srgbClr val="595959"/>
                </a:solidFill>
              </a:rPr>
              <a:t>Ende der Gebetszeit verweile einige Minuten mit geschlossenen Augen in Stille."</a:t>
            </a:r>
            <a:endParaRPr>
              <a:solidFill>
                <a:srgbClr val="595959"/>
              </a:solidFill>
              <a:latin typeface="+mn-lt"/>
              <a:ea typeface="+mn-ea"/>
              <a:cs typeface="+mn-cs"/>
              <a:sym typeface="Arial"/>
            </a:endParaRPr>
          </a:p>
          <a:p>
            <a:pPr marL="215999" indent="-215999">
              <a:defRPr b="1" spc="-1"/>
            </a:pPr>
          </a:p>
          <a:p>
            <a:pPr marL="215999" indent="-215999">
              <a:defRPr spc="-1">
                <a:latin typeface="Wingdings"/>
                <a:ea typeface="Wingdings"/>
                <a:cs typeface="Wingdings"/>
                <a:sym typeface="Wingdings"/>
              </a:defRPr>
            </a:pPr>
            <a:r>
              <a:t> </a:t>
            </a:r>
            <a:r>
              <a:rPr b="1" u="sng">
                <a:latin typeface="+mn-lt"/>
                <a:ea typeface="+mn-ea"/>
                <a:cs typeface="+mn-cs"/>
                <a:sym typeface="Arial"/>
              </a:rPr>
              <a:t>Praxis: 20 Min, 2x täglich</a:t>
            </a:r>
            <a:endParaRPr b="1" u="sng">
              <a:latin typeface="+mn-lt"/>
              <a:ea typeface="+mn-ea"/>
              <a:cs typeface="+mn-cs"/>
              <a:sym typeface="Arial"/>
            </a:endParaRPr>
          </a:p>
          <a:p>
            <a:pPr marL="215999" indent="-215999">
              <a:defRPr b="1" spc="-1"/>
            </a:pPr>
          </a:p>
          <a:p>
            <a:pPr marL="215999" indent="-215999">
              <a:defRPr b="1" spc="-1"/>
            </a:pPr>
            <a:r>
              <a:t>Hier bzw. unten bei Leitlinie 4 (Folie 23):</a:t>
            </a:r>
          </a:p>
          <a:p>
            <a:pPr marL="215999" indent="-215999">
              <a:defRPr spc="-1"/>
            </a:pPr>
            <a:r>
              <a:t>Lesen Sie laut aus </a:t>
            </a:r>
            <a:r>
              <a:rPr i="1"/>
              <a:t>Open Mind, Open Heart </a:t>
            </a:r>
            <a:r>
              <a:t>(2006), S. 32.</a:t>
            </a:r>
          </a:p>
          <a:p>
            <a:pPr marL="215999" indent="-215999">
              <a:defRPr i="1" spc="-1"/>
            </a:pPr>
            <a:r>
              <a:t> "Das heilige Wort ist eine Möglichkeit, die </a:t>
            </a:r>
            <a:r>
              <a:rPr u="sng"/>
              <a:t>Absicht zu erneuern</a:t>
            </a:r>
            <a:r>
              <a:t>, sich Gott zu öffnen und ihn so </a:t>
            </a:r>
            <a:r>
              <a:rPr u="sng"/>
              <a:t>anzunehmen</a:t>
            </a:r>
            <a:r>
              <a:t>, wie er ist. Das hindert zwar niemanden daran, zu anderen Zeiten in anderen Formen zu beten, aber die Zeit des Zentrierten Gebets ist </a:t>
            </a:r>
            <a:r>
              <a:rPr u="sng"/>
              <a:t>nicht die Zeit, um speziell für andere zu beten</a:t>
            </a:r>
            <a:r>
              <a:t>. Indem du Gott zustimmst, betest du implizit für alle Menschen in Vergangenheit, Gegenwart und Zukunft. Du umarmst die gesamte Schöpfung. </a:t>
            </a:r>
            <a:r>
              <a:rPr u="sng"/>
              <a:t>Du akzeptierst die gesamte Realität, angefangen bei Gott </a:t>
            </a:r>
            <a:r>
              <a:t>und dem Teil deiner </a:t>
            </a:r>
            <a:r>
              <a:rPr u="sng"/>
              <a:t>eigenen Realität, </a:t>
            </a:r>
            <a:r>
              <a:t>dessen du dir vielleicht nicht allgemein bewusst bist, nämlich der spirituellen Ebene deines Seins."</a:t>
            </a:r>
          </a:p>
          <a:p>
            <a:pPr marL="215999" indent="-215999">
              <a:defRPr b="1" spc="-1"/>
            </a:pPr>
          </a:p>
          <a:p>
            <a:pPr marL="215999" indent="-215999" algn="ctr">
              <a:defRPr b="1" spc="-1"/>
            </a:pPr>
          </a:p>
          <a:p>
            <a:pPr marL="215999" indent="-215999" algn="ctr">
              <a:defRPr b="1" spc="-1"/>
            </a:pPr>
            <a:r>
              <a:t>22.  Leitlinie 4</a:t>
            </a:r>
          </a:p>
          <a:p>
            <a:pPr marL="215999" indent="-215999">
              <a:defRPr b="1" spc="-1"/>
            </a:pPr>
            <a:r>
              <a:t>Bleiben Sie am Ende der Gebetszeit ein paar Minuten in Stille mit geschlossenen Augen. </a:t>
            </a:r>
          </a:p>
          <a:p>
            <a:pPr marL="215999" indent="-215999">
              <a:defRPr spc="-1"/>
            </a:pPr>
            <a:r>
              <a:t>Die zusätzliche Zeit ermöglicht es uns, die Atmosphäre der Stille sanft in die Aktivität des Alltags zu bringen.</a:t>
            </a:r>
          </a:p>
          <a:p>
            <a:pPr marL="215999" indent="-215999">
              <a:defRPr spc="-1"/>
            </a:pPr>
            <a:r>
              <a:t>Wenn dieses Gebet in einer Gruppe gesprochen wird, kann der Leiter langsam ein Gebet wie das Vaterunser </a:t>
            </a:r>
            <a:r>
              <a:rPr b="1"/>
              <a:t>[oder das Gebet in 3 Schritten</a:t>
            </a:r>
            <a:r>
              <a:rPr b="1" baseline="30000"/>
              <a:t>rd</a:t>
            </a:r>
            <a:r>
              <a:rPr b="1"/>
              <a:t> ] </a:t>
            </a:r>
            <a:r>
              <a:t>aufsagen, während die anderen zuhören. </a:t>
            </a:r>
          </a:p>
          <a:p>
            <a:pPr marL="215999" indent="-215999">
              <a:defRPr spc="-1"/>
            </a:pPr>
            <a:r>
              <a:t>Die Mindestzeit für dieses Gebet beträgt zwanzig Minuten. </a:t>
            </a:r>
          </a:p>
          <a:p>
            <a:pPr marL="215999" indent="-215999">
              <a:defRPr spc="-1"/>
            </a:pPr>
            <a:r>
              <a:t>Es werden zwei Zeiten pro Tag empfohlen, eine am Morgen und die andere am Nachmittag oder frühen Abend. </a:t>
            </a:r>
          </a:p>
          <a:p>
            <a:pPr marL="215999" indent="-215999">
              <a:defRPr b="1" spc="-1"/>
            </a:pPr>
            <a:r>
              <a:t>Auf der spirituellen Ebene des </a:t>
            </a:r>
            <a:r>
              <a:rPr b="0"/>
              <a:t>Seins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8" name="Shape 1178"/>
          <p:cNvSpPr/>
          <p:nvPr>
            <p:ph type="sldImg"/>
          </p:nvPr>
        </p:nvSpPr>
        <p:spPr>
          <a:prstGeom prst="rect">
            <a:avLst/>
          </a:prstGeom>
        </p:spPr>
        <p:txBody>
          <a:bodyPr/>
          <a:lstStyle/>
          <a:p>
            <a:pPr/>
          </a:p>
        </p:txBody>
      </p:sp>
      <p:sp>
        <p:nvSpPr>
          <p:cNvPr id="1179" name="Shape 1179"/>
          <p:cNvSpPr/>
          <p:nvPr>
            <p:ph type="body" sz="quarter" idx="1"/>
          </p:nvPr>
        </p:nvSpPr>
        <p:spPr>
          <a:prstGeom prst="rect">
            <a:avLst/>
          </a:prstGeom>
        </p:spPr>
        <p:txBody>
          <a:bodyPr/>
          <a:lstStyle/>
          <a:p>
            <a:pPr marL="215999" indent="-215999" algn="ctr">
              <a:defRPr spc="-1" sz="1500"/>
            </a:pPr>
            <a:r>
              <a:t>	 </a:t>
            </a:r>
            <a:r>
              <a:rPr b="1"/>
              <a:t>16. Auf der spirituellen Ebene des Seins </a:t>
            </a:r>
            <a:r>
              <a:t>(23.)</a:t>
            </a:r>
          </a:p>
          <a:p>
            <a:pPr marL="285750" indent="-285750" algn="ctr">
              <a:buSzPct val="100000"/>
              <a:buChar char="à"/>
              <a:defRPr b="1" spc="-1" sz="1500"/>
            </a:pPr>
            <a:r>
              <a:t>Text und Anleitung für Wort und Stilles Gebet</a:t>
            </a:r>
          </a:p>
          <a:p>
            <a:pPr>
              <a:defRPr spc="-1" sz="1500"/>
            </a:pPr>
          </a:p>
          <a:p>
            <a:pPr marL="215999" indent="-215999">
              <a:defRPr i="1" spc="-1" sz="1500"/>
            </a:pPr>
            <a:r>
              <a:t>"Das heilige Wort ist eine Möglichkeit, die </a:t>
            </a:r>
            <a:r>
              <a:rPr u="sng"/>
              <a:t>Absicht zu erneuern</a:t>
            </a:r>
            <a:r>
              <a:t>, sich Gott zu öffnen und ihn so anzunehmen, wie er ist. Das hindert zwar niemanden daran, zu anderen Zeiten in anderen Formen zu beten, aber die Zeit des Zentrierten Gebets ist </a:t>
            </a:r>
            <a:r>
              <a:rPr u="sng"/>
              <a:t>nicht die Zeit, um speziell für andere zu beten</a:t>
            </a:r>
            <a:r>
              <a:t>. Indem du Gott zustimmst, betest du implizit für alle Menschen in Vergangenheit, Gegenwart und Zukunft. Du umarmst die gesamte Schöpfung. Du akzeptierst die gesamte Realität, beginnend mit Gott und mit dem Teil Deiner eigenen Realität, dessen du dir vielleicht nicht allgemein bewusst bist, nämlich der spirituellen Ebene deines Wesens.“</a:t>
            </a:r>
          </a:p>
          <a:p>
            <a:pPr marL="215999" indent="-215999">
              <a:defRPr spc="-1" sz="1500"/>
            </a:pPr>
            <a:r>
              <a:t>(Lesen Sie laut aus </a:t>
            </a:r>
            <a:r>
              <a:rPr i="1"/>
              <a:t>Open Mind, Open Heart </a:t>
            </a:r>
            <a:r>
              <a:t>(2006), S. 32.)</a:t>
            </a:r>
          </a:p>
          <a:p>
            <a:pPr marL="215999" indent="-215999">
              <a:defRPr spc="-1" sz="1500"/>
            </a:pPr>
          </a:p>
          <a:p>
            <a:pPr marL="215999" indent="-215999" algn="ctr">
              <a:defRPr b="1" spc="-1"/>
            </a:pPr>
            <a:r>
              <a:t> Unsere erste Periode des Zentrierten Gebets </a:t>
            </a:r>
          </a:p>
          <a:p>
            <a:pPr marL="215999" indent="-215999">
              <a:defRPr spc="-1"/>
            </a:pPr>
            <a:r>
              <a:t> HINWEIS AN DEN VORTRAGENDEN: </a:t>
            </a:r>
          </a:p>
          <a:p>
            <a:pPr indent="622440">
              <a:defRPr spc="-1"/>
            </a:pPr>
            <a:r>
              <a:t>Nach einer </a:t>
            </a:r>
            <a:r>
              <a:rPr b="1" u="sng"/>
              <a:t>kurzen Stehpause </a:t>
            </a:r>
            <a:r>
              <a:t>lassen Sie die Teilnehmer ein </a:t>
            </a:r>
            <a:r>
              <a:rPr u="sng"/>
              <a:t>ein- bis zweisilbiges heiliges </a:t>
            </a:r>
            <a:r>
              <a:rPr b="1" u="sng"/>
              <a:t>Wort wählen </a:t>
            </a:r>
            <a:r>
              <a:t>und leiten sie dann zu einer </a:t>
            </a:r>
            <a:r>
              <a:rPr b="1" u="sng"/>
              <a:t>Phase des Zentrierten Gebets </a:t>
            </a:r>
            <a:r>
              <a:t>an.</a:t>
            </a:r>
          </a:p>
          <a:p>
            <a:pPr indent="622440">
              <a:defRPr spc="-1"/>
            </a:pPr>
            <a:r>
              <a:t>Bitten Sie die Teilnehmer, ihre </a:t>
            </a:r>
            <a:r>
              <a:rPr u="sng"/>
              <a:t>Augen zu schließen</a:t>
            </a:r>
            <a:r>
              <a:t>. </a:t>
            </a:r>
          </a:p>
          <a:p>
            <a:pPr indent="622440">
              <a:defRPr spc="-1"/>
            </a:pPr>
            <a:r>
              <a:t>Beginnen Sie mit einem </a:t>
            </a:r>
            <a:r>
              <a:rPr u="sng"/>
              <a:t>kurzen Gebet an den Heiligen Geist</a:t>
            </a:r>
            <a:r>
              <a:t>. Zum Beispiel: </a:t>
            </a:r>
          </a:p>
          <a:p>
            <a:pPr indent="622440">
              <a:defRPr spc="-1"/>
            </a:pPr>
            <a:r>
              <a:t>"Liebender Geist Gottes, wir öffnen dir unsere Herzen, während wir unser Heiliges Wort wählen." </a:t>
            </a:r>
            <a:r>
              <a:rPr b="1"/>
              <a:t>[oder das 3</a:t>
            </a:r>
            <a:r>
              <a:rPr b="1" baseline="30000"/>
              <a:t>rd</a:t>
            </a:r>
            <a:r>
              <a:rPr b="1"/>
              <a:t> Stufengebet]</a:t>
            </a:r>
            <a:endParaRPr b="1"/>
          </a:p>
          <a:p>
            <a:pPr indent="622440">
              <a:defRPr spc="-1"/>
            </a:pPr>
          </a:p>
          <a:p>
            <a:pPr indent="622440">
              <a:defRPr spc="-1">
                <a:latin typeface="Wingdings"/>
                <a:ea typeface="Wingdings"/>
                <a:cs typeface="Wingdings"/>
                <a:sym typeface="Wingdings"/>
              </a:defRPr>
            </a:pPr>
            <a:r>
              <a:t> </a:t>
            </a:r>
            <a:r>
              <a:rPr b="1" u="sng">
                <a:latin typeface="+mn-lt"/>
                <a:ea typeface="+mn-ea"/>
                <a:cs typeface="+mn-cs"/>
                <a:sym typeface="Arial"/>
              </a:rPr>
              <a:t>Lesen Sie die Liste der Beispiele unter Gebet.</a:t>
            </a:r>
            <a:endParaRPr b="1" u="sng">
              <a:latin typeface="+mn-lt"/>
              <a:ea typeface="+mn-ea"/>
              <a:cs typeface="+mn-cs"/>
              <a:sym typeface="Arial"/>
            </a:endParaRPr>
          </a:p>
          <a:p>
            <a:pPr lvl="1" marL="406440" indent="-169920">
              <a:buClr>
                <a:srgbClr val="000000"/>
              </a:buClr>
              <a:buSzPct val="100000"/>
              <a:buFont typeface="Symbol"/>
              <a:buChar char="·"/>
              <a:defRPr spc="-1"/>
            </a:pPr>
            <a:r>
              <a:t>Erinnern Sie die Teilnehmer daran, dass es </a:t>
            </a:r>
            <a:r>
              <a:rPr u="sng"/>
              <a:t>kein besseres oder heiligeres Wort </a:t>
            </a:r>
            <a:r>
              <a:t>gibt. </a:t>
            </a:r>
          </a:p>
          <a:p>
            <a:pPr lvl="1" marL="406440" indent="-169920">
              <a:buClr>
                <a:srgbClr val="000000"/>
              </a:buClr>
              <a:buSzPct val="100000"/>
              <a:buFont typeface="Symbol"/>
              <a:buChar char="·"/>
              <a:defRPr spc="-1"/>
            </a:pPr>
            <a:r>
              <a:t>Erinnern Sie die Teilnehmer daran, dass sie, nachdem sie ein heiliges Wort gewählt haben, dieses während der Zeit des Zentrierten Gebets </a:t>
            </a:r>
            <a:r>
              <a:rPr u="sng"/>
              <a:t>nicht ändern </a:t>
            </a:r>
            <a:r>
              <a:t>dürfen, denn das wäre ein Einschalten der Gedanken. </a:t>
            </a:r>
          </a:p>
          <a:p>
            <a:pPr lvl="1" marL="406440" indent="-169920">
              <a:buClr>
                <a:srgbClr val="000000"/>
              </a:buClr>
              <a:buSzPct val="100000"/>
              <a:buFont typeface="Symbol"/>
              <a:buChar char="·"/>
              <a:defRPr spc="-1"/>
            </a:pPr>
            <a:r>
              <a:t>Beispiele: </a:t>
            </a:r>
            <a:r>
              <a:rPr u="sng"/>
              <a:t>Jesus</a:t>
            </a:r>
            <a:r>
              <a:t>, </a:t>
            </a:r>
            <a:r>
              <a:rPr u="sng"/>
              <a:t>Abba</a:t>
            </a:r>
            <a:r>
              <a:t>, </a:t>
            </a:r>
            <a:r>
              <a:rPr u="sng"/>
              <a:t>Amen</a:t>
            </a:r>
            <a:r>
              <a:t>, Liebe, Frieden, Barmherzigkeit, Stille, Ruhe, Glaube, Vertrauen, </a:t>
            </a:r>
            <a:r>
              <a:rPr u="sng"/>
              <a:t>Shalom, Ja. </a:t>
            </a:r>
            <a:endParaRPr u="sng"/>
          </a:p>
          <a:p>
            <a:pPr lvl="1" marL="406440" indent="-169920">
              <a:buClr>
                <a:srgbClr val="000000"/>
              </a:buClr>
              <a:buSzPct val="100000"/>
              <a:buFont typeface="Symbol"/>
              <a:buChar char="·"/>
              <a:defRPr spc="-1"/>
            </a:pPr>
            <a:r>
              <a:t>Sie können ein Wort aus einer anderen Sprache wählen. </a:t>
            </a:r>
          </a:p>
          <a:p>
            <a:pPr lvl="1" indent="236520">
              <a:defRPr spc="-1"/>
            </a:pPr>
            <a:br/>
            <a:r>
              <a:rPr b="1" u="sng"/>
              <a:t>Geben Sie den Teilnehmern Zeit, ein heiliges Wort zu wählen, ein Wort mit einer oder zwei Silben (etwa zwei bis drei Minuten).</a:t>
            </a:r>
            <a:endParaRPr b="1" u="sng"/>
          </a:p>
          <a:p>
            <a:pPr lvl="1" marL="406440" indent="-169920">
              <a:buClr>
                <a:srgbClr val="000000"/>
              </a:buClr>
              <a:buSzPct val="100000"/>
              <a:buFont typeface="Symbol"/>
              <a:buChar char="·"/>
              <a:defRPr spc="-1"/>
            </a:pPr>
            <a:r>
              <a:t>Schlagen Sie ihnen vor, das </a:t>
            </a:r>
            <a:r>
              <a:rPr u="sng"/>
              <a:t>Wort "Frieden“ (Shalom) oder "Ja" zu verwenden</a:t>
            </a:r>
            <a:r>
              <a:t>, wenn sie sich zu diesem Zeitpunkt nicht für ein Wort </a:t>
            </a:r>
            <a:r>
              <a:rPr u="sng"/>
              <a:t>entscheiden</a:t>
            </a:r>
            <a:r>
              <a:t> können.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4" name="Shape 1184"/>
          <p:cNvSpPr/>
          <p:nvPr>
            <p:ph type="sldImg"/>
          </p:nvPr>
        </p:nvSpPr>
        <p:spPr>
          <a:prstGeom prst="rect">
            <a:avLst/>
          </a:prstGeom>
        </p:spPr>
        <p:txBody>
          <a:bodyPr/>
          <a:lstStyle/>
          <a:p>
            <a:pPr/>
          </a:p>
        </p:txBody>
      </p:sp>
      <p:sp>
        <p:nvSpPr>
          <p:cNvPr id="1185" name="Shape 1185"/>
          <p:cNvSpPr/>
          <p:nvPr>
            <p:ph type="body" sz="quarter" idx="1"/>
          </p:nvPr>
        </p:nvSpPr>
        <p:spPr>
          <a:prstGeom prst="rect">
            <a:avLst/>
          </a:prstGeom>
        </p:spPr>
        <p:txBody>
          <a:bodyPr/>
          <a:lstStyle/>
          <a:p>
            <a:pPr marL="215999" indent="-215999" algn="ctr">
              <a:defRPr b="1" spc="-1"/>
            </a:pPr>
            <a:r>
              <a:t>                      17.  Gedanken und Gebrauch des heiligen Wortes – </a:t>
            </a:r>
          </a:p>
          <a:p>
            <a:pPr marL="215999" indent="-215999" algn="ctr">
              <a:defRPr b="1" spc="-1"/>
            </a:pPr>
            <a:r>
              <a:t>			Dritte Konferenz (25)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3" name="Shape 1033"/>
          <p:cNvSpPr/>
          <p:nvPr>
            <p:ph type="sldImg"/>
          </p:nvPr>
        </p:nvSpPr>
        <p:spPr>
          <a:prstGeom prst="rect">
            <a:avLst/>
          </a:prstGeom>
        </p:spPr>
        <p:txBody>
          <a:bodyPr/>
          <a:lstStyle/>
          <a:p>
            <a:pPr/>
          </a:p>
        </p:txBody>
      </p:sp>
      <p:sp>
        <p:nvSpPr>
          <p:cNvPr id="1034" name="Shape 1034"/>
          <p:cNvSpPr/>
          <p:nvPr>
            <p:ph type="body" sz="quarter" idx="1"/>
          </p:nvPr>
        </p:nvSpPr>
        <p:spPr>
          <a:prstGeom prst="rect">
            <a:avLst/>
          </a:prstGeom>
        </p:spPr>
        <p:txBody>
          <a:bodyPr/>
          <a:lstStyle>
            <a:lvl1pPr marL="215999" indent="-215999" algn="ctr">
              <a:defRPr spc="-1" sz="2000"/>
            </a:lvl1pPr>
          </a:lstStyle>
          <a:p>
            <a:pPr/>
            <a:r>
              <a:t>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0" name="Shape 1190"/>
          <p:cNvSpPr/>
          <p:nvPr>
            <p:ph type="sldImg"/>
          </p:nvPr>
        </p:nvSpPr>
        <p:spPr>
          <a:prstGeom prst="rect">
            <a:avLst/>
          </a:prstGeom>
        </p:spPr>
        <p:txBody>
          <a:bodyPr/>
          <a:lstStyle/>
          <a:p>
            <a:pPr/>
          </a:p>
        </p:txBody>
      </p:sp>
      <p:sp>
        <p:nvSpPr>
          <p:cNvPr id="1191" name="Shape 1191"/>
          <p:cNvSpPr/>
          <p:nvPr>
            <p:ph type="body" sz="quarter" idx="1"/>
          </p:nvPr>
        </p:nvSpPr>
        <p:spPr>
          <a:prstGeom prst="rect">
            <a:avLst/>
          </a:prstGeom>
        </p:spPr>
        <p:txBody>
          <a:bodyPr/>
          <a:lstStyle/>
          <a:p>
            <a:pPr marL="119159" indent="-119159" algn="ctr">
              <a:defRPr b="1" spc="-1"/>
            </a:pPr>
            <a:r>
              <a:t>					18. Leitlinie 3 (26.)</a:t>
            </a:r>
            <a:r>
              <a:rPr b="0"/>
              <a:t> </a:t>
            </a:r>
          </a:p>
          <a:p>
            <a:pPr marL="119159" indent="-119159" algn="ctr">
              <a:defRPr spc="-1"/>
            </a:pPr>
            <a:r>
              <a:t>Text v. a. erst bei Nr. 22</a:t>
            </a:r>
          </a:p>
          <a:p>
            <a:pPr marL="119159" indent="-119159">
              <a:defRPr b="1" spc="-1"/>
            </a:pPr>
            <a:r>
              <a:t>"Wenn du mit deinen Gedanken beschäftigt bist, kehre stets behutsam zum heiligen Wort zurück."</a:t>
            </a:r>
          </a:p>
          <a:p>
            <a:pPr marL="119159" indent="-119159">
              <a:spcBef>
                <a:spcPts val="600"/>
              </a:spcBef>
              <a:buClr>
                <a:srgbClr val="000000"/>
              </a:buClr>
              <a:buSzPct val="100000"/>
              <a:buFont typeface="Symbol"/>
              <a:buChar char="·"/>
              <a:defRPr spc="-1"/>
            </a:pPr>
            <a:r>
              <a:t>Das heilige Wort ist ein Symbol, das unser </a:t>
            </a:r>
            <a:r>
              <a:rPr u="sng"/>
              <a:t>Einverständnis</a:t>
            </a:r>
            <a:r>
              <a:t> mit der </a:t>
            </a:r>
            <a:r>
              <a:rPr u="sng"/>
              <a:t>Gegenwart und dem Wirken Gottes</a:t>
            </a:r>
            <a:r>
              <a:t> in uns zum Ausdruck bringt. </a:t>
            </a:r>
          </a:p>
          <a:p>
            <a:pPr marL="119159" indent="-119159">
              <a:spcBef>
                <a:spcPts val="600"/>
              </a:spcBef>
              <a:buClr>
                <a:srgbClr val="000000"/>
              </a:buClr>
              <a:buSzPct val="100000"/>
              <a:buFont typeface="Symbol"/>
              <a:buChar char="·"/>
              <a:defRPr spc="-1"/>
            </a:pPr>
            <a:r>
              <a:t>Das heilige Wort ist nicht wegen seines Inhalts heilig, sondern wegen seiner Absicht.</a:t>
            </a:r>
          </a:p>
          <a:p>
            <a:pPr marL="119159" indent="-119159">
              <a:spcBef>
                <a:spcPts val="600"/>
              </a:spcBef>
              <a:buClr>
                <a:srgbClr val="000000"/>
              </a:buClr>
              <a:buSzPct val="100000"/>
              <a:buFont typeface="Symbol"/>
              <a:buChar char="·"/>
              <a:defRPr spc="-1"/>
            </a:pPr>
            <a:r>
              <a:t>Das heilige Wort wird eingeführt, wenn wir bemerken, dass wir unsere Gedanken nicht vorbeiziehen lassen, sondern über unsere Gedanken nachdenken, und vor allem, </a:t>
            </a:r>
            <a:r>
              <a:rPr u="sng"/>
              <a:t>wenn wir in einen inneren Dialog verwickelt </a:t>
            </a:r>
            <a:r>
              <a:t>sind. Wir können uns unsere Gedanken wie Boote auf einem Fluss vorstellen und die uns innewohnende Gegenwart Gottes wie den Fluss. Während des zentrierten Gebets lassen wir unsere Gedanken los - wir lassen sie vorbeifahren wie Boote auf einem Fluss - und ruhen im Glauben in der uns innewohnenden Gegenwart Gottes. </a:t>
            </a:r>
            <a:r>
              <a:rPr b="1"/>
              <a:t>[Ich überlasse mich Gott]</a:t>
            </a:r>
            <a:endParaRPr b="1"/>
          </a:p>
          <a:p>
            <a:pPr>
              <a:spcBef>
                <a:spcPts val="600"/>
              </a:spcBef>
              <a:defRPr b="1" spc="-1"/>
            </a:pPr>
          </a:p>
          <a:p>
            <a:pPr>
              <a:spcBef>
                <a:spcPts val="600"/>
              </a:spcBef>
              <a:defRPr b="1" spc="-1">
                <a:solidFill>
                  <a:srgbClr val="BFBFBF"/>
                </a:solidFill>
              </a:defRPr>
            </a:pPr>
            <a:r>
              <a:t>Ab Hier bei Nr. 22:</a:t>
            </a:r>
          </a:p>
          <a:p>
            <a:pPr marL="119159" indent="-119159">
              <a:spcBef>
                <a:spcPts val="600"/>
              </a:spcBef>
              <a:buClr>
                <a:srgbClr val="000000"/>
              </a:buClr>
              <a:buSzPct val="100000"/>
              <a:buFont typeface="Symbol"/>
              <a:buChar char="·"/>
              <a:defRPr b="1" spc="-1" u="sng">
                <a:solidFill>
                  <a:srgbClr val="BFBFBF"/>
                </a:solidFill>
              </a:defRPr>
            </a:pPr>
            <a:r>
              <a:t>Beim Zentrierten Gebet spielen sowohl die Gedanken als auch die Stille eine wichtige Rolle. </a:t>
            </a:r>
          </a:p>
          <a:p>
            <a:pPr>
              <a:spcBef>
                <a:spcPts val="600"/>
              </a:spcBef>
              <a:defRPr b="1" spc="-1">
                <a:solidFill>
                  <a:srgbClr val="BFBFBF"/>
                </a:solidFill>
              </a:defRPr>
            </a:pPr>
            <a:r>
              <a:t>	   </a:t>
            </a:r>
            <a:r>
              <a:rPr u="sng"/>
              <a:t>Manche Gedanken enthalten, was geheilt werden muss, und die Stille schafft einen Raum, in dem die Heilung stattfinden kann.</a:t>
            </a:r>
            <a:endParaRPr u="sng"/>
          </a:p>
          <a:p>
            <a:pPr marL="119159" indent="-119159">
              <a:spcBef>
                <a:spcPts val="600"/>
              </a:spcBef>
              <a:buClr>
                <a:srgbClr val="000000"/>
              </a:buClr>
              <a:buSzPct val="100000"/>
              <a:buFont typeface="Symbol"/>
              <a:buChar char="·"/>
              <a:defRPr spc="-1">
                <a:solidFill>
                  <a:srgbClr val="BFBFBF"/>
                </a:solidFill>
              </a:defRPr>
            </a:pPr>
            <a:r>
              <a:t>Jede </a:t>
            </a:r>
            <a:r>
              <a:rPr u="sng"/>
              <a:t>Rückkehr zu unserem heiligen Wort ist ein Gebet </a:t>
            </a:r>
            <a:r>
              <a:t>und ein </a:t>
            </a:r>
            <a:r>
              <a:rPr u="sng"/>
              <a:t>Akt der Liebe </a:t>
            </a:r>
            <a:r>
              <a:rPr b="1"/>
              <a:t>[Hingabe]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5" name="Shape 1195"/>
          <p:cNvSpPr/>
          <p:nvPr>
            <p:ph type="sldImg"/>
          </p:nvPr>
        </p:nvSpPr>
        <p:spPr>
          <a:prstGeom prst="rect">
            <a:avLst/>
          </a:prstGeom>
        </p:spPr>
        <p:txBody>
          <a:bodyPr/>
          <a:lstStyle/>
          <a:p>
            <a:pPr/>
          </a:p>
        </p:txBody>
      </p:sp>
      <p:sp>
        <p:nvSpPr>
          <p:cNvPr id="1196" name="Shape 1196"/>
          <p:cNvSpPr/>
          <p:nvPr>
            <p:ph type="body" sz="quarter" idx="1"/>
          </p:nvPr>
        </p:nvSpPr>
        <p:spPr>
          <a:prstGeom prst="rect">
            <a:avLst/>
          </a:prstGeom>
        </p:spPr>
        <p:txBody>
          <a:bodyPr/>
          <a:lstStyle/>
          <a:p>
            <a:pPr marL="215999" indent="-215999" algn="ctr">
              <a:defRPr spc="-1" sz="1400"/>
            </a:pPr>
            <a:r>
              <a:t>			</a:t>
            </a:r>
            <a:r>
              <a:rPr b="1"/>
              <a:t>19. "Gedanken” ist ein Oberbegriff</a:t>
            </a:r>
            <a:r>
              <a:t> (27.)</a:t>
            </a:r>
          </a:p>
          <a:p>
            <a:pPr marL="215999" indent="-215999">
              <a:defRPr spc="-1" sz="1400"/>
            </a:pPr>
          </a:p>
          <a:p>
            <a:pPr marL="215999" indent="-215999">
              <a:defRPr spc="-1" sz="2000"/>
            </a:pPr>
            <a:r>
              <a:t>"Gedanken" ist ein Oberbegriff für jede Art von Wahrnehmung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6" name="Shape 1206"/>
          <p:cNvSpPr/>
          <p:nvPr>
            <p:ph type="sldImg"/>
          </p:nvPr>
        </p:nvSpPr>
        <p:spPr>
          <a:prstGeom prst="rect">
            <a:avLst/>
          </a:prstGeom>
        </p:spPr>
        <p:txBody>
          <a:bodyPr/>
          <a:lstStyle/>
          <a:p>
            <a:pPr/>
          </a:p>
        </p:txBody>
      </p:sp>
      <p:sp>
        <p:nvSpPr>
          <p:cNvPr id="1207" name="Shape 1207"/>
          <p:cNvSpPr/>
          <p:nvPr>
            <p:ph type="body" sz="quarter" idx="1"/>
          </p:nvPr>
        </p:nvSpPr>
        <p:spPr>
          <a:prstGeom prst="rect">
            <a:avLst/>
          </a:prstGeom>
        </p:spPr>
        <p:txBody>
          <a:bodyPr/>
          <a:lstStyle/>
          <a:p>
            <a:pPr marL="215999" indent="-215999" algn="ctr">
              <a:defRPr b="1" spc="-1" sz="1100"/>
            </a:pPr>
            <a:r>
              <a:t>                                                 20. Arten von Gedanken 			(29.)</a:t>
            </a:r>
          </a:p>
          <a:p>
            <a:pPr marL="215999" indent="-215999">
              <a:defRPr b="1" spc="-1" sz="1100"/>
            </a:pPr>
          </a:p>
          <a:p>
            <a:pPr marL="215999" indent="-215999">
              <a:defRPr b="1" spc="-1" sz="1100"/>
            </a:pPr>
            <a:r>
              <a:t>Gewöhnliches Wandern von Phantasie und Gedächtnis (Erinnerung). </a:t>
            </a:r>
            <a:r>
              <a:rPr b="0"/>
              <a:t>Diese können aus Außengeräuschen und Dingen bestehen, die wir vor der Zeit des Gebets getan oder gedacht haben. Behandeln Sie sie </a:t>
            </a:r>
            <a:r>
              <a:rPr b="0" u="sng"/>
              <a:t>wie die Hintergrundmusik in einem Supermarkt</a:t>
            </a:r>
            <a:r>
              <a:rPr b="0"/>
              <a:t>. Wenn wir sie alle vorbeiziehen lassen, entwickeln wir allmählich die </a:t>
            </a:r>
            <a:r>
              <a:rPr b="0" u="sng"/>
              <a:t>Fähigkeit, ihnen keine Aufmerksamkeit zu schenken</a:t>
            </a:r>
            <a:r>
              <a:rPr b="0"/>
              <a:t>.</a:t>
            </a:r>
          </a:p>
          <a:p>
            <a:pPr marL="215999" indent="-215999">
              <a:defRPr b="1" spc="-1" sz="1100"/>
            </a:pPr>
            <a:r>
              <a:t>Gedanken, die Anziehung oder Abneigung hervorrufen. </a:t>
            </a:r>
            <a:r>
              <a:rPr b="0"/>
              <a:t>Gedanken mit einer emotionalen Anziehung oder Abneigung lösen Reaktionen unserer verschiedenen Gefühle aus. Je nachdem, ob diese angenehm oder unangenehm sind, empfinden wir spontane Vorlieben oder Abneigungen.</a:t>
            </a:r>
          </a:p>
          <a:p>
            <a:pPr marL="215999" indent="-215999">
              <a:defRPr b="1" spc="-1" sz="1100"/>
            </a:pPr>
            <a:r>
              <a:t>Einsichten und psychologische Durchbrüche. </a:t>
            </a:r>
            <a:r>
              <a:rPr b="0"/>
              <a:t>Wenn wir zur Ruhe kommen, können theologische Einsichten, Entdeckungen über den spirituellen Weg oder psychologische Durchbrüche in unser Bewusstsein treten. </a:t>
            </a:r>
          </a:p>
          <a:p>
            <a:pPr marL="215999" indent="-215999">
              <a:defRPr b="1" spc="-1" sz="1100"/>
            </a:pPr>
            <a:r>
              <a:t>Selbstreflexionen wie: "Wie geht es mir?" Oder: "Dieser Frieden ist einfach großartig!" </a:t>
            </a:r>
            <a:r>
              <a:rPr b="0" u="sng"/>
              <a:t>Reflexion ist ein Schritt zurück von der Erfahrung, ein Versuch, die Erfahrung zu </a:t>
            </a:r>
            <a:r>
              <a:rPr u="sng"/>
              <a:t>besitzen</a:t>
            </a:r>
            <a:r>
              <a:rPr b="0" u="sng"/>
              <a:t>. </a:t>
            </a:r>
            <a:r>
              <a:rPr b="0"/>
              <a:t>Die </a:t>
            </a:r>
            <a:r>
              <a:rPr u="sng"/>
              <a:t>Gegenwart Gottes ist wie die Luft</a:t>
            </a:r>
            <a:r>
              <a:rPr b="0"/>
              <a:t>, die wir atmen. Wir können alles haben, was wir wollen, solange wir nicht versuchen, sie zu besitzen. </a:t>
            </a:r>
          </a:p>
          <a:p>
            <a:pPr marL="215999" indent="-215999">
              <a:defRPr b="1" spc="-1" sz="1100"/>
            </a:pPr>
            <a:r>
              <a:t>Gedanken und Gefühle, die aus dem Unbewussten kommen. </a:t>
            </a:r>
          </a:p>
          <a:p>
            <a:pPr marL="215999" indent="-215999">
              <a:defRPr spc="-1" sz="1100"/>
            </a:pPr>
            <a:r>
              <a:t>Das Zentrierte Gebet ermutigt zu einer rein empfänglichen Haltung gegenüber Gott. </a:t>
            </a:r>
          </a:p>
          <a:p>
            <a:pPr marL="215999" indent="-215999">
              <a:defRPr spc="-1" sz="1100"/>
            </a:pPr>
            <a:r>
              <a:t>Aus diesem Grund können Gedanken und Gefühle, die aus dem Unbewussten auftauchen, fast augenblicklich beginnen. (</a:t>
            </a:r>
            <a:r>
              <a:rPr u="sng"/>
              <a:t>“Entladung des Unbewussten”)</a:t>
            </a:r>
            <a:endParaRPr u="sng"/>
          </a:p>
          <a:p>
            <a:pPr marL="215999" indent="-215999">
              <a:defRPr spc="-1" sz="1100"/>
            </a:pPr>
            <a:r>
              <a:t>&lt;Dies kann unangenehm und schmerzhaft sein, ist aber eine Art Reinigung (wie Ausleeren des Mülleimers)&gt;</a:t>
            </a:r>
          </a:p>
          <a:p>
            <a:pPr marL="215999" indent="-215999">
              <a:defRPr b="1" spc="-1" sz="1100"/>
            </a:pPr>
            <a:r>
              <a:t>In diesem Prozess wirkt Gott (unsere Höhere Macht) </a:t>
            </a:r>
            <a:r>
              <a:rPr u="sng"/>
              <a:t>heilend</a:t>
            </a:r>
            <a:r>
              <a:t> an uns.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4" name="Shape 1214"/>
          <p:cNvSpPr/>
          <p:nvPr>
            <p:ph type="sldImg"/>
          </p:nvPr>
        </p:nvSpPr>
        <p:spPr>
          <a:prstGeom prst="rect">
            <a:avLst/>
          </a:prstGeom>
        </p:spPr>
        <p:txBody>
          <a:bodyPr/>
          <a:lstStyle/>
          <a:p>
            <a:pPr/>
          </a:p>
        </p:txBody>
      </p:sp>
      <p:sp>
        <p:nvSpPr>
          <p:cNvPr id="1215" name="Shape 1215"/>
          <p:cNvSpPr/>
          <p:nvPr>
            <p:ph type="body" sz="quarter" idx="1"/>
          </p:nvPr>
        </p:nvSpPr>
        <p:spPr>
          <a:prstGeom prst="rect">
            <a:avLst/>
          </a:prstGeom>
        </p:spPr>
        <p:txBody>
          <a:bodyPr/>
          <a:lstStyle/>
          <a:p>
            <a:pPr marL="215999" indent="-215999" algn="ctr">
              <a:defRPr b="1" spc="-1"/>
            </a:pPr>
            <a:r>
              <a:t>21. Die 4 Rs (30)</a:t>
            </a:r>
          </a:p>
          <a:p>
            <a:pPr marL="215999" indent="-215999" algn="ctr">
              <a:defRPr spc="-1"/>
            </a:pPr>
          </a:p>
          <a:p>
            <a:pPr marL="215999" indent="-215999">
              <a:defRPr spc="-1"/>
            </a:pPr>
            <a:r>
              <a:t>Widerstehe keinem Gedanken</a:t>
            </a:r>
          </a:p>
          <a:p>
            <a:pPr lvl="1" marL="628559" indent="-171359">
              <a:buClr>
                <a:srgbClr val="000000"/>
              </a:buClr>
              <a:buSzPct val="100000"/>
              <a:buFont typeface="Symbol"/>
              <a:buChar char="·"/>
              <a:defRPr spc="-1"/>
            </a:pPr>
            <a:r>
              <a:t>Erlauben Sie den Gedanken</a:t>
            </a:r>
          </a:p>
          <a:p>
            <a:pPr lvl="1" marL="628559" indent="-171359">
              <a:buClr>
                <a:srgbClr val="000000"/>
              </a:buClr>
              <a:buSzPct val="100000"/>
              <a:buFont typeface="Symbol"/>
              <a:buChar char="·"/>
              <a:defRPr spc="-1"/>
            </a:pPr>
            <a:r>
              <a:t>Den Widerstand gegen Gedanken aufweichen oder aufgeben.</a:t>
            </a:r>
          </a:p>
          <a:p>
            <a:pPr>
              <a:defRPr spc="-1"/>
            </a:pPr>
            <a:r>
              <a:t>Behalte keinen Gedanken</a:t>
            </a:r>
          </a:p>
          <a:p>
            <a:pPr lvl="1" marL="628559" indent="-171359">
              <a:buClr>
                <a:srgbClr val="000000"/>
              </a:buClr>
              <a:buSzPct val="100000"/>
              <a:buFont typeface="Symbol"/>
              <a:buChar char="·"/>
              <a:defRPr spc="-1"/>
            </a:pPr>
            <a:r>
              <a:t>Lösen Sie Ihren Griff um die Gedanken</a:t>
            </a:r>
          </a:p>
          <a:p>
            <a:pPr lvl="1" marL="628559" indent="-171359">
              <a:buClr>
                <a:srgbClr val="000000"/>
              </a:buClr>
              <a:buSzPct val="100000"/>
              <a:buFont typeface="Symbol"/>
              <a:buChar char="·"/>
              <a:defRPr spc="-1"/>
            </a:pPr>
            <a:r>
              <a:t>Egal wie angenehm, inspiriert oder bedeutungsvoll.  Wie Boote auf einem Fluss, lass sie einfach vorbeischwimmen</a:t>
            </a:r>
          </a:p>
          <a:p>
            <a:pPr>
              <a:defRPr spc="-1"/>
            </a:pPr>
            <a:r>
              <a:t>Emotional auf keinen Gedanken reagieren</a:t>
            </a:r>
          </a:p>
          <a:p>
            <a:pPr lvl="1" marL="628559" indent="-171359">
              <a:buClr>
                <a:srgbClr val="000000"/>
              </a:buClr>
              <a:buSzPct val="100000"/>
              <a:buFont typeface="Symbol"/>
              <a:buChar char="·"/>
              <a:defRPr spc="-1"/>
            </a:pPr>
            <a:r>
              <a:t>Emotionale Reaktionen auf Gedanken abschwächen oder fallen lassen</a:t>
            </a:r>
          </a:p>
          <a:p>
            <a:pPr lvl="1" marL="628559" indent="-171359">
              <a:buClr>
                <a:srgbClr val="000000"/>
              </a:buClr>
              <a:buSzPct val="100000"/>
              <a:buFont typeface="Symbol"/>
              <a:buChar char="·"/>
              <a:defRPr spc="-1"/>
            </a:pPr>
            <a:r>
              <a:t>Sich über die positiven oder negativen Emotionen, die aufkommen könnten, erheben </a:t>
            </a:r>
          </a:p>
          <a:p>
            <a:pPr>
              <a:defRPr spc="-1"/>
            </a:pPr>
            <a:r>
              <a:t>Kehrt immer wieder behutsam zum heiligen Wort zurück, wenn ihr mit euren Gedanken beschäftigt seid. </a:t>
            </a:r>
          </a:p>
          <a:p>
            <a:pPr lvl="1" marL="628559" indent="-171359">
              <a:buClr>
                <a:srgbClr val="000000"/>
              </a:buClr>
              <a:buSzPct val="100000"/>
              <a:buFont typeface="Symbol"/>
              <a:buChar char="·"/>
              <a:defRPr spc="-1"/>
            </a:pPr>
            <a:r>
              <a:t>Wenn du merkst, dass du mit einem Gedanken VERBUNDEN bist, kehre einfach zum heiligen Wort zurück, ohne zu urteilen oder übermäßige Energie aufzubringen.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9" name="Shape 1219"/>
          <p:cNvSpPr/>
          <p:nvPr>
            <p:ph type="sldImg"/>
          </p:nvPr>
        </p:nvSpPr>
        <p:spPr>
          <a:prstGeom prst="rect">
            <a:avLst/>
          </a:prstGeom>
        </p:spPr>
        <p:txBody>
          <a:bodyPr/>
          <a:lstStyle/>
          <a:p>
            <a:pPr/>
          </a:p>
        </p:txBody>
      </p:sp>
      <p:sp>
        <p:nvSpPr>
          <p:cNvPr id="1220" name="Shape 1220"/>
          <p:cNvSpPr/>
          <p:nvPr>
            <p:ph type="body" sz="quarter" idx="1"/>
          </p:nvPr>
        </p:nvSpPr>
        <p:spPr>
          <a:prstGeom prst="rect">
            <a:avLst/>
          </a:prstGeom>
        </p:spPr>
        <p:txBody>
          <a:bodyPr/>
          <a:lstStyle/>
          <a:p>
            <a:pPr marL="215999" indent="-215999" algn="ctr">
              <a:defRPr b="1" spc="-1"/>
            </a:pPr>
            <a:r>
              <a:t>31. Das Zentrierte Gebet ist eine Methode, keine "Technik" </a:t>
            </a:r>
          </a:p>
          <a:p>
            <a:pPr marL="215999" indent="-215999">
              <a:defRPr spc="-1"/>
            </a:pPr>
          </a:p>
          <a:p>
            <a:pPr marL="215999" indent="-215999">
              <a:defRPr spc="-1"/>
            </a:pPr>
            <a:r>
              <a:t>Die Bedeutung von </a:t>
            </a:r>
            <a:r>
              <a:rPr b="1"/>
              <a:t>"Technik" </a:t>
            </a:r>
            <a:r>
              <a:t>ist die Fähigkeit, Verfahren anzuwenden oder Regeln zu befolgen, um ein gewünschtes Ergebnis zu erwarten.  Das Zentrierte Gebet wird nicht als Technik betrachtet, weil es </a:t>
            </a:r>
            <a:r>
              <a:rPr u="sng"/>
              <a:t>keine direkte Beziehung zwischen Ursache und Wirkung </a:t>
            </a:r>
            <a:r>
              <a:t>gibt.  Wir entwickeln eine Beziehung des Glaubens und des Vertrauens, die nicht auf einem bestimmten Ziel oder einer bestimmten Erwartung beruht.</a:t>
            </a:r>
          </a:p>
          <a:p>
            <a:pPr marL="215999" indent="-215999" algn="ctr">
              <a:defRPr spc="-1"/>
            </a:pPr>
          </a:p>
          <a:p>
            <a:pPr marL="215999" indent="-215999">
              <a:defRPr spc="-1"/>
            </a:pPr>
            <a:r>
              <a:t>Während dieses Gebets vermeiden wir es, unsere Erfahrungen zu analysieren, Erwartungen zu hegen oder ein bestimmtes Ziel anzustreben, wie zum Beispiel:</a:t>
            </a:r>
          </a:p>
          <a:p>
            <a:pPr lvl="1" marL="700199" indent="-190440">
              <a:buClr>
                <a:srgbClr val="000000"/>
              </a:buClr>
              <a:buSzPct val="100000"/>
              <a:buFont typeface="Arial"/>
              <a:buChar char="➢"/>
              <a:defRPr spc="-1"/>
            </a:pPr>
            <a:r>
              <a:t> Ununterbrochenes Wiederholen des heiligen Wortes</a:t>
            </a:r>
          </a:p>
          <a:p>
            <a:pPr lvl="1" marL="700199" indent="-190440">
              <a:buClr>
                <a:srgbClr val="000000"/>
              </a:buClr>
              <a:buSzPct val="100000"/>
              <a:buFont typeface="Arial"/>
              <a:buChar char="➢"/>
              <a:defRPr spc="-1"/>
            </a:pPr>
            <a:r>
              <a:t> Keine Gedanken haben</a:t>
            </a:r>
          </a:p>
          <a:p>
            <a:pPr lvl="1" marL="700199" indent="-190440">
              <a:buClr>
                <a:srgbClr val="000000"/>
              </a:buClr>
              <a:buSzPct val="100000"/>
              <a:buFont typeface="Arial"/>
              <a:buChar char="➢"/>
              <a:defRPr spc="-1"/>
            </a:pPr>
            <a:r>
              <a:t> Den Geist zur Leerstelle machen</a:t>
            </a:r>
          </a:p>
          <a:p>
            <a:pPr lvl="1" marL="700199" indent="-190440">
              <a:buClr>
                <a:srgbClr val="000000"/>
              </a:buClr>
              <a:buSzPct val="100000"/>
              <a:buFont typeface="Arial"/>
              <a:buChar char="➢"/>
              <a:defRPr spc="-1"/>
            </a:pPr>
            <a:r>
              <a:t> Sich friedlich oder getröstet fühlen </a:t>
            </a:r>
          </a:p>
          <a:p>
            <a:pPr lvl="1" marL="700199" indent="-190440">
              <a:buClr>
                <a:srgbClr val="000000"/>
              </a:buClr>
              <a:buSzPct val="100000"/>
              <a:buFont typeface="Arial"/>
              <a:buChar char="➢"/>
              <a:defRPr spc="-1"/>
            </a:pPr>
            <a:r>
              <a:t> Erreichen einer spirituellen Erfahrung</a:t>
            </a:r>
          </a:p>
          <a:p>
            <a:pPr>
              <a:defRPr spc="-1"/>
            </a:pPr>
            <a:r>
              <a:t>Im Allgemeinen ist es ein </a:t>
            </a:r>
            <a:r>
              <a:rPr u="sng"/>
              <a:t>Versuch, die Beziehung zu Gott zu kontrollieren</a:t>
            </a:r>
            <a:r>
              <a:t>, wenn man Erwartungen an das hat, was während des Zentrierten Gebetes geschehen soll. Während unserer Zeit im Zentrierten Gebet können wir Gedanken haben wie:</a:t>
            </a:r>
          </a:p>
          <a:p>
            <a:pPr lvl="1" marL="700199" indent="-190440">
              <a:buClr>
                <a:srgbClr val="000000"/>
              </a:buClr>
              <a:buSzPct val="100000"/>
              <a:buFont typeface="Arial"/>
              <a:buChar char="•"/>
              <a:defRPr spc="-1"/>
            </a:pPr>
            <a:r>
              <a:t>"Mache ich dieses Gebet richtig?" oder</a:t>
            </a:r>
          </a:p>
          <a:p>
            <a:pPr lvl="1" marL="700199" indent="-190440">
              <a:buClr>
                <a:srgbClr val="000000"/>
              </a:buClr>
              <a:buSzPct val="100000"/>
              <a:buFont typeface="Arial"/>
              <a:buChar char="•"/>
              <a:defRPr spc="-1"/>
            </a:pPr>
            <a:r>
              <a:t>"Ich spüre die Gegenwart Gottes nicht!" oder </a:t>
            </a:r>
          </a:p>
          <a:p>
            <a:pPr lvl="1" marL="700199" indent="-190440">
              <a:buClr>
                <a:srgbClr val="000000"/>
              </a:buClr>
              <a:buSzPct val="100000"/>
              <a:buFont typeface="Arial"/>
              <a:buChar char="•"/>
              <a:defRPr spc="-1"/>
            </a:pPr>
            <a:r>
              <a:t>"Mein heiliges Wort funktioniert nicht!"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4" name="Shape 1224"/>
          <p:cNvSpPr/>
          <p:nvPr>
            <p:ph type="sldImg"/>
          </p:nvPr>
        </p:nvSpPr>
        <p:spPr>
          <a:prstGeom prst="rect">
            <a:avLst/>
          </a:prstGeom>
        </p:spPr>
        <p:txBody>
          <a:bodyPr/>
          <a:lstStyle/>
          <a:p>
            <a:pPr/>
          </a:p>
        </p:txBody>
      </p:sp>
      <p:sp>
        <p:nvSpPr>
          <p:cNvPr id="1225" name="Shape 1225"/>
          <p:cNvSpPr/>
          <p:nvPr>
            <p:ph type="body" sz="quarter" idx="1"/>
          </p:nvPr>
        </p:nvSpPr>
        <p:spPr>
          <a:prstGeom prst="rect">
            <a:avLst/>
          </a:prstGeom>
        </p:spPr>
        <p:txBody>
          <a:bodyPr/>
          <a:lstStyle/>
          <a:p>
            <a:pPr marL="138238" indent="-138238" algn="ctr">
              <a:defRPr b="1" spc="-1"/>
            </a:pPr>
            <a:r>
              <a:t>26. Vertiefung des Glaubens </a:t>
            </a:r>
            <a:r>
              <a:rPr>
                <a:solidFill>
                  <a:srgbClr val="BFBFBF"/>
                </a:solidFill>
              </a:rPr>
              <a:t>(32)</a:t>
            </a:r>
            <a:endParaRPr>
              <a:solidFill>
                <a:srgbClr val="BFBFBF"/>
              </a:solidFill>
            </a:endParaRPr>
          </a:p>
          <a:p>
            <a:pPr marL="138238" indent="-138238" algn="ctr">
              <a:defRPr spc="-1"/>
            </a:pPr>
          </a:p>
          <a:p>
            <a:pPr marL="138238" indent="-138238">
              <a:buClr>
                <a:srgbClr val="000000"/>
              </a:buClr>
              <a:buSzPct val="100000"/>
              <a:buFont typeface="Symbol"/>
              <a:buChar char="·"/>
              <a:defRPr spc="-1"/>
            </a:pPr>
            <a:r>
              <a:t>Die Zustimmung unseres Willens öffnet uns für die göttliche Gegenwart und das göttliche Handeln in uns.</a:t>
            </a:r>
          </a:p>
          <a:p>
            <a:pPr marL="138238" indent="-138238">
              <a:buClr>
                <a:srgbClr val="000000"/>
              </a:buClr>
              <a:buSzPct val="100000"/>
              <a:buFont typeface="Symbol"/>
              <a:buChar char="·"/>
              <a:defRPr spc="-1"/>
            </a:pPr>
            <a:r>
              <a:t>Wir haben keine menschliche Fähigkeit, dieses Geheimnis zu erkennen.</a:t>
            </a:r>
          </a:p>
          <a:p>
            <a:pPr marL="138238" indent="-138238">
              <a:buClr>
                <a:srgbClr val="000000"/>
              </a:buClr>
              <a:buSzPct val="100000"/>
              <a:buFont typeface="Symbol"/>
              <a:buChar char="·"/>
              <a:defRPr spc="-1"/>
            </a:pPr>
            <a:r>
              <a:t>Wir beurteilen daher unsere Zeiten des Zentrierten Gebets nicht nach unseren psychologischen Erfahrungen.</a:t>
            </a:r>
          </a:p>
          <a:p>
            <a:pPr marL="138238" indent="-138238">
              <a:buClr>
                <a:srgbClr val="000000"/>
              </a:buClr>
              <a:buSzPct val="100000"/>
              <a:buFont typeface="Symbol"/>
              <a:buChar char="·"/>
              <a:defRPr spc="-1"/>
            </a:pPr>
            <a:r>
              <a:t>Unsere Erfahrung im Zentrierten Gebet hängt nicht von der </a:t>
            </a:r>
            <a:r>
              <a:rPr b="1"/>
              <a:t>"gefühlten Gegenwart" </a:t>
            </a:r>
            <a:r>
              <a:t>Gottes ab, sondern ist eine </a:t>
            </a:r>
            <a:r>
              <a:rPr b="1"/>
              <a:t>Vertiefung des Glaubens </a:t>
            </a:r>
            <a:r>
              <a:t>an die bleibende Gegenwart Gottes.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0" name="Shape 1230"/>
          <p:cNvSpPr/>
          <p:nvPr>
            <p:ph type="sldImg"/>
          </p:nvPr>
        </p:nvSpPr>
        <p:spPr>
          <a:prstGeom prst="rect">
            <a:avLst/>
          </a:prstGeom>
        </p:spPr>
        <p:txBody>
          <a:bodyPr/>
          <a:lstStyle/>
          <a:p>
            <a:pPr/>
          </a:p>
        </p:txBody>
      </p:sp>
      <p:sp>
        <p:nvSpPr>
          <p:cNvPr id="1231" name="Shape 1231"/>
          <p:cNvSpPr/>
          <p:nvPr>
            <p:ph type="body" sz="quarter" idx="1"/>
          </p:nvPr>
        </p:nvSpPr>
        <p:spPr>
          <a:prstGeom prst="rect">
            <a:avLst/>
          </a:prstGeom>
        </p:spPr>
        <p:txBody>
          <a:bodyPr/>
          <a:lstStyle/>
          <a:p>
            <a:pPr marL="119159" indent="-119159" algn="ctr">
              <a:defRPr b="1" spc="-1"/>
            </a:pPr>
            <a:r>
              <a:t>22. Leitlinie 3 (26)</a:t>
            </a:r>
          </a:p>
          <a:p>
            <a:pPr marL="119159" indent="-119159" algn="ctr">
              <a:defRPr spc="-1"/>
            </a:pPr>
          </a:p>
          <a:p>
            <a:pPr marL="119159" indent="-119159">
              <a:defRPr b="1" spc="-1"/>
            </a:pPr>
            <a:r>
              <a:t>"Wenn du mit deinen Gedanken beschäftigt bist, kehre stets behutsam zum heiligen Wort zurück.“</a:t>
            </a:r>
          </a:p>
          <a:p>
            <a:pPr marL="119159" indent="-119159">
              <a:defRPr spc="-1"/>
            </a:pPr>
          </a:p>
          <a:p>
            <a:pPr marL="119159" indent="-119159">
              <a:spcBef>
                <a:spcPts val="600"/>
              </a:spcBef>
              <a:buClr>
                <a:srgbClr val="000000"/>
              </a:buClr>
              <a:buSzPct val="100000"/>
              <a:buFont typeface="Symbol"/>
              <a:buChar char="·"/>
              <a:defRPr spc="-1"/>
            </a:pPr>
            <a:r>
              <a:t>Das ‘heilige Wort’ (Gebetswort) ist ein Symbol, das unser </a:t>
            </a:r>
            <a:r>
              <a:rPr b="1"/>
              <a:t>Einverständnis</a:t>
            </a:r>
            <a:r>
              <a:t> mit der </a:t>
            </a:r>
            <a:r>
              <a:rPr u="sng"/>
              <a:t>Gegenwart und dem Wirken Gottes </a:t>
            </a:r>
            <a:r>
              <a:t>in uns zum Ausdruck bringt. </a:t>
            </a:r>
          </a:p>
          <a:p>
            <a:pPr marL="119159" indent="-119159">
              <a:spcBef>
                <a:spcPts val="600"/>
              </a:spcBef>
              <a:buClr>
                <a:srgbClr val="000000"/>
              </a:buClr>
              <a:buSzPct val="100000"/>
              <a:buFont typeface="Symbol"/>
              <a:buChar char="·"/>
              <a:defRPr spc="-1"/>
            </a:pPr>
            <a:r>
              <a:t>Das heilige Wort ist nicht wegen seines </a:t>
            </a:r>
            <a:r>
              <a:rPr u="sng"/>
              <a:t>Inhalts</a:t>
            </a:r>
            <a:r>
              <a:t> heilig, sondern wegen seiner </a:t>
            </a:r>
            <a:r>
              <a:rPr b="1" u="sng"/>
              <a:t>Absicht</a:t>
            </a:r>
            <a:r>
              <a:t>.</a:t>
            </a:r>
          </a:p>
          <a:p>
            <a:pPr marL="119159" indent="-119159">
              <a:spcBef>
                <a:spcPts val="600"/>
              </a:spcBef>
              <a:buClr>
                <a:srgbClr val="000000"/>
              </a:buClr>
              <a:buSzPct val="100000"/>
              <a:buFont typeface="Symbol"/>
              <a:buChar char="·"/>
              <a:defRPr spc="-1"/>
            </a:pPr>
            <a:r>
              <a:t>Das heilige Wort wird eingeführt, wenn wir bemerken, dass wir unsere Gedanken nicht vorbeiziehen lassen, sondern </a:t>
            </a:r>
            <a:r>
              <a:rPr u="sng"/>
              <a:t>über unsere Gedanken nachdenken, und vor allem, wenn wir in einen inneren Dialog verwickelt sind</a:t>
            </a:r>
            <a:r>
              <a:t>. Wir können uns unsere </a:t>
            </a:r>
            <a:r>
              <a:rPr b="1"/>
              <a:t>Gedanken wie Boote auf einem Fluss </a:t>
            </a:r>
            <a:r>
              <a:t>vorstellen und </a:t>
            </a:r>
            <a:r>
              <a:rPr b="1" u="sng"/>
              <a:t>die uns innewohnende Gegenwart Gottes wie den Fluss</a:t>
            </a:r>
            <a:r>
              <a:t>. </a:t>
            </a:r>
          </a:p>
          <a:p>
            <a:pPr>
              <a:spcBef>
                <a:spcPts val="600"/>
              </a:spcBef>
              <a:defRPr spc="-1"/>
            </a:pPr>
            <a:r>
              <a:t>	   Während des zentrierten Gebets </a:t>
            </a:r>
            <a:r>
              <a:rPr u="sng"/>
              <a:t>lassen wir unsere Gedanken los </a:t>
            </a:r>
            <a:r>
              <a:t>- wir lassen sie vorbeifahren wie Boote auf einem Fluss - und ruhen im Glauben in der uns innewohnenden Gegenwart Gottes. </a:t>
            </a:r>
            <a:r>
              <a:rPr b="1"/>
              <a:t>[Ich überlasse mich Gott]</a:t>
            </a:r>
            <a:endParaRPr b="1"/>
          </a:p>
          <a:p>
            <a:pPr>
              <a:spcBef>
                <a:spcPts val="600"/>
              </a:spcBef>
              <a:defRPr spc="-1"/>
            </a:pPr>
          </a:p>
          <a:p>
            <a:pPr marL="119159" indent="-119159">
              <a:spcBef>
                <a:spcPts val="600"/>
              </a:spcBef>
              <a:buClr>
                <a:srgbClr val="000000"/>
              </a:buClr>
              <a:buSzPct val="100000"/>
              <a:buFont typeface="Symbol"/>
              <a:buChar char="·"/>
              <a:defRPr b="1" spc="-1"/>
            </a:pPr>
            <a:r>
              <a:t>Beim Zentrierten Gebet spielen sowohl die </a:t>
            </a:r>
            <a:r>
              <a:rPr u="sng"/>
              <a:t>Gedanken</a:t>
            </a:r>
            <a:r>
              <a:rPr b="0"/>
              <a:t> </a:t>
            </a:r>
            <a:r>
              <a:t>als auch die </a:t>
            </a:r>
            <a:r>
              <a:rPr u="sng"/>
              <a:t>Stille</a:t>
            </a:r>
            <a:r>
              <a:t> eine wichtige Rolle</a:t>
            </a:r>
            <a:r>
              <a:rPr b="0"/>
              <a:t>. </a:t>
            </a:r>
          </a:p>
          <a:p>
            <a:pPr>
              <a:spcBef>
                <a:spcPts val="600"/>
              </a:spcBef>
              <a:defRPr spc="-1"/>
            </a:pPr>
            <a:r>
              <a:t>   </a:t>
            </a:r>
            <a:r>
              <a:rPr b="1" u="sng"/>
              <a:t>Manche Gedanken enthalten, was geheilt werden muss, und die Stille schafft einen Raum, in dem die Heilung stattfinden kann.</a:t>
            </a:r>
            <a:endParaRPr b="1" u="sng"/>
          </a:p>
          <a:p>
            <a:pPr>
              <a:spcBef>
                <a:spcPts val="600"/>
              </a:spcBef>
              <a:defRPr b="1" spc="-1" u="sng"/>
            </a:pPr>
          </a:p>
          <a:p>
            <a:pPr marL="119159" indent="-119159">
              <a:spcBef>
                <a:spcPts val="600"/>
              </a:spcBef>
              <a:buClr>
                <a:srgbClr val="000000"/>
              </a:buClr>
              <a:buSzPct val="100000"/>
              <a:buFont typeface="Symbol"/>
              <a:buChar char="·"/>
              <a:defRPr spc="-1"/>
            </a:pPr>
            <a:r>
              <a:t>Jede </a:t>
            </a:r>
            <a:r>
              <a:rPr u="sng"/>
              <a:t>Rückkehr zu unserem Gebetswort ist ein Gebet </a:t>
            </a:r>
            <a:r>
              <a:t>und ein </a:t>
            </a:r>
            <a:r>
              <a:rPr u="sng"/>
              <a:t>Akt der Liebe </a:t>
            </a:r>
            <a:r>
              <a:rPr b="1"/>
              <a:t>[Hingabe]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5" name="Shape 1235"/>
          <p:cNvSpPr/>
          <p:nvPr>
            <p:ph type="sldImg"/>
          </p:nvPr>
        </p:nvSpPr>
        <p:spPr>
          <a:prstGeom prst="rect">
            <a:avLst/>
          </a:prstGeom>
        </p:spPr>
        <p:txBody>
          <a:bodyPr/>
          <a:lstStyle/>
          <a:p>
            <a:pPr/>
          </a:p>
        </p:txBody>
      </p:sp>
      <p:sp>
        <p:nvSpPr>
          <p:cNvPr id="1236" name="Shape 1236"/>
          <p:cNvSpPr/>
          <p:nvPr>
            <p:ph type="body" sz="quarter" idx="1"/>
          </p:nvPr>
        </p:nvSpPr>
        <p:spPr>
          <a:prstGeom prst="rect">
            <a:avLst/>
          </a:prstGeom>
        </p:spPr>
        <p:txBody>
          <a:bodyPr/>
          <a:lstStyle/>
          <a:p>
            <a:pPr marL="215999" indent="-215999" algn="ctr">
              <a:defRPr b="1" spc="-1"/>
            </a:pPr>
            <a:r>
              <a:t>                                         23. Leitlinie 4                                    (22.)</a:t>
            </a:r>
          </a:p>
          <a:p>
            <a:pPr marL="215999" indent="-215999" algn="ctr">
              <a:defRPr b="1" spc="-1">
                <a:solidFill>
                  <a:srgbClr val="545454"/>
                </a:solidFill>
                <a:latin typeface="Calibri"/>
                <a:ea typeface="Calibri"/>
                <a:cs typeface="Calibri"/>
                <a:sym typeface="Calibri"/>
              </a:defRPr>
            </a:pPr>
            <a:r>
              <a:t>"Am </a:t>
            </a:r>
            <a:r>
              <a:rPr>
                <a:solidFill>
                  <a:srgbClr val="595959"/>
                </a:solidFill>
              </a:rPr>
              <a:t>Ende der Gebetszeit verweile einige Minuten mit geschlossenen Augen in Stille.“</a:t>
            </a:r>
            <a:endParaRPr>
              <a:solidFill>
                <a:srgbClr val="595959"/>
              </a:solidFill>
            </a:endParaRPr>
          </a:p>
          <a:p>
            <a:pPr marL="215999" indent="-215999" algn="ctr">
              <a:defRPr b="1" spc="-1">
                <a:solidFill>
                  <a:srgbClr val="595959"/>
                </a:solidFill>
                <a:latin typeface="Calibri"/>
                <a:ea typeface="Calibri"/>
                <a:cs typeface="Calibri"/>
                <a:sym typeface="Calibri"/>
              </a:defRPr>
            </a:pPr>
          </a:p>
          <a:p>
            <a:pPr marL="215999" indent="-215999">
              <a:defRPr spc="-1"/>
            </a:pPr>
            <a:r>
              <a:t>Die zusätzliche Zeit ermöglicht es uns, die </a:t>
            </a:r>
            <a:r>
              <a:rPr u="sng"/>
              <a:t>Atmosphäre der Stille sanft in die Aktivität des Alltags zu bringen</a:t>
            </a:r>
            <a:r>
              <a:t>.</a:t>
            </a:r>
          </a:p>
          <a:p>
            <a:pPr marL="215999" indent="-215999">
              <a:defRPr spc="-1"/>
            </a:pPr>
            <a:r>
              <a:t>Wenn dieses Gebet in einer Gruppe gesprochen wird, kann der Leiter langsam ein </a:t>
            </a:r>
            <a:r>
              <a:rPr b="1" u="sng"/>
              <a:t>Gebet wie das Vaterunser </a:t>
            </a:r>
            <a:r>
              <a:rPr b="1"/>
              <a:t>[oder das Gebet in 3 Schritten</a:t>
            </a:r>
            <a:r>
              <a:rPr b="1" baseline="30000"/>
              <a:t>rd</a:t>
            </a:r>
            <a:r>
              <a:rPr b="1"/>
              <a:t> ] </a:t>
            </a:r>
            <a:r>
              <a:t>sprechen, während die anderen zuhören. </a:t>
            </a:r>
          </a:p>
          <a:p>
            <a:pPr marL="215999" indent="-215999" algn="ctr">
              <a:defRPr b="1" spc="-1"/>
            </a:pPr>
          </a:p>
          <a:p>
            <a:pPr marL="215999" indent="-215999">
              <a:defRPr spc="-1">
                <a:latin typeface="Wingdings"/>
                <a:ea typeface="Wingdings"/>
                <a:cs typeface="Wingdings"/>
                <a:sym typeface="Wingdings"/>
              </a:defRPr>
            </a:pPr>
            <a:r>
              <a:t> </a:t>
            </a:r>
            <a:r>
              <a:rPr b="1">
                <a:latin typeface="+mn-lt"/>
                <a:ea typeface="+mn-ea"/>
                <a:cs typeface="+mn-cs"/>
                <a:sym typeface="Arial"/>
              </a:rPr>
              <a:t>Praxis: 20 Min, 2x täglich:</a:t>
            </a:r>
            <a:endParaRPr b="1">
              <a:latin typeface="+mn-lt"/>
              <a:ea typeface="+mn-ea"/>
              <a:cs typeface="+mn-cs"/>
              <a:sym typeface="Arial"/>
            </a:endParaRPr>
          </a:p>
          <a:p>
            <a:pPr marL="215999" indent="-215999">
              <a:defRPr spc="-1"/>
            </a:pPr>
            <a:r>
              <a:t>Die Mindestzeit für dieses Gebet beträgt </a:t>
            </a:r>
            <a:r>
              <a:rPr u="sng"/>
              <a:t>zwanzig Minuten. </a:t>
            </a:r>
            <a:endParaRPr u="sng"/>
          </a:p>
          <a:p>
            <a:pPr marL="215999" indent="-215999">
              <a:defRPr spc="-1"/>
            </a:pPr>
            <a:r>
              <a:t>Es werden </a:t>
            </a:r>
            <a:r>
              <a:rPr u="sng"/>
              <a:t>zwei Zeiten pro Tag </a:t>
            </a:r>
            <a:r>
              <a:t>empfohlen, eine am Morgen und die andere am Nachmittag oder frühen Abend. </a:t>
            </a:r>
          </a:p>
          <a:p>
            <a:pPr marL="215999" indent="-215999">
              <a:defRPr b="1" spc="-1"/>
            </a:pPr>
            <a:r>
              <a:t>				</a:t>
            </a:r>
          </a:p>
          <a:p>
            <a:pPr marL="215999" indent="-215999">
              <a:defRPr b="1" spc="-1"/>
            </a:pPr>
            <a:r>
              <a:t>				* * * * *</a:t>
            </a:r>
          </a:p>
          <a:p>
            <a:pPr marL="215999" indent="-215999">
              <a:defRPr b="1" spc="-1" u="sng"/>
            </a:pPr>
            <a:r>
              <a:t>Abschluss zu Folie 24 (Himmel): “Auf der Spirituellen Ebene des Seins”</a:t>
            </a:r>
            <a:r>
              <a:rPr u="none"/>
              <a:t>(OMOH S. 32) </a:t>
            </a:r>
          </a:p>
          <a:p>
            <a:pPr marL="215999" indent="-215999">
              <a:defRPr spc="-1"/>
            </a:pPr>
            <a:r>
              <a:t>Lesen Sie laut aus </a:t>
            </a:r>
            <a:r>
              <a:rPr b="1" i="1"/>
              <a:t>Open Mind, Open Heart </a:t>
            </a:r>
            <a:r>
              <a:rPr b="1"/>
              <a:t>(2006), S. 32.</a:t>
            </a:r>
            <a:endParaRPr b="1"/>
          </a:p>
          <a:p>
            <a:pPr marL="215999" indent="-215999">
              <a:defRPr i="1" spc="-1"/>
            </a:pPr>
            <a:r>
              <a:t> "Das heilige Wort ist eine Möglichkeit, die Absicht zu erneuern, sich Gott zu öffnen und ihn so anzunehmen, wie er ist. Das hindert zwar niemanden daran, zu anderen Zeiten in anderen Formen zu beten, aber die Zeit des Zentrierten Gebets ist nicht die Zeit, um speziell für andere zu beten. Indem du Gott zustimmst, betest du implizit für alle Menschen in Vergangenheit, Gegenwart und Zukunft. Du umarmst die gesamte Schöpfung. Du akzeptierst die gesamte Realität, angefangen bei Gott und dem Teil deiner eigenen Realität, dessen du dir vielleicht nicht allgemein bewusst bist, nämlich der spirituellen Ebene deines Seins."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0" name="Shape 1240"/>
          <p:cNvSpPr/>
          <p:nvPr>
            <p:ph type="sldImg"/>
          </p:nvPr>
        </p:nvSpPr>
        <p:spPr>
          <a:prstGeom prst="rect">
            <a:avLst/>
          </a:prstGeom>
        </p:spPr>
        <p:txBody>
          <a:bodyPr/>
          <a:lstStyle/>
          <a:p>
            <a:pPr/>
          </a:p>
        </p:txBody>
      </p:sp>
      <p:sp>
        <p:nvSpPr>
          <p:cNvPr id="1241" name="Shape 1241"/>
          <p:cNvSpPr/>
          <p:nvPr>
            <p:ph type="body" sz="quarter" idx="1"/>
          </p:nvPr>
        </p:nvSpPr>
        <p:spPr>
          <a:prstGeom prst="rect">
            <a:avLst/>
          </a:prstGeom>
        </p:spPr>
        <p:txBody>
          <a:bodyPr/>
          <a:lstStyle/>
          <a:p>
            <a:pPr marL="215999" indent="-215999" algn="ctr">
              <a:defRPr b="1" spc="-1" sz="1100"/>
            </a:pPr>
            <a:r>
              <a:t>27. Zusammenfassung (33)</a:t>
            </a:r>
          </a:p>
          <a:p>
            <a:pPr marL="215999" indent="-215999" algn="ctr">
              <a:defRPr spc="-1" sz="1100"/>
            </a:pPr>
          </a:p>
          <a:p>
            <a:pPr marL="215999" indent="-215999">
              <a:defRPr spc="-1" sz="1100"/>
            </a:pPr>
            <a:r>
              <a:t>Die Zustimmung zu Gottes Gegenwart und Handeln ist das Herz und die Seele der Praxis des Zentrierten Gebets. </a:t>
            </a:r>
          </a:p>
          <a:p>
            <a:pPr marL="215999" indent="-215999">
              <a:defRPr spc="-1" sz="1100"/>
            </a:pPr>
            <a:r>
              <a:t>Wenn du mit deinen Gedanken beschäftigt bist, kehre immer wieder behutsam zum heiligen Wort zurück. Mit "immer wieder sanft zum heiligen Wort zurückkehren" ist ein Minimum an Anstrengung gemeint. Dies ist die einzige Aktivität, die wir während der Zeit des Zentrierten Gebets einleiten. </a:t>
            </a:r>
          </a:p>
          <a:p>
            <a:pPr marL="215999" indent="-215999">
              <a:defRPr spc="-1" sz="1100"/>
            </a:pPr>
            <a:r>
              <a:t>Wenn Sie erst einmal begriffen haben, dass Gedanken nicht nur unvermeidlich, sondern ein integraler Bestandteil des von Gott initiierten Heilungs- und Wachstumsprozesses sind, werden Sie in der Lage sein, ihnen gegenüber eine freundlichere Haltung einzunehmen. </a:t>
            </a:r>
          </a:p>
          <a:p>
            <a:pPr marL="215999" indent="-215999">
              <a:defRPr spc="-1" sz="1100"/>
            </a:pPr>
            <a:r>
              <a:t>Das Zentrierte Gebet beseitigt die Gedanken nicht, sondern führt zur Loslösung von allen Gedanken. </a:t>
            </a:r>
          </a:p>
          <a:p>
            <a:pPr marL="215999" indent="-215999">
              <a:defRPr spc="-1" sz="1100"/>
            </a:pPr>
            <a:r>
              <a:t>Gedanken unterbrechen dieses Gebet nicht, es sei denn, Sie beschäftigen sich absichtlich mit ihnen oder stehen auf und gehen hinaus.</a:t>
            </a:r>
          </a:p>
          <a:p>
            <a:pPr marL="215999" indent="-215999">
              <a:defRPr spc="-1" sz="1100"/>
            </a:pPr>
            <a:r>
              <a:t> Wenn wir das Zentrierte Gebet praktizieren, lassen wir die Gedanken kommen und lassen sie gehen. Die Prinzipien lauten: Widerstehe keinem Gedanken, halte keinen Gedanken fest, reagiere emotional auf keinen Gedanken und wenn du mit deinen Gedanken beschäftigt bist, kehre stets behutsam zum heiligen Wort zurück.</a:t>
            </a:r>
          </a:p>
          <a:p>
            <a:pPr marL="215999" indent="-215999">
              <a:defRPr b="1" spc="-1" sz="1100"/>
            </a:pPr>
            <a:r>
              <a:t>Über das heilige Wort </a:t>
            </a:r>
          </a:p>
          <a:p>
            <a:pPr marL="215999" indent="-215999">
              <a:defRPr spc="-1" sz="1100"/>
            </a:pPr>
            <a:r>
              <a:t>Lesen Sie laut aus </a:t>
            </a:r>
            <a:r>
              <a:rPr i="1"/>
              <a:t>Open Mind, Open Heart </a:t>
            </a:r>
            <a:r>
              <a:t>(2006), S. 33.</a:t>
            </a:r>
          </a:p>
          <a:p>
            <a:pPr marL="215999" indent="-215999">
              <a:defRPr i="1" spc="-1" sz="1100"/>
            </a:pPr>
            <a:r>
              <a:t>"Das heilige Wort ist ein Weg, alle Gedanken loszulassen. Dies ermöglicht es unseren geistigen Fähigkeiten, die von der inneren Stille angezogen werden, sich spontan in diese Richtung zu bewegen. Eine solche Bewegung erfordert keine Anstrengung. Sie erfordert nur die Bereitschaft, unsere gewöhnlichen Beschäftigungen loszulassen."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4" name="Shape 1244"/>
          <p:cNvSpPr/>
          <p:nvPr>
            <p:ph type="sldImg"/>
          </p:nvPr>
        </p:nvSpPr>
        <p:spPr>
          <a:prstGeom prst="rect">
            <a:avLst/>
          </a:prstGeom>
        </p:spPr>
        <p:txBody>
          <a:bodyPr/>
          <a:lstStyle/>
          <a:p>
            <a:pPr/>
          </a:p>
        </p:txBody>
      </p:sp>
      <p:sp>
        <p:nvSpPr>
          <p:cNvPr id="1245" name="Shape 1245"/>
          <p:cNvSpPr/>
          <p:nvPr>
            <p:ph type="body" sz="quarter" idx="1"/>
          </p:nvPr>
        </p:nvSpPr>
        <p:spPr>
          <a:prstGeom prst="rect">
            <a:avLst/>
          </a:prstGeom>
        </p:spPr>
        <p:txBody>
          <a:bodyPr/>
          <a:lstStyle/>
          <a:p>
            <a:pPr marL="215999" indent="-215999" algn="ctr">
              <a:defRPr b="1" spc="-1" sz="1500"/>
            </a:pPr>
            <a:r>
              <a:t>24. Auf der spirituellen Ebene des Seins       (23.)</a:t>
            </a:r>
          </a:p>
          <a:p>
            <a:pPr marL="215999" indent="-215999" algn="ctr">
              <a:defRPr b="1" spc="-1" sz="1500"/>
            </a:pPr>
          </a:p>
          <a:p>
            <a:pPr marL="215999" indent="-215999" algn="ctr">
              <a:defRPr b="1" spc="-1" sz="1500"/>
            </a:pPr>
            <a:r>
              <a:t>Text (OMOH 32) </a:t>
            </a:r>
          </a:p>
          <a:p>
            <a:pPr marL="215999" indent="-215999" algn="ctr">
              <a:defRPr b="1" spc="-1" sz="1500"/>
            </a:pPr>
            <a:r>
              <a:t>ÜBUNG: Stille – (Gebet z. HlGeist) + Wort suchen – Stilles Beten </a:t>
            </a:r>
          </a:p>
          <a:p>
            <a:pPr marL="215999" indent="-215999">
              <a:defRPr spc="-1" sz="1500"/>
            </a:pPr>
          </a:p>
          <a:p>
            <a:pPr marL="215999" indent="-215999">
              <a:defRPr spc="-1" sz="1500"/>
            </a:pPr>
            <a:r>
              <a:t>Lesen Sie laut aus </a:t>
            </a:r>
            <a:r>
              <a:rPr b="1" i="1" u="sng"/>
              <a:t>Open Mind, Open Heart </a:t>
            </a:r>
            <a:r>
              <a:rPr b="1" u="sng"/>
              <a:t>(2006), S. 32.</a:t>
            </a:r>
            <a:endParaRPr b="1" u="sng"/>
          </a:p>
          <a:p>
            <a:pPr marL="215999" indent="-215999">
              <a:defRPr i="1" spc="-1" sz="1500"/>
            </a:pPr>
            <a:r>
              <a:t> "Das heilige Wort ist eine Möglichkeit, die </a:t>
            </a:r>
            <a:r>
              <a:rPr u="sng"/>
              <a:t>Absicht zu erneuern</a:t>
            </a:r>
            <a:r>
              <a:t>, sich </a:t>
            </a:r>
            <a:r>
              <a:rPr b="1"/>
              <a:t>Gott</a:t>
            </a:r>
            <a:r>
              <a:t> zu öffnen und ihn so </a:t>
            </a:r>
            <a:r>
              <a:rPr u="sng"/>
              <a:t>anzunehmen, wie er ist. </a:t>
            </a:r>
            <a:r>
              <a:t>Das hindert zwar niemanden daran, zu anderen Zeiten in anderen Formen zu beten, aber die Zeit des Zentrierten Gebets ist </a:t>
            </a:r>
            <a:r>
              <a:rPr u="sng"/>
              <a:t>nicht die Zeit, um speziell für andere zu beten</a:t>
            </a:r>
            <a:r>
              <a:t>. Indem du Gott zustimmst, </a:t>
            </a:r>
            <a:r>
              <a:rPr u="sng"/>
              <a:t>betest du implizit für alle Menschen</a:t>
            </a:r>
            <a:r>
              <a:t> in Vergangenheit, Gegenwart und Zukunft. Du umarmst die gesamte Schöpfung. </a:t>
            </a:r>
            <a:r>
              <a:rPr u="sng"/>
              <a:t>Du akzeptierst die gesamte Realität</a:t>
            </a:r>
            <a:r>
              <a:t>, beginnend mit Gott und </a:t>
            </a:r>
            <a:r>
              <a:rPr u="sng"/>
              <a:t>mit dem Teil </a:t>
            </a:r>
            <a:r>
              <a:rPr b="1" u="sng"/>
              <a:t>deiner eigenen Realität</a:t>
            </a:r>
            <a:r>
              <a:rPr b="1"/>
              <a:t>, </a:t>
            </a:r>
            <a:r>
              <a:t>dessen Sie sich vielleicht nicht allgemein bewusst sind, nämlich der </a:t>
            </a:r>
            <a:r>
              <a:rPr b="1" u="sng"/>
              <a:t>spirituellen Ebene deines Wesens</a:t>
            </a:r>
            <a:r>
              <a:t>.“</a:t>
            </a:r>
          </a:p>
          <a:p>
            <a:pPr marL="215999" indent="-215999">
              <a:defRPr spc="-1" sz="1500"/>
            </a:pPr>
          </a:p>
          <a:p>
            <a:pPr marL="215999" indent="-215999" algn="ctr">
              <a:defRPr b="1" spc="-1"/>
            </a:pPr>
            <a:r>
              <a:t> Unsere erste Periode des Zentrierten Gebets </a:t>
            </a:r>
          </a:p>
          <a:p>
            <a:pPr marL="215999" indent="-215999">
              <a:defRPr spc="-1"/>
            </a:pPr>
            <a:r>
              <a:t> HINWEIS AN DEN VORTRAGENDEN: </a:t>
            </a:r>
          </a:p>
          <a:p>
            <a:pPr indent="622440">
              <a:defRPr spc="-1"/>
            </a:pPr>
            <a:r>
              <a:t>Nach einer </a:t>
            </a:r>
            <a:r>
              <a:rPr u="sng"/>
              <a:t>kurzen Stehpause </a:t>
            </a:r>
            <a:r>
              <a:t>lassen Sie die Teilnehmer ein ein- bis zweisilbiges </a:t>
            </a:r>
            <a:r>
              <a:rPr b="1" u="sng"/>
              <a:t>Gebetswort wählen </a:t>
            </a:r>
            <a:r>
              <a:t>und </a:t>
            </a:r>
            <a:r>
              <a:rPr b="1"/>
              <a:t>leiten sie dann zu einer Phase des Zentrierten Gebets an</a:t>
            </a:r>
            <a:r>
              <a:t>.</a:t>
            </a:r>
          </a:p>
          <a:p>
            <a:pPr indent="622440">
              <a:defRPr spc="-1"/>
            </a:pPr>
            <a:r>
              <a:t>Bitten Sie die Teilnehmer, ihre </a:t>
            </a:r>
            <a:r>
              <a:rPr u="sng"/>
              <a:t>Augen zu schließen</a:t>
            </a:r>
            <a:r>
              <a:t>. </a:t>
            </a:r>
          </a:p>
          <a:p>
            <a:pPr indent="622440">
              <a:defRPr spc="-1"/>
            </a:pPr>
            <a:r>
              <a:t>Beginnen Sie mit einem </a:t>
            </a:r>
            <a:r>
              <a:rPr b="1"/>
              <a:t>kurzen Gebet an den Heiligen Geist</a:t>
            </a:r>
            <a:r>
              <a:t>. Zum Beispiel: "Liebender Geist Gottes, wir öffnen dir unsere Herzen, während wir unser Heiliges Wort wählen." </a:t>
            </a:r>
            <a:r>
              <a:rPr b="1"/>
              <a:t>[oder das 3</a:t>
            </a:r>
            <a:r>
              <a:rPr b="1" baseline="30000"/>
              <a:t>rd</a:t>
            </a:r>
            <a:r>
              <a:rPr b="1"/>
              <a:t> Stufengebet]</a:t>
            </a:r>
          </a:p>
          <a:p>
            <a:pPr indent="622440">
              <a:defRPr spc="-1"/>
            </a:pPr>
            <a:r>
              <a:t>Lesen Sie die Liste der </a:t>
            </a:r>
            <a:r>
              <a:rPr u="sng"/>
              <a:t>Beispiele</a:t>
            </a:r>
            <a:r>
              <a:t> unter Gebet.</a:t>
            </a:r>
          </a:p>
          <a:p>
            <a:pPr lvl="1" marL="406440" indent="-169920">
              <a:buClr>
                <a:srgbClr val="000000"/>
              </a:buClr>
              <a:buSzPct val="100000"/>
              <a:buFont typeface="Symbol"/>
              <a:buChar char="·"/>
              <a:defRPr spc="-1"/>
            </a:pPr>
            <a:r>
              <a:t>Erinnern Sie die Teilnehmer daran, dass es </a:t>
            </a:r>
            <a:r>
              <a:rPr u="sng"/>
              <a:t>kein besseres oder heiligeres Wort </a:t>
            </a:r>
            <a:r>
              <a:t>gibt. </a:t>
            </a:r>
          </a:p>
          <a:p>
            <a:pPr lvl="1" marL="406440" indent="-169920">
              <a:buClr>
                <a:srgbClr val="000000"/>
              </a:buClr>
              <a:buSzPct val="100000"/>
              <a:buFont typeface="Symbol"/>
              <a:buChar char="·"/>
              <a:defRPr spc="-1"/>
            </a:pPr>
            <a:r>
              <a:t>Erinnern Sie die Teilnehmer daran, dass sie, nachdem sie ein heiliges Wort gewählt haben, dieses während der Zeit des Zentrierten Gebets </a:t>
            </a:r>
            <a:r>
              <a:rPr u="sng"/>
              <a:t>nicht ändern </a:t>
            </a:r>
            <a:r>
              <a:t>dürfen, denn das wäre ein Einschalten der Gedanken. </a:t>
            </a:r>
          </a:p>
          <a:p>
            <a:pPr lvl="1" marL="406440" indent="-169920">
              <a:buClr>
                <a:srgbClr val="000000"/>
              </a:buClr>
              <a:buSzPct val="100000"/>
              <a:buFont typeface="Symbol"/>
              <a:buChar char="·"/>
              <a:defRPr spc="-1"/>
            </a:pPr>
            <a:r>
              <a:t>Beispiele: </a:t>
            </a:r>
            <a:r>
              <a:rPr u="sng"/>
              <a:t>Jesus, Abba, Amen, </a:t>
            </a:r>
            <a:r>
              <a:t>Liebe, Frieden, Barmherzigkeit, lausche, Stille, Ruhe, Glaube, Vertrauen, </a:t>
            </a:r>
            <a:r>
              <a:rPr u="sng"/>
              <a:t>Shalom</a:t>
            </a:r>
            <a:r>
              <a:t>, Ja. können ein Wort aus einer anderen Sprache wählen. </a:t>
            </a:r>
            <a:br/>
            <a:r>
              <a:t>Geben Sie den Teilnehmern Zeit, ein heiliges Wort zu wählen, ein Wort mit einer oder zwei Silben (</a:t>
            </a:r>
            <a:r>
              <a:rPr u="sng"/>
              <a:t>etwa zwei bis drei Minuten</a:t>
            </a:r>
            <a:r>
              <a:t>).</a:t>
            </a:r>
          </a:p>
          <a:p>
            <a:pPr lvl="1" marL="406440" indent="-169920">
              <a:buClr>
                <a:srgbClr val="000000"/>
              </a:buClr>
              <a:buSzPct val="100000"/>
              <a:buFont typeface="Symbol"/>
              <a:buChar char="·"/>
              <a:defRPr spc="-1"/>
            </a:pPr>
            <a:r>
              <a:t>Schlagen Sie ihnen vor, das </a:t>
            </a:r>
            <a:r>
              <a:rPr u="sng"/>
              <a:t>Wort "Frieden" oder "Ja" zu verwenden</a:t>
            </a:r>
            <a:r>
              <a:t>, wenn sie sich zu diesem Zeitpunkt nicht für ein Wort entscheiden können.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9" name="Shape 1039"/>
          <p:cNvSpPr/>
          <p:nvPr>
            <p:ph type="sldImg"/>
          </p:nvPr>
        </p:nvSpPr>
        <p:spPr>
          <a:prstGeom prst="rect">
            <a:avLst/>
          </a:prstGeom>
        </p:spPr>
        <p:txBody>
          <a:bodyPr/>
          <a:lstStyle/>
          <a:p>
            <a:pPr/>
          </a:p>
        </p:txBody>
      </p:sp>
      <p:sp>
        <p:nvSpPr>
          <p:cNvPr id="1040" name="Shape 1040"/>
          <p:cNvSpPr/>
          <p:nvPr>
            <p:ph type="body" sz="quarter" idx="1"/>
          </p:nvPr>
        </p:nvSpPr>
        <p:spPr>
          <a:prstGeom prst="rect">
            <a:avLst/>
          </a:prstGeom>
        </p:spPr>
        <p:txBody>
          <a:bodyPr/>
          <a:lstStyle/>
          <a:p>
            <a:pPr marL="215999" indent="-215999" algn="ctr">
              <a:defRPr spc="-1" sz="2000"/>
            </a:pPr>
            <a:r>
              <a:t>3.</a:t>
            </a:r>
          </a:p>
          <a:p>
            <a:pPr/>
            <a:r>
              <a:t>KEIN GEFÜHL, KEINE REFLEXION, KEINE ANSTRENGUNG, NICHTS</a:t>
            </a:r>
          </a:p>
          <a:p>
            <a:pPr/>
            <a:r>
              <a:t>Ich gebe der </a:t>
            </a:r>
            <a:r>
              <a:rPr u="sng"/>
              <a:t>Anziehungskraft des inneren Schweigens,</a:t>
            </a:r>
            <a:br>
              <a:rPr u="sng"/>
            </a:br>
            <a:r>
              <a:t>der Stille und des Friedens nach.</a:t>
            </a:r>
          </a:p>
          <a:p>
            <a:pPr>
              <a:defRPr u="sng"/>
            </a:pPr>
            <a:r>
              <a:t>Ich versuche nicht, </a:t>
            </a:r>
          </a:p>
          <a:p>
            <a:pPr/>
            <a:r>
              <a:t>etwas zu spüren, über etwas nachzudenken.</a:t>
            </a:r>
            <a:br/>
            <a:r>
              <a:t>Ohne angestrengte Versuche zu unternehmen, </a:t>
            </a:r>
            <a:br/>
            <a:r>
              <a:rPr u="sng"/>
              <a:t>sinke ich ein in diese </a:t>
            </a:r>
            <a:r>
              <a:rPr b="1" u="sng"/>
              <a:t>göttliche Gegenwart </a:t>
            </a:r>
            <a:br>
              <a:rPr b="1" u="sng"/>
            </a:br>
            <a:r>
              <a:t>und lasse alles andere vorbeiziehen.</a:t>
            </a:r>
          </a:p>
          <a:p>
            <a:pPr/>
            <a:r>
              <a:t> </a:t>
            </a:r>
          </a:p>
          <a:p>
            <a:pPr>
              <a:defRPr u="sng"/>
            </a:pPr>
            <a:r>
              <a:t>Die </a:t>
            </a:r>
            <a:r>
              <a:rPr b="1"/>
              <a:t>Liebe</a:t>
            </a:r>
            <a:r>
              <a:t> allein soll sprechen:</a:t>
            </a:r>
            <a:br/>
            <a:r>
              <a:rPr u="none"/>
              <a:t>im alleinigen Sehnen, </a:t>
            </a:r>
            <a:endParaRPr u="none"/>
          </a:p>
          <a:p>
            <a:pPr/>
            <a:r>
              <a:t>eins zu sein mit dieser Gegenwart, </a:t>
            </a:r>
          </a:p>
          <a:p>
            <a:pPr/>
            <a:r>
              <a:t>im Sehnen,</a:t>
            </a:r>
            <a:br/>
            <a:r>
              <a:t>mich selbst zu vergessen</a:t>
            </a:r>
            <a:br/>
            <a:r>
              <a:t>und im letzten Geheimnis zu ruhen.</a:t>
            </a:r>
          </a:p>
          <a:p>
            <a:pPr>
              <a:defRPr i="1"/>
            </a:pPr>
            <a:r>
              <a:t>Das Gebet der Sammlung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9" name="Shape 1249"/>
          <p:cNvSpPr/>
          <p:nvPr>
            <p:ph type="sldImg"/>
          </p:nvPr>
        </p:nvSpPr>
        <p:spPr>
          <a:prstGeom prst="rect">
            <a:avLst/>
          </a:prstGeom>
        </p:spPr>
        <p:txBody>
          <a:bodyPr/>
          <a:lstStyle/>
          <a:p>
            <a:pPr/>
          </a:p>
        </p:txBody>
      </p:sp>
      <p:sp>
        <p:nvSpPr>
          <p:cNvPr id="1250" name="Shape 1250"/>
          <p:cNvSpPr/>
          <p:nvPr>
            <p:ph type="body" sz="quarter" idx="1"/>
          </p:nvPr>
        </p:nvSpPr>
        <p:spPr>
          <a:prstGeom prst="rect">
            <a:avLst/>
          </a:prstGeom>
        </p:spPr>
        <p:txBody>
          <a:bodyPr/>
          <a:lstStyle/>
          <a:p>
            <a:pPr marL="215999" indent="-215999" algn="ctr">
              <a:defRPr spc="-1" sz="2000"/>
            </a:pPr>
            <a:r>
              <a:t>4.</a:t>
            </a:r>
          </a:p>
          <a:p>
            <a:pPr marL="215999" indent="-215999">
              <a:defRPr b="1" spc="-1" sz="1800"/>
            </a:pPr>
            <a:r>
              <a:t>Wir hoffen, in dieser Zeit unsere Beziehung zu Gott durch die Stille zu vertiefen und Gott nicht nur intellektuell, sondern, </a:t>
            </a:r>
            <a:r>
              <a:rPr b="0">
                <a:solidFill>
                  <a:srgbClr val="A6A6A6"/>
                </a:solidFill>
              </a:rPr>
              <a:t>wie es das große Buch beschreibt, </a:t>
            </a:r>
            <a:r>
              <a:t>"tief in uns" zu erkennen.  </a:t>
            </a:r>
          </a:p>
          <a:p>
            <a:pPr marL="215999" indent="-215999">
              <a:defRPr b="1" spc="-1" sz="1800"/>
            </a:pPr>
            <a:r>
              <a:t>Was den Schritt 3</a:t>
            </a:r>
            <a:r>
              <a:rPr baseline="30000"/>
              <a:t>rd</a:t>
            </a:r>
            <a:r>
              <a:t> betrifft, so kann ich mir keinen besseren Weg vorstellen, unseren Willen und unser Leben der Fürsorge Gottes zu überlassen, als das Zentrierte Gebet zu praktizieren.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8" name="Shape 1258"/>
          <p:cNvSpPr/>
          <p:nvPr>
            <p:ph type="sldImg"/>
          </p:nvPr>
        </p:nvSpPr>
        <p:spPr>
          <a:prstGeom prst="rect">
            <a:avLst/>
          </a:prstGeom>
        </p:spPr>
        <p:txBody>
          <a:bodyPr/>
          <a:lstStyle/>
          <a:p>
            <a:pPr/>
          </a:p>
        </p:txBody>
      </p:sp>
      <p:sp>
        <p:nvSpPr>
          <p:cNvPr id="1259" name="Shape 1259"/>
          <p:cNvSpPr/>
          <p:nvPr>
            <p:ph type="body" sz="quarter" idx="1"/>
          </p:nvPr>
        </p:nvSpPr>
        <p:spPr>
          <a:prstGeom prst="rect">
            <a:avLst/>
          </a:prstGeom>
        </p:spPr>
        <p:txBody>
          <a:bodyPr/>
          <a:lstStyle>
            <a:lvl1pPr marL="215999" indent="-215999" algn="ctr">
              <a:defRPr b="1" spc="-1"/>
            </a:lvl1pPr>
          </a:lstStyle>
          <a:p>
            <a:pPr/>
            <a:r>
              <a:t>35. Die Vertiefung unserer Beziehung zu Gott - Konferenz Vier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5" name="Shape 1265"/>
          <p:cNvSpPr/>
          <p:nvPr>
            <p:ph type="sldImg"/>
          </p:nvPr>
        </p:nvSpPr>
        <p:spPr>
          <a:prstGeom prst="rect">
            <a:avLst/>
          </a:prstGeom>
        </p:spPr>
        <p:txBody>
          <a:bodyPr/>
          <a:lstStyle/>
          <a:p>
            <a:pPr/>
          </a:p>
        </p:txBody>
      </p:sp>
      <p:sp>
        <p:nvSpPr>
          <p:cNvPr id="1266" name="Shape 1266"/>
          <p:cNvSpPr/>
          <p:nvPr>
            <p:ph type="body" sz="quarter" idx="1"/>
          </p:nvPr>
        </p:nvSpPr>
        <p:spPr>
          <a:prstGeom prst="rect">
            <a:avLst/>
          </a:prstGeom>
        </p:spPr>
        <p:txBody>
          <a:bodyPr/>
          <a:lstStyle/>
          <a:p>
            <a:pPr marL="215999" indent="-215999" algn="ctr">
              <a:defRPr b="1" spc="-1" sz="2000"/>
            </a:pPr>
            <a:r>
              <a:t>Thomas Merton – Trappist – Schweigemönch </a:t>
            </a:r>
          </a:p>
          <a:p>
            <a:pPr marL="215999" indent="-215999" algn="ctr">
              <a:defRPr spc="-1" sz="2000"/>
            </a:pPr>
          </a:p>
          <a:p>
            <a:pPr marL="215999" indent="-215999" algn="ctr">
              <a:defRPr spc="-1" sz="2000"/>
            </a:pPr>
            <a:r>
              <a:t>Im Zentrum unseres Seins gibt es einen </a:t>
            </a:r>
            <a:r>
              <a:rPr u="sng"/>
              <a:t>Punkt des Nichts</a:t>
            </a:r>
            <a:r>
              <a:t>, der </a:t>
            </a:r>
            <a:r>
              <a:rPr u="sng"/>
              <a:t>unberührt ist von Sünde und Illusion</a:t>
            </a:r>
            <a:r>
              <a:t>, </a:t>
            </a:r>
          </a:p>
          <a:p>
            <a:pPr marL="215999" indent="-215999" algn="ctr">
              <a:defRPr spc="-1" sz="2000"/>
            </a:pPr>
            <a:r>
              <a:t>Ein Punkt der reinen Wahrheit, ein Punkt oder Funken, der ganz Gott gehört, </a:t>
            </a:r>
          </a:p>
          <a:p>
            <a:pPr marL="215999" indent="-215999" algn="ctr">
              <a:defRPr spc="-1" sz="2000"/>
            </a:pPr>
            <a:r>
              <a:t>Der uns niemals zur Verfügung steht, </a:t>
            </a:r>
            <a:r>
              <a:rPr u="sng"/>
              <a:t>von dem aus Gott über unser Leben verfügt</a:t>
            </a:r>
            <a:r>
              <a:t>,</a:t>
            </a:r>
          </a:p>
          <a:p>
            <a:pPr marL="215999" indent="-215999" algn="ctr">
              <a:defRPr spc="-1" sz="2000"/>
            </a:pPr>
            <a:r>
              <a:t>Der den Phantasien unseres Verstandes und den Brutalitäten unseres Willens unzugänglich ist.</a:t>
            </a:r>
          </a:p>
          <a:p>
            <a:pPr marL="215999" indent="-215999" algn="ctr">
              <a:defRPr spc="-1" sz="2000"/>
            </a:pPr>
          </a:p>
          <a:p>
            <a:pPr marL="215999" indent="-215999" algn="ctr">
              <a:defRPr spc="-1" sz="2000"/>
            </a:pPr>
            <a:r>
              <a:t>Dieser </a:t>
            </a:r>
            <a:r>
              <a:rPr u="sng"/>
              <a:t>kleine Punkt des Nichts und völliger Armut </a:t>
            </a:r>
            <a:r>
              <a:t>ist die </a:t>
            </a:r>
            <a:r>
              <a:rPr u="sng"/>
              <a:t>reine Herrlichkeit Gottes in uns.</a:t>
            </a:r>
            <a:endParaRPr u="sng"/>
          </a:p>
          <a:p>
            <a:pPr marL="215999" indent="-215999" algn="ctr">
              <a:defRPr spc="-1" sz="2000"/>
            </a:pPr>
            <a:r>
              <a:t>Er ist sozusagen </a:t>
            </a:r>
            <a:r>
              <a:rPr u="sng"/>
              <a:t>sein Name in uns eingeschrieben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0" name="Shape 1270"/>
          <p:cNvSpPr/>
          <p:nvPr>
            <p:ph type="sldImg"/>
          </p:nvPr>
        </p:nvSpPr>
        <p:spPr>
          <a:prstGeom prst="rect">
            <a:avLst/>
          </a:prstGeom>
        </p:spPr>
        <p:txBody>
          <a:bodyPr/>
          <a:lstStyle/>
          <a:p>
            <a:pPr/>
          </a:p>
        </p:txBody>
      </p:sp>
      <p:sp>
        <p:nvSpPr>
          <p:cNvPr id="1271" name="Shape 1271"/>
          <p:cNvSpPr/>
          <p:nvPr>
            <p:ph type="body" sz="quarter" idx="1"/>
          </p:nvPr>
        </p:nvSpPr>
        <p:spPr>
          <a:prstGeom prst="rect">
            <a:avLst/>
          </a:prstGeom>
        </p:spPr>
        <p:txBody>
          <a:bodyPr/>
          <a:lstStyle/>
          <a:p>
            <a:pPr marL="63360" indent="-63360" algn="ctr">
              <a:defRPr b="1" spc="-1"/>
            </a:pPr>
            <a:r>
              <a:t>37. Hindernisse für die Beziehung</a:t>
            </a:r>
          </a:p>
          <a:p>
            <a:pPr marL="63360" indent="-63360" algn="ctr">
              <a:defRPr spc="-1"/>
            </a:pPr>
          </a:p>
          <a:p>
            <a:pPr marL="63360" indent="-63360">
              <a:defRPr spc="-1"/>
            </a:pPr>
            <a:r>
              <a:t>Was trennt uns von Gott und anderen?  </a:t>
            </a:r>
          </a:p>
          <a:p>
            <a:pPr marL="63360" indent="-63360" algn="ctr">
              <a:defRPr spc="-1"/>
            </a:pPr>
          </a:p>
          <a:p>
            <a:pPr marL="63360" indent="-63360">
              <a:buClr>
                <a:srgbClr val="000000"/>
              </a:buClr>
              <a:buSzPct val="100000"/>
              <a:buFont typeface="Symbol"/>
              <a:buChar char="·"/>
              <a:defRPr spc="-1"/>
            </a:pPr>
            <a:r>
              <a:t>Unsere kulturell bedingten Einstellungen und unsere psychologischen Gefühle wie Angst oder Schuldgefühle, Wut und Unwertgefühl, ob bewusst oder unbewusst, sind in der Regel Hindernisse für jede Beziehung. </a:t>
            </a:r>
          </a:p>
          <a:p>
            <a:pPr marL="63360" indent="-63360">
              <a:buClr>
                <a:srgbClr val="000000"/>
              </a:buClr>
              <a:buSzPct val="100000"/>
              <a:buFont typeface="Symbol"/>
              <a:buChar char="·"/>
              <a:defRPr spc="-1"/>
            </a:pPr>
            <a:r>
              <a:t>In dem Maße, in dem sich unsere Beziehung zu Christus [</a:t>
            </a:r>
            <a:r>
              <a:rPr b="1"/>
              <a:t>unserer Höheren Macht</a:t>
            </a:r>
            <a:r>
              <a:t>] durch die Treue zur Praxis des Zentrierten Gebets vertieft, wird unsere Motivation geläutert und die Hindernisse, die unserer Beziehung im Wege stehen, werden allmählich verringert.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5" name="Shape 1275"/>
          <p:cNvSpPr/>
          <p:nvPr>
            <p:ph type="sldImg"/>
          </p:nvPr>
        </p:nvSpPr>
        <p:spPr>
          <a:prstGeom prst="rect">
            <a:avLst/>
          </a:prstGeom>
        </p:spPr>
        <p:txBody>
          <a:bodyPr/>
          <a:lstStyle/>
          <a:p>
            <a:pPr/>
          </a:p>
        </p:txBody>
      </p:sp>
      <p:sp>
        <p:nvSpPr>
          <p:cNvPr id="1276" name="Shape 1276"/>
          <p:cNvSpPr/>
          <p:nvPr>
            <p:ph type="body" sz="quarter" idx="1"/>
          </p:nvPr>
        </p:nvSpPr>
        <p:spPr>
          <a:prstGeom prst="rect">
            <a:avLst/>
          </a:prstGeom>
        </p:spPr>
        <p:txBody>
          <a:bodyPr/>
          <a:lstStyle/>
          <a:p>
            <a:pPr marL="215999" indent="-215999" algn="ctr">
              <a:defRPr b="1" spc="-1"/>
            </a:pPr>
            <a:r>
              <a:t>39. Abbau von Hindernissen durch das Heilige Wort </a:t>
            </a:r>
          </a:p>
          <a:p>
            <a:pPr marL="215999" indent="-215999" algn="ctr">
              <a:defRPr spc="-1"/>
            </a:pPr>
          </a:p>
          <a:p>
            <a:pPr marL="215999" indent="-215999">
              <a:defRPr spc="-1"/>
            </a:pPr>
            <a:r>
              <a:t>Jedes Mal, wenn wir zu unserem heiligen Wort zurückkehren, erlauben wir unserer Höheren Macht, die unbewussten Hindernisse auf dem Weg zu einer tieferen Beziehung zu unserem Gott und zu anderen abzubauen.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0" name="Shape 1280"/>
          <p:cNvSpPr/>
          <p:nvPr>
            <p:ph type="sldImg"/>
          </p:nvPr>
        </p:nvSpPr>
        <p:spPr>
          <a:prstGeom prst="rect">
            <a:avLst/>
          </a:prstGeom>
        </p:spPr>
        <p:txBody>
          <a:bodyPr/>
          <a:lstStyle/>
          <a:p>
            <a:pPr/>
          </a:p>
        </p:txBody>
      </p:sp>
      <p:sp>
        <p:nvSpPr>
          <p:cNvPr id="1281" name="Shape 1281"/>
          <p:cNvSpPr/>
          <p:nvPr>
            <p:ph type="body" sz="quarter" idx="1"/>
          </p:nvPr>
        </p:nvSpPr>
        <p:spPr>
          <a:prstGeom prst="rect">
            <a:avLst/>
          </a:prstGeom>
        </p:spPr>
        <p:txBody>
          <a:bodyPr/>
          <a:lstStyle/>
          <a:p>
            <a:pPr marL="119159" indent="-119159" algn="ctr">
              <a:defRPr b="1" spc="-1"/>
            </a:pPr>
            <a:r>
              <a:t>41. Kontemplative Werte </a:t>
            </a:r>
          </a:p>
          <a:p>
            <a:pPr marL="119159" indent="-119159">
              <a:buClr>
                <a:srgbClr val="000000"/>
              </a:buClr>
              <a:buSzPct val="100000"/>
              <a:buFont typeface="Arial"/>
              <a:buChar char="➢"/>
              <a:defRPr spc="-1"/>
            </a:pPr>
            <a:r>
              <a:t>Schweigen</a:t>
            </a:r>
          </a:p>
          <a:p>
            <a:pPr lvl="1" marL="700199" indent="-190440">
              <a:buClr>
                <a:srgbClr val="000000"/>
              </a:buClr>
              <a:buSzPct val="100000"/>
              <a:buFont typeface="Courier New"/>
              <a:buChar char="o"/>
              <a:defRPr spc="-1"/>
            </a:pPr>
            <a:r>
              <a:t> Die Wertschätzung der Stille im eigenen Leben</a:t>
            </a:r>
          </a:p>
          <a:p>
            <a:pPr lvl="1" marL="700199" indent="-190440">
              <a:buClr>
                <a:srgbClr val="000000"/>
              </a:buClr>
              <a:buSzPct val="100000"/>
              <a:buFont typeface="Courier New"/>
              <a:buChar char="o"/>
              <a:defRPr spc="-1"/>
            </a:pPr>
            <a:r>
              <a:t> Eine wachsende Fähigkeit zum Zuhören</a:t>
            </a:r>
          </a:p>
          <a:p>
            <a:pPr marL="119159" indent="-119159">
              <a:buClr>
                <a:srgbClr val="000000"/>
              </a:buClr>
              <a:buSzPct val="100000"/>
              <a:buFont typeface="Arial"/>
              <a:buChar char="➢"/>
              <a:defRPr spc="-1"/>
            </a:pPr>
            <a:r>
              <a:t>Einsamkeit</a:t>
            </a:r>
          </a:p>
          <a:p>
            <a:pPr lvl="1" marL="700199" indent="-190440">
              <a:buClr>
                <a:srgbClr val="000000"/>
              </a:buClr>
              <a:buSzPct val="100000"/>
              <a:buFont typeface="Courier New"/>
              <a:buChar char="o"/>
              <a:defRPr spc="-1"/>
            </a:pPr>
            <a:r>
              <a:t> Bereicherung des eigenen Gebetslebens</a:t>
            </a:r>
          </a:p>
          <a:p>
            <a:pPr lvl="1" marL="700199" indent="-190440">
              <a:buClr>
                <a:srgbClr val="000000"/>
              </a:buClr>
              <a:buSzPct val="100000"/>
              <a:buFont typeface="Courier New"/>
              <a:buChar char="o"/>
              <a:defRPr spc="-1"/>
            </a:pPr>
            <a:r>
              <a:t>Wachsende Selbsterkenntnis, die zuweilen schmerzhaft sein kann</a:t>
            </a:r>
          </a:p>
          <a:p>
            <a:pPr marL="119159" indent="-119159">
              <a:buClr>
                <a:srgbClr val="000000"/>
              </a:buClr>
              <a:buSzPct val="100000"/>
              <a:buFont typeface="Arial"/>
              <a:buChar char="➢"/>
              <a:defRPr spc="-1"/>
            </a:pPr>
            <a:r>
              <a:t>Solidarität</a:t>
            </a:r>
          </a:p>
          <a:p>
            <a:pPr lvl="1" marL="700199" indent="-190440">
              <a:buClr>
                <a:srgbClr val="000000"/>
              </a:buClr>
              <a:buSzPct val="100000"/>
              <a:buFont typeface="Courier New"/>
              <a:buChar char="o"/>
              <a:defRPr spc="-1"/>
            </a:pPr>
            <a:r>
              <a:t> Bewusstsein des zunehmenden Einsseins mit Gott, mit der ganzen Menschheitsfamilie und mit der gesamten Schöpfung</a:t>
            </a:r>
          </a:p>
          <a:p>
            <a:pPr marL="119159" indent="-119159">
              <a:buClr>
                <a:srgbClr val="000000"/>
              </a:buClr>
              <a:buSzPct val="100000"/>
              <a:buFont typeface="Arial"/>
              <a:buChar char="➢"/>
              <a:defRPr spc="-1"/>
            </a:pPr>
            <a:r>
              <a:t>Dienst</a:t>
            </a:r>
          </a:p>
          <a:p>
            <a:pPr lvl="1" marL="700199" indent="-190440">
              <a:buClr>
                <a:srgbClr val="000000"/>
              </a:buClr>
              <a:buSzPct val="100000"/>
              <a:buFont typeface="Courier New"/>
              <a:buChar char="o"/>
              <a:defRPr spc="-1"/>
            </a:pPr>
            <a:r>
              <a:t>Eine nicht wertende Haltung gegenüber anderen und uns selbst beginnt sich zu entwickeln</a:t>
            </a:r>
          </a:p>
          <a:p>
            <a:pPr lvl="1" marL="700199" indent="-190440">
              <a:buClr>
                <a:srgbClr val="000000"/>
              </a:buClr>
              <a:buSzPct val="100000"/>
              <a:buFont typeface="Courier New"/>
              <a:buChar char="o"/>
              <a:defRPr spc="-1"/>
            </a:pPr>
            <a:r>
              <a:t>Praktische Fürsorge für andere und für die gesamte Schöpfung</a:t>
            </a:r>
          </a:p>
          <a:p>
            <a:pPr marL="119159" indent="-119159">
              <a:buClr>
                <a:srgbClr val="000000"/>
              </a:buClr>
              <a:buSzPct val="100000"/>
              <a:buFont typeface="Arial"/>
              <a:buChar char="▪"/>
              <a:defRPr spc="-1"/>
            </a:pPr>
            <a:r>
              <a:t>Die Fähigkeit, im </a:t>
            </a:r>
            <a:r>
              <a:rPr b="1"/>
              <a:t>gegenwärtigen Moment </a:t>
            </a:r>
            <a:r>
              <a:t>zu leben</a:t>
            </a:r>
            <a:r>
              <a:rPr b="1"/>
              <a:t>!</a:t>
            </a:r>
          </a:p>
          <a:p>
            <a:pPr marL="119159" indent="-119159">
              <a:defRPr spc="-1"/>
            </a:pPr>
          </a:p>
          <a:p>
            <a:pPr marL="119159" indent="-119159">
              <a:defRPr spc="-1" sz="2000"/>
            </a:pPr>
            <a:r>
              <a:t>Hinweis an die Vortragenden: Da sich Ihre Beziehung zu Ihrer Höheren Macht durch eine treue Praxis des Zentrierten Gebets vertieft hat, geben Sie ein Beispiel dafür, wie einer dieser kontemplativen Werte der Stille, der Einsamkeit, der Einfachheit und des Dienens in den Aktivitäten Ihres täglichen Lebens erfahren wurde.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5" name="Shape 1285"/>
          <p:cNvSpPr/>
          <p:nvPr>
            <p:ph type="sldImg"/>
          </p:nvPr>
        </p:nvSpPr>
        <p:spPr>
          <a:prstGeom prst="rect">
            <a:avLst/>
          </a:prstGeom>
        </p:spPr>
        <p:txBody>
          <a:bodyPr/>
          <a:lstStyle/>
          <a:p>
            <a:pPr/>
          </a:p>
        </p:txBody>
      </p:sp>
      <p:sp>
        <p:nvSpPr>
          <p:cNvPr id="1286" name="Shape 1286"/>
          <p:cNvSpPr/>
          <p:nvPr>
            <p:ph type="body" sz="quarter" idx="1"/>
          </p:nvPr>
        </p:nvSpPr>
        <p:spPr>
          <a:prstGeom prst="rect">
            <a:avLst/>
          </a:prstGeom>
        </p:spPr>
        <p:txBody>
          <a:bodyPr/>
          <a:lstStyle/>
          <a:p>
            <a:pPr marL="85678" indent="-85678" algn="ctr">
              <a:defRPr b="1" spc="-1"/>
            </a:pPr>
            <a:r>
              <a:t>42. Praktische Wege zur Vertiefung unserer Beziehung zu Gott </a:t>
            </a:r>
          </a:p>
          <a:p>
            <a:pPr marL="85678" indent="-85678">
              <a:buClr>
                <a:srgbClr val="000000"/>
              </a:buClr>
              <a:buSzPct val="100000"/>
              <a:buFont typeface="Arial"/>
              <a:buChar char="➢"/>
              <a:defRPr spc="-1"/>
            </a:pPr>
            <a:r>
              <a:t>Üben Sie täglich zwei Phasen des Zentrierten Gebets von jeweils mindestens zwanzig Minuten.</a:t>
            </a:r>
          </a:p>
          <a:p>
            <a:pPr marL="85678" indent="-85678">
              <a:buClr>
                <a:srgbClr val="000000"/>
              </a:buClr>
              <a:buSzPct val="100000"/>
              <a:buFont typeface="Arial"/>
              <a:buChar char="➢"/>
              <a:defRPr spc="-1"/>
            </a:pPr>
            <a:r>
              <a:t> Schließen Sie sich einer fortlaufenden Gruppe des Zentrierten Gebets an, die die Mitglieder der Gruppe ermutigt, in ihrer individuellen Praxis fortzufahren.</a:t>
            </a:r>
          </a:p>
          <a:p>
            <a:pPr marL="85678" indent="-85678">
              <a:buClr>
                <a:srgbClr val="000000"/>
              </a:buClr>
              <a:buSzPct val="100000"/>
              <a:buFont typeface="Arial"/>
              <a:buChar char="➢"/>
              <a:defRPr spc="-1"/>
            </a:pPr>
            <a:r>
              <a:t>Hören Sie auf das Wort Gottes in der Heiligen Schrift</a:t>
            </a:r>
          </a:p>
          <a:p>
            <a:pPr marL="85678" indent="-85678">
              <a:buClr>
                <a:srgbClr val="000000"/>
              </a:buClr>
              <a:buSzPct val="100000"/>
              <a:buFont typeface="Arial"/>
              <a:buChar char="➢"/>
              <a:defRPr spc="-1"/>
            </a:pPr>
            <a:r>
              <a:t> Studieren Sie </a:t>
            </a:r>
            <a:r>
              <a:rPr i="1"/>
              <a:t>Open Mind, Open Heart </a:t>
            </a:r>
            <a:r>
              <a:t>von Thomas Keating. </a:t>
            </a:r>
          </a:p>
          <a:p>
            <a:pPr>
              <a:defRPr spc="-1"/>
            </a:pPr>
          </a:p>
          <a:p>
            <a:pPr marL="85678" indent="-85678">
              <a:defRPr b="1" spc="-1"/>
            </a:pPr>
            <a:r>
              <a:t>Über das ständige Bewusstsein von Gott</a:t>
            </a:r>
          </a:p>
          <a:p>
            <a:pPr marL="85678" indent="-85678">
              <a:defRPr spc="-1"/>
            </a:pPr>
            <a:r>
              <a:t>Lesen Sie laut aus </a:t>
            </a:r>
            <a:r>
              <a:rPr i="1"/>
              <a:t>Open Mind, Open Heart </a:t>
            </a:r>
            <a:r>
              <a:t>(2006), S. 101-102. </a:t>
            </a:r>
          </a:p>
          <a:p>
            <a:pPr marL="85678" indent="-85678">
              <a:defRPr i="1" spc="-1"/>
            </a:pPr>
            <a:r>
              <a:t>"Das Ziel des Zentrierten Gebets ist nicht, Frieden zu erfahren, sondern die unbewussten Hindernisse zu beseitigen, die dem dauerhaften Zustand der Einheit mit Gott im Wege stehen. Nicht das kontemplative </a:t>
            </a:r>
            <a:r>
              <a:rPr b="1"/>
              <a:t>Gebet</a:t>
            </a:r>
            <a:r>
              <a:t>, sondern der kontemplative </a:t>
            </a:r>
            <a:r>
              <a:rPr b="1"/>
              <a:t>Zustand </a:t>
            </a:r>
            <a:r>
              <a:t>ist das Ziel unserer Praxis; nicht Erfahrungen, wie exotisch oder beruhigend sie auch sein mögen, sondern das dauerhafte und beständige Gewahrsein Gottes, das durch die geheimnisvolle Umstrukturierung des Bewusstseins entsteht."</a:t>
            </a:r>
          </a:p>
          <a:p>
            <a:pPr marL="85678" indent="-85678">
              <a:defRPr spc="-1"/>
            </a:pPr>
          </a:p>
          <a:p>
            <a:pPr marL="85678" indent="-85678">
              <a:defRPr spc="-1"/>
            </a:pPr>
          </a:p>
          <a:p>
            <a:pPr marL="85678" indent="-85678">
              <a:defRPr i="1" spc="-1"/>
            </a:pPr>
            <a:r>
              <a:t>Zur Erinnerung: Wenn Sie Folgeveranstaltungen planen, ist dies der richtige Zeitpunkt, um die Gruppe erneut daran zu erinnern. Dies bietet die Möglichkeit für weiteren Input durch Videos, Lesungen und Diskussionen. Wenn es in der Gegend eine etablierte 12-Schritte-Gruppe gibt, halten Sie diese Informationen bereit (in Ordnern). Wenn es in der Gegend Meditationstreffen zum 11.</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0" name="Shape 1290"/>
          <p:cNvSpPr/>
          <p:nvPr>
            <p:ph type="sldImg"/>
          </p:nvPr>
        </p:nvSpPr>
        <p:spPr>
          <a:prstGeom prst="rect">
            <a:avLst/>
          </a:prstGeom>
        </p:spPr>
        <p:txBody>
          <a:bodyPr/>
          <a:lstStyle/>
          <a:p>
            <a:pPr/>
          </a:p>
        </p:txBody>
      </p:sp>
      <p:sp>
        <p:nvSpPr>
          <p:cNvPr id="1291" name="Shape 1291"/>
          <p:cNvSpPr/>
          <p:nvPr>
            <p:ph type="body" sz="quarter" idx="1"/>
          </p:nvPr>
        </p:nvSpPr>
        <p:spPr>
          <a:prstGeom prst="rect">
            <a:avLst/>
          </a:prstGeom>
        </p:spPr>
        <p:txBody>
          <a:bodyPr/>
          <a:lstStyle>
            <a:lvl1pPr marL="215999" indent="-215999" algn="ctr">
              <a:defRPr spc="-1" sz="2000"/>
            </a:lvl1pPr>
          </a:lstStyle>
          <a:p>
            <a:pPr/>
            <a:r>
              <a:t>3.</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6" name="Shape 1296"/>
          <p:cNvSpPr/>
          <p:nvPr>
            <p:ph type="sldImg"/>
          </p:nvPr>
        </p:nvSpPr>
        <p:spPr>
          <a:prstGeom prst="rect">
            <a:avLst/>
          </a:prstGeom>
        </p:spPr>
        <p:txBody>
          <a:bodyPr/>
          <a:lstStyle/>
          <a:p>
            <a:pPr/>
          </a:p>
        </p:txBody>
      </p:sp>
      <p:sp>
        <p:nvSpPr>
          <p:cNvPr id="1297" name="Shape 1297"/>
          <p:cNvSpPr/>
          <p:nvPr>
            <p:ph type="body" sz="quarter" idx="1"/>
          </p:nvPr>
        </p:nvSpPr>
        <p:spPr>
          <a:prstGeom prst="rect">
            <a:avLst/>
          </a:prstGeom>
        </p:spPr>
        <p:txBody>
          <a:bodyPr/>
          <a:lstStyle>
            <a:lvl1pPr marL="215999" indent="-215999" algn="ctr">
              <a:defRPr spc="-1" sz="2000"/>
            </a:lvl1pPr>
          </a:lstStyle>
          <a:p>
            <a:pPr/>
            <a:r>
              <a:t>3.</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4" name="Shape 1304"/>
          <p:cNvSpPr/>
          <p:nvPr>
            <p:ph type="sldImg"/>
          </p:nvPr>
        </p:nvSpPr>
        <p:spPr>
          <a:prstGeom prst="rect">
            <a:avLst/>
          </a:prstGeom>
        </p:spPr>
        <p:txBody>
          <a:bodyPr/>
          <a:lstStyle/>
          <a:p>
            <a:pPr/>
          </a:p>
        </p:txBody>
      </p:sp>
      <p:sp>
        <p:nvSpPr>
          <p:cNvPr id="1305" name="Shape 1305"/>
          <p:cNvSpPr/>
          <p:nvPr>
            <p:ph type="body" sz="quarter" idx="1"/>
          </p:nvPr>
        </p:nvSpPr>
        <p:spPr>
          <a:prstGeom prst="rect">
            <a:avLst/>
          </a:prstGeom>
        </p:spPr>
        <p:txBody>
          <a:bodyPr/>
          <a:lstStyle/>
          <a:p>
            <a:pPr marL="191331" indent="-191331">
              <a:buSzPct val="100000"/>
              <a:buFont typeface="Arial"/>
              <a:buChar char="•"/>
              <a:defRPr sz="2000"/>
            </a:pPr>
            <a:r>
              <a:t>In the Christian tradition, </a:t>
            </a:r>
            <a:r>
              <a:rPr u="sng"/>
              <a:t>contemplative prayer </a:t>
            </a:r>
            <a:r>
              <a:t>is considered to be the </a:t>
            </a:r>
            <a:r>
              <a:rPr u="sng"/>
              <a:t>pure gift of God. </a:t>
            </a:r>
            <a:endParaRPr u="sng"/>
          </a:p>
          <a:p>
            <a:pPr marL="191331" indent="-191331">
              <a:buSzPct val="100000"/>
              <a:buFont typeface="Arial"/>
              <a:buChar char="•"/>
              <a:defRPr b="1" sz="2000"/>
            </a:pPr>
            <a:r>
              <a:t>It is an opening of mind and heart, our whole being to God, the Ultimate Mystery, beyond thoughts, words, and emotions. It is simply resting in the presence of God. </a:t>
            </a:r>
          </a:p>
          <a:p>
            <a:pPr marL="215999" indent="-215999" algn="ctr">
              <a:defRPr spc="-1" sz="2000"/>
            </a:pPr>
            <a:r>
              <a:t>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4" name="Shape 1044"/>
          <p:cNvSpPr/>
          <p:nvPr>
            <p:ph type="sldImg"/>
          </p:nvPr>
        </p:nvSpPr>
        <p:spPr>
          <a:prstGeom prst="rect">
            <a:avLst/>
          </a:prstGeom>
        </p:spPr>
        <p:txBody>
          <a:bodyPr/>
          <a:lstStyle/>
          <a:p>
            <a:pPr/>
          </a:p>
        </p:txBody>
      </p:sp>
      <p:sp>
        <p:nvSpPr>
          <p:cNvPr id="1045" name="Shape 1045"/>
          <p:cNvSpPr/>
          <p:nvPr>
            <p:ph type="body" sz="quarter" idx="1"/>
          </p:nvPr>
        </p:nvSpPr>
        <p:spPr>
          <a:prstGeom prst="rect">
            <a:avLst/>
          </a:prstGeom>
        </p:spPr>
        <p:txBody>
          <a:bodyPr/>
          <a:lstStyle/>
          <a:p>
            <a:pPr marL="215999" indent="-215999" algn="ctr">
              <a:defRPr spc="-1" sz="2000"/>
            </a:pPr>
            <a:r>
              <a:t>3. </a:t>
            </a:r>
            <a:r>
              <a:rPr u="sng"/>
              <a:t>“Ich gebe der Anziehungskraft des inneren Schweigens, der Stille und des Friedens nach.</a:t>
            </a:r>
            <a:endParaRPr u="sng"/>
          </a:p>
          <a:p>
            <a:pPr marL="215999" indent="-215999" algn="ctr">
              <a:defRPr spc="-1" sz="2000"/>
            </a:pPr>
            <a:r>
              <a:t>Ich versuchen nicht, etwas zu spüren, oder über etwas nachzudenken.</a:t>
            </a:r>
          </a:p>
          <a:p>
            <a:pPr marL="215999" indent="-215999" algn="ctr">
              <a:defRPr spc="-1" sz="2000"/>
            </a:pPr>
            <a:r>
              <a:t>Ohne angestrengte Versuche zu unternehmen, </a:t>
            </a:r>
          </a:p>
          <a:p>
            <a:pPr marL="215999" indent="-215999" algn="ctr">
              <a:defRPr spc="-1" sz="2000" u="sng"/>
            </a:pPr>
            <a:r>
              <a:t>sinke ich ein in diese göttliche Gegenwart</a:t>
            </a:r>
          </a:p>
          <a:p>
            <a:pPr marL="215999" indent="-215999" algn="ctr">
              <a:spcBef>
                <a:spcPts val="600"/>
              </a:spcBef>
              <a:defRPr spc="-1" sz="2000"/>
            </a:pPr>
            <a:r>
              <a:t>Und lasse alles andere vorbeiziehen”</a:t>
            </a:r>
          </a:p>
          <a:p>
            <a:pPr marL="215999" indent="-215999" algn="ctr">
              <a:spcBef>
                <a:spcPts val="600"/>
              </a:spcBef>
              <a:defRPr spc="-1" sz="2000"/>
            </a:pPr>
          </a:p>
          <a:p>
            <a:pPr marL="215999" indent="-215999" algn="ctr">
              <a:spcBef>
                <a:spcPts val="600"/>
              </a:spcBef>
              <a:defRPr spc="-1" sz="2000"/>
            </a:pPr>
            <a:r>
              <a:t>Thomas Keating: Gebet der Sammlung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9" name="Shape 1309"/>
          <p:cNvSpPr/>
          <p:nvPr>
            <p:ph type="sldImg"/>
          </p:nvPr>
        </p:nvSpPr>
        <p:spPr>
          <a:prstGeom prst="rect">
            <a:avLst/>
          </a:prstGeom>
        </p:spPr>
        <p:txBody>
          <a:bodyPr/>
          <a:lstStyle/>
          <a:p>
            <a:pPr/>
          </a:p>
        </p:txBody>
      </p:sp>
      <p:sp>
        <p:nvSpPr>
          <p:cNvPr id="1310" name="Shape 1310"/>
          <p:cNvSpPr/>
          <p:nvPr>
            <p:ph type="body" sz="quarter" idx="1"/>
          </p:nvPr>
        </p:nvSpPr>
        <p:spPr>
          <a:prstGeom prst="rect">
            <a:avLst/>
          </a:prstGeom>
        </p:spPr>
        <p:txBody>
          <a:bodyPr/>
          <a:lstStyle/>
          <a:p>
            <a:pPr marL="55440" indent="-55440" algn="ctr">
              <a:defRPr b="1" spc="-1" sz="1100"/>
            </a:pPr>
            <a:r>
              <a:t>43.  Sei still...</a:t>
            </a:r>
          </a:p>
          <a:p>
            <a:pPr marL="55440" indent="-55440">
              <a:defRPr spc="-1" sz="1100"/>
            </a:pPr>
          </a:p>
          <a:p>
            <a:pPr marL="55440" indent="-55440">
              <a:defRPr spc="-1" sz="1100" u="sng"/>
            </a:pPr>
            <a:r>
              <a:t>HINWEISE FÜR DEN VORTRAGENDEN</a:t>
            </a:r>
          </a:p>
          <a:p>
            <a:pPr marL="55440" indent="-55440">
              <a:defRPr spc="-1" sz="1100"/>
            </a:pPr>
            <a:r>
              <a:t>Die letzte Folie des Workshops lässt sich folgendermaßen erklären: "Wir haben unseren Tag mit dieser einfachen und uralten Einladung begonnen, die Gott uns gegeben hat. Sie ist auch heute noch sehr lebendig. Es ist dieselbe Einladung, die Sie erhalten haben, und vielleicht ist das der Grund, warum Sie hier sind: um eine einfache Methode zu lernen, wie man 'still wird und Gott erkennt'. " </a:t>
            </a:r>
          </a:p>
          <a:p>
            <a:pPr marL="55440" indent="-55440">
              <a:defRPr b="1" spc="-1" sz="1100"/>
            </a:pPr>
            <a:r>
              <a:t>Auf zum größten Abenteuer </a:t>
            </a:r>
          </a:p>
          <a:p>
            <a:pPr marL="55440" indent="-55440">
              <a:defRPr spc="-1" sz="1100"/>
            </a:pPr>
            <a:r>
              <a:t>Lesen Sie laut aus </a:t>
            </a:r>
            <a:r>
              <a:rPr i="1"/>
              <a:t>Open Mind, Open Heart </a:t>
            </a:r>
            <a:r>
              <a:t>(2006), S. 11. </a:t>
            </a:r>
          </a:p>
          <a:p>
            <a:pPr marL="55440" indent="-55440">
              <a:defRPr i="1" spc="-1" sz="1100"/>
            </a:pPr>
            <a:r>
              <a:t>"Das kontemplative Gebet ist die Welt, in der Gott alles tun kann. Sich in diesen Bereich zu begeben, ist das größte Abenteuer. Es bedeutet, offen zu sein für das Unendliche und damit für unendliche Möglichkeiten. Unsere privaten, selbst geschaffenen Welten gehen zu Ende; eine neue Welt erscheint in uns und um uns herum, und das Unmögliche wird zu einer alltäglichen Erfahrung."</a:t>
            </a:r>
          </a:p>
          <a:p>
            <a:pPr marL="55440" indent="-55440">
              <a:defRPr b="1" spc="-1" sz="1100"/>
            </a:pPr>
            <a:r>
              <a:t>Abschluss für den Workshop - HINWEISE FÜR DEN VORTRÄGER:</a:t>
            </a:r>
          </a:p>
          <a:p>
            <a:pPr marL="55440" indent="-55440">
              <a:buClr>
                <a:srgbClr val="000000"/>
              </a:buClr>
              <a:buSzPct val="100000"/>
              <a:buFont typeface="Symbol"/>
              <a:buChar char="·"/>
              <a:defRPr spc="-1" sz="1100"/>
            </a:pPr>
            <a:r>
              <a:t>sich mit der Idee auseinandersetzen, sich dem Zentrierten Gebet zu widmen, um eine tiefere Beziehung zu Gott zu entwickeln, einen Weg, um den bewussten Kontakt mit dem Gott unseres Verständnisses zu verbessern.</a:t>
            </a:r>
          </a:p>
          <a:p>
            <a:pPr marL="55440" indent="-55440">
              <a:buClr>
                <a:srgbClr val="000000"/>
              </a:buClr>
              <a:buSzPct val="100000"/>
              <a:buFont typeface="Symbol"/>
              <a:buChar char="·"/>
              <a:defRPr spc="-1" sz="1100"/>
            </a:pPr>
            <a:r>
              <a:t>Bitten Sie um Fragen, wenn es die Zeit erlaubt, und/oder bieten Sie an, nach dem Workshop persönlich für Fragen zur Verfügung zu stehen.</a:t>
            </a:r>
          </a:p>
          <a:p>
            <a:pPr marL="55440" indent="-55440">
              <a:buClr>
                <a:srgbClr val="FF2600"/>
              </a:buClr>
              <a:buSzPct val="100000"/>
              <a:buFont typeface="Symbol"/>
              <a:buChar char="·"/>
              <a:defRPr b="1" spc="-1" sz="1100">
                <a:solidFill>
                  <a:srgbClr val="FF2600"/>
                </a:solidFill>
              </a:defRPr>
            </a:pPr>
            <a:r>
              <a:t>Wenn es Folgeveranstaltungen gibt, </a:t>
            </a:r>
            <a:r>
              <a:rPr b="0"/>
              <a:t>erinnern Sie die Teilnehmer an die nächste Sitzung der fortlaufenden Reihe. Beispiel: Mittwoch 19:30 bis 21:00 Uhr.</a:t>
            </a:r>
          </a:p>
          <a:p>
            <a:pPr marL="55440" indent="-55440">
              <a:buClr>
                <a:srgbClr val="000000"/>
              </a:buClr>
              <a:buSzPct val="100000"/>
              <a:buFont typeface="Symbol"/>
              <a:buChar char="·"/>
              <a:defRPr spc="-1" sz="1100"/>
            </a:pPr>
            <a:r>
              <a:t>Erinnern Sie die Teilnehmer an die Anmeldelisten und die Anmeldung zum Newsletter</a:t>
            </a:r>
            <a:br/>
            <a:r>
              <a:t> . Bitte stellen Sie sicher, dass Ihre Kontaktdaten in der Anmeldeliste erscheinen, damit wir Sie bei Bedarf für die fortlaufenden Sitzungen kontaktieren können.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8" name="Shape 1048"/>
          <p:cNvSpPr/>
          <p:nvPr>
            <p:ph type="sldImg"/>
          </p:nvPr>
        </p:nvSpPr>
        <p:spPr>
          <a:prstGeom prst="rect">
            <a:avLst/>
          </a:prstGeom>
        </p:spPr>
        <p:txBody>
          <a:bodyPr/>
          <a:lstStyle/>
          <a:p>
            <a:pPr/>
          </a:p>
        </p:txBody>
      </p:sp>
      <p:sp>
        <p:nvSpPr>
          <p:cNvPr id="1049" name="Shape 1049"/>
          <p:cNvSpPr/>
          <p:nvPr>
            <p:ph type="body" sz="quarter" idx="1"/>
          </p:nvPr>
        </p:nvSpPr>
        <p:spPr>
          <a:prstGeom prst="rect">
            <a:avLst/>
          </a:prstGeom>
        </p:spPr>
        <p:txBody>
          <a:bodyPr/>
          <a:lstStyle/>
          <a:p>
            <a:pPr algn="ctr">
              <a:defRPr b="1"/>
            </a:pPr>
            <a:r>
              <a:t>EINE TÜR ÖFFNET SICH IN MIR</a:t>
            </a:r>
          </a:p>
          <a:p>
            <a:pPr algn="ctr"/>
            <a:r>
              <a:t>Eine Tür öffnet sich in mir,</a:t>
            </a:r>
            <a:br/>
            <a:r>
              <a:rPr u="sng"/>
              <a:t>aber sie wird mir von der anderen Seite geöffnet.</a:t>
            </a:r>
            <a:endParaRPr u="sng"/>
          </a:p>
          <a:p>
            <a:pPr algn="ctr">
              <a:defRPr u="sng"/>
            </a:pPr>
          </a:p>
          <a:p>
            <a:pPr algn="ctr"/>
            <a:r>
              <a:t>Es scheint mir, dass ich schon früher diese geheimnisvollen Süße </a:t>
            </a:r>
            <a:br/>
            <a:r>
              <a:t>dieser einhüllenden, durchdringenden Gegenwart gekostet habe.</a:t>
            </a:r>
          </a:p>
          <a:p>
            <a:pPr algn="ctr"/>
            <a:r>
              <a:t>Sie ist Leere und Fülle - beides zur gleichen Zeit.</a:t>
            </a:r>
          </a:p>
          <a:p>
            <a:pPr algn="ctr"/>
          </a:p>
          <a:p>
            <a:pPr algn="ctr">
              <a:defRPr u="sng"/>
            </a:pPr>
            <a:r>
              <a:t>Ich warte geduldig;</a:t>
            </a:r>
            <a:br/>
            <a:r>
              <a:t>schweigend, offen, in ruhiger Aufmerksamkeit;</a:t>
            </a:r>
            <a:br/>
            <a:r>
              <a:rPr u="none"/>
              <a:t>bewegungslos innen wie außen.</a:t>
            </a:r>
            <a:br>
              <a:rPr u="none"/>
            </a:br>
            <a:r>
              <a:t>Ich gebe der Anziehungskraft nach,</a:t>
            </a:r>
            <a:br/>
            <a:r>
              <a:t>gelassen zu sein, geliebt zu sein, einfach zu </a:t>
            </a:r>
            <a:r>
              <a:rPr i="1"/>
              <a:t>sein</a:t>
            </a:r>
            <a:r>
              <a:t>.</a:t>
            </a:r>
          </a:p>
          <a:p>
            <a:pPr algn="ctr">
              <a:defRPr i="1"/>
            </a:pPr>
            <a:r>
              <a:t>Das Gebet der Sammlung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5" name="Shape 1055"/>
          <p:cNvSpPr/>
          <p:nvPr>
            <p:ph type="sldImg"/>
          </p:nvPr>
        </p:nvSpPr>
        <p:spPr>
          <a:prstGeom prst="rect">
            <a:avLst/>
          </a:prstGeom>
        </p:spPr>
        <p:txBody>
          <a:bodyPr/>
          <a:lstStyle/>
          <a:p>
            <a:pPr/>
          </a:p>
        </p:txBody>
      </p:sp>
      <p:sp>
        <p:nvSpPr>
          <p:cNvPr id="1056" name="Shape 1056"/>
          <p:cNvSpPr/>
          <p:nvPr>
            <p:ph type="body" sz="quarter" idx="1"/>
          </p:nvPr>
        </p:nvSpPr>
        <p:spPr>
          <a:prstGeom prst="rect">
            <a:avLst/>
          </a:prstGeom>
        </p:spPr>
        <p:txBody>
          <a:bodyPr/>
          <a:lstStyle>
            <a:lvl1pPr marL="215999" indent="-215999" algn="ctr">
              <a:defRPr spc="-1" sz="2000"/>
            </a:lvl1pPr>
          </a:lstStyle>
          <a:p>
            <a:pPr/>
            <a:r>
              <a:t>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7" name="Shape 1067"/>
          <p:cNvSpPr/>
          <p:nvPr>
            <p:ph type="sldImg"/>
          </p:nvPr>
        </p:nvSpPr>
        <p:spPr>
          <a:prstGeom prst="rect">
            <a:avLst/>
          </a:prstGeom>
        </p:spPr>
        <p:txBody>
          <a:bodyPr/>
          <a:lstStyle/>
          <a:p>
            <a:pPr/>
          </a:p>
        </p:txBody>
      </p:sp>
      <p:sp>
        <p:nvSpPr>
          <p:cNvPr id="1068" name="Shape 1068"/>
          <p:cNvSpPr/>
          <p:nvPr>
            <p:ph type="body" sz="quarter" idx="1"/>
          </p:nvPr>
        </p:nvSpPr>
        <p:spPr>
          <a:prstGeom prst="rect">
            <a:avLst/>
          </a:prstGeom>
        </p:spPr>
        <p:txBody>
          <a:bodyPr/>
          <a:lstStyle>
            <a:lvl1pPr marL="215999" indent="-215999" algn="ctr">
              <a:defRPr spc="-1" sz="2000"/>
            </a:lvl1pPr>
          </a:lstStyle>
          <a:p>
            <a:pPr/>
            <a:r>
              <a:t>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3" name="Shape 1073"/>
          <p:cNvSpPr/>
          <p:nvPr>
            <p:ph type="sldImg"/>
          </p:nvPr>
        </p:nvSpPr>
        <p:spPr>
          <a:prstGeom prst="rect">
            <a:avLst/>
          </a:prstGeom>
        </p:spPr>
        <p:txBody>
          <a:bodyPr/>
          <a:lstStyle/>
          <a:p>
            <a:pPr/>
          </a:p>
        </p:txBody>
      </p:sp>
      <p:sp>
        <p:nvSpPr>
          <p:cNvPr id="1074" name="Shape 1074"/>
          <p:cNvSpPr/>
          <p:nvPr>
            <p:ph type="body" sz="quarter" idx="1"/>
          </p:nvPr>
        </p:nvSpPr>
        <p:spPr>
          <a:prstGeom prst="rect">
            <a:avLst/>
          </a:prstGeom>
        </p:spPr>
        <p:txBody>
          <a:bodyPr/>
          <a:lstStyle>
            <a:lvl1pPr marL="215999" indent="-215999" algn="ctr">
              <a:defRPr spc="-1" sz="2000"/>
            </a:lvl1pPr>
          </a:lstStyle>
          <a:p>
            <a:pPr/>
            <a:r>
              <a:t>5.</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0" name="Title Text"/>
          <p:cNvSpPr txBox="1"/>
          <p:nvPr>
            <p:ph type="title"/>
          </p:nvPr>
        </p:nvSpPr>
        <p:spPr>
          <a:prstGeom prst="rect">
            <a:avLst/>
          </a:prstGeom>
        </p:spPr>
        <p:txBody>
          <a:bodyPr/>
          <a:lstStyle/>
          <a:p>
            <a:pPr/>
            <a:r>
              <a:t>Title Text</a:t>
            </a:r>
          </a:p>
        </p:txBody>
      </p:sp>
      <p:sp>
        <p:nvSpPr>
          <p:cNvPr id="91" name="Body Level One…"/>
          <p:cNvSpPr txBox="1"/>
          <p:nvPr>
            <p:ph type="body" sz="half" idx="1"/>
          </p:nvPr>
        </p:nvSpPr>
        <p:spPr>
          <a:xfrm>
            <a:off x="609478" y="1600200"/>
            <a:ext cx="10972443"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99" name="Title Text"/>
          <p:cNvSpPr txBox="1"/>
          <p:nvPr>
            <p:ph type="title"/>
          </p:nvPr>
        </p:nvSpPr>
        <p:spPr>
          <a:prstGeom prst="rect">
            <a:avLst/>
          </a:prstGeom>
        </p:spPr>
        <p:txBody>
          <a:bodyPr/>
          <a:lstStyle/>
          <a:p>
            <a:pPr/>
            <a:r>
              <a:t>Title Text</a:t>
            </a:r>
          </a:p>
        </p:txBody>
      </p:sp>
      <p:sp>
        <p:nvSpPr>
          <p:cNvPr id="100"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08" name="Title Text"/>
          <p:cNvSpPr txBox="1"/>
          <p:nvPr>
            <p:ph type="title"/>
          </p:nvPr>
        </p:nvSpPr>
        <p:spPr>
          <a:prstGeom prst="rect">
            <a:avLst/>
          </a:prstGeom>
        </p:spPr>
        <p:txBody>
          <a:bodyPr/>
          <a:lstStyle/>
          <a:p>
            <a:pPr/>
            <a:r>
              <a:t>Title Text</a:t>
            </a:r>
          </a:p>
        </p:txBody>
      </p:sp>
      <p:sp>
        <p:nvSpPr>
          <p:cNvPr id="109" name="Body Level One…"/>
          <p:cNvSpPr txBox="1"/>
          <p:nvPr>
            <p:ph type="body" sz="quarter" idx="1"/>
          </p:nvPr>
        </p:nvSpPr>
        <p:spPr>
          <a:xfrm>
            <a:off x="609478" y="1600200"/>
            <a:ext cx="353304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117"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118"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119"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27"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128"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129"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13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3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p:spTree>
      <p:nvGrpSpPr>
        <p:cNvPr id="1" name=""/>
        <p:cNvGrpSpPr/>
        <p:nvPr/>
      </p:nvGrpSpPr>
      <p:grpSpPr>
        <a:xfrm>
          <a:off x="0" y="0"/>
          <a:ext cx="0" cy="0"/>
          <a:chOff x="0" y="0"/>
          <a:chExt cx="0" cy="0"/>
        </a:xfrm>
      </p:grpSpPr>
      <p:sp>
        <p:nvSpPr>
          <p:cNvPr id="139"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140"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141"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142"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43" name="Body Level One…"/>
          <p:cNvSpPr txBox="1"/>
          <p:nvPr>
            <p:ph type="body" idx="1"/>
          </p:nvPr>
        </p:nvSpPr>
        <p:spPr>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p:spTree>
      <p:nvGrpSpPr>
        <p:cNvPr id="1" name=""/>
        <p:cNvGrpSpPr/>
        <p:nvPr/>
      </p:nvGrpSpPr>
      <p:grpSpPr>
        <a:xfrm>
          <a:off x="0" y="0"/>
          <a:ext cx="0" cy="0"/>
          <a:chOff x="0" y="0"/>
          <a:chExt cx="0" cy="0"/>
        </a:xfrm>
      </p:grpSpPr>
      <p:sp>
        <p:nvSpPr>
          <p:cNvPr id="151"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152"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153"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154"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55"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163"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164"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165"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166"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entered Text">
    <p:spTree>
      <p:nvGrpSpPr>
        <p:cNvPr id="1" name=""/>
        <p:cNvGrpSpPr/>
        <p:nvPr/>
      </p:nvGrpSpPr>
      <p:grpSpPr>
        <a:xfrm>
          <a:off x="0" y="0"/>
          <a:ext cx="0" cy="0"/>
          <a:chOff x="0" y="0"/>
          <a:chExt cx="0" cy="0"/>
        </a:xfrm>
      </p:grpSpPr>
      <p:sp>
        <p:nvSpPr>
          <p:cNvPr id="174"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175"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176"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177" name="Body Level One…"/>
          <p:cNvSpPr txBox="1"/>
          <p:nvPr>
            <p:ph type="body" idx="1"/>
          </p:nvPr>
        </p:nvSpPr>
        <p:spPr>
          <a:xfrm>
            <a:off x="609478" y="274680"/>
            <a:ext cx="10972443" cy="52977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and Content">
    <p:spTree>
      <p:nvGrpSpPr>
        <p:cNvPr id="1" name=""/>
        <p:cNvGrpSpPr/>
        <p:nvPr/>
      </p:nvGrpSpPr>
      <p:grpSpPr>
        <a:xfrm>
          <a:off x="0" y="0"/>
          <a:ext cx="0" cy="0"/>
          <a:chOff x="0" y="0"/>
          <a:chExt cx="0" cy="0"/>
        </a:xfrm>
      </p:grpSpPr>
      <p:sp>
        <p:nvSpPr>
          <p:cNvPr id="185"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186"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187"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18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89"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and 2 Content">
    <p:spTree>
      <p:nvGrpSpPr>
        <p:cNvPr id="1" name=""/>
        <p:cNvGrpSpPr/>
        <p:nvPr/>
      </p:nvGrpSpPr>
      <p:grpSpPr>
        <a:xfrm>
          <a:off x="0" y="0"/>
          <a:ext cx="0" cy="0"/>
          <a:chOff x="0" y="0"/>
          <a:chExt cx="0" cy="0"/>
        </a:xfrm>
      </p:grpSpPr>
      <p:sp>
        <p:nvSpPr>
          <p:cNvPr id="197"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198"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199"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20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01"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2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over Content">
    <p:spTree>
      <p:nvGrpSpPr>
        <p:cNvPr id="1" name=""/>
        <p:cNvGrpSpPr/>
        <p:nvPr/>
      </p:nvGrpSpPr>
      <p:grpSpPr>
        <a:xfrm>
          <a:off x="0" y="0"/>
          <a:ext cx="0" cy="0"/>
          <a:chOff x="0" y="0"/>
          <a:chExt cx="0" cy="0"/>
        </a:xfrm>
      </p:grpSpPr>
      <p:sp>
        <p:nvSpPr>
          <p:cNvPr id="209"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210"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211"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212"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13"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2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over Content">
    <p:spTree>
      <p:nvGrpSpPr>
        <p:cNvPr id="1" name=""/>
        <p:cNvGrpSpPr/>
        <p:nvPr/>
      </p:nvGrpSpPr>
      <p:grpSpPr>
        <a:xfrm>
          <a:off x="0" y="0"/>
          <a:ext cx="0" cy="0"/>
          <a:chOff x="0" y="0"/>
          <a:chExt cx="0" cy="0"/>
        </a:xfrm>
      </p:grpSpPr>
      <p:sp>
        <p:nvSpPr>
          <p:cNvPr id="221"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222"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223"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224"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25" name="Body Level One…"/>
          <p:cNvSpPr txBox="1"/>
          <p:nvPr>
            <p:ph type="body" sz="half" idx="1"/>
          </p:nvPr>
        </p:nvSpPr>
        <p:spPr>
          <a:xfrm>
            <a:off x="609478" y="1600200"/>
            <a:ext cx="10972443"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4 Content">
    <p:spTree>
      <p:nvGrpSpPr>
        <p:cNvPr id="1" name=""/>
        <p:cNvGrpSpPr/>
        <p:nvPr/>
      </p:nvGrpSpPr>
      <p:grpSpPr>
        <a:xfrm>
          <a:off x="0" y="0"/>
          <a:ext cx="0" cy="0"/>
          <a:chOff x="0" y="0"/>
          <a:chExt cx="0" cy="0"/>
        </a:xfrm>
      </p:grpSpPr>
      <p:sp>
        <p:nvSpPr>
          <p:cNvPr id="233"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234"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235"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236"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37"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2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6 Content">
    <p:spTree>
      <p:nvGrpSpPr>
        <p:cNvPr id="1" name=""/>
        <p:cNvGrpSpPr/>
        <p:nvPr/>
      </p:nvGrpSpPr>
      <p:grpSpPr>
        <a:xfrm>
          <a:off x="0" y="0"/>
          <a:ext cx="0" cy="0"/>
          <a:chOff x="0" y="0"/>
          <a:chExt cx="0" cy="0"/>
        </a:xfrm>
      </p:grpSpPr>
      <p:sp>
        <p:nvSpPr>
          <p:cNvPr id="245"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246"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247"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24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49" name="Body Level One…"/>
          <p:cNvSpPr txBox="1"/>
          <p:nvPr>
            <p:ph type="body" sz="quarter" idx="1"/>
          </p:nvPr>
        </p:nvSpPr>
        <p:spPr>
          <a:xfrm>
            <a:off x="609478" y="1600200"/>
            <a:ext cx="353304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2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257"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258"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266"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267"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26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6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p:spTree>
      <p:nvGrpSpPr>
        <p:cNvPr id="1" name=""/>
        <p:cNvGrpSpPr/>
        <p:nvPr/>
      </p:nvGrpSpPr>
      <p:grpSpPr>
        <a:xfrm>
          <a:off x="0" y="0"/>
          <a:ext cx="0" cy="0"/>
          <a:chOff x="0" y="0"/>
          <a:chExt cx="0" cy="0"/>
        </a:xfrm>
      </p:grpSpPr>
      <p:sp>
        <p:nvSpPr>
          <p:cNvPr id="277"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278"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279"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80" name="Body Level One…"/>
          <p:cNvSpPr txBox="1"/>
          <p:nvPr>
            <p:ph type="body" idx="1"/>
          </p:nvPr>
        </p:nvSpPr>
        <p:spPr>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2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p:spTree>
      <p:nvGrpSpPr>
        <p:cNvPr id="1" name=""/>
        <p:cNvGrpSpPr/>
        <p:nvPr/>
      </p:nvGrpSpPr>
      <p:grpSpPr>
        <a:xfrm>
          <a:off x="0" y="0"/>
          <a:ext cx="0" cy="0"/>
          <a:chOff x="0" y="0"/>
          <a:chExt cx="0" cy="0"/>
        </a:xfrm>
      </p:grpSpPr>
      <p:sp>
        <p:nvSpPr>
          <p:cNvPr id="288"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289"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29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91"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2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299"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300"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301"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entered Text">
    <p:spTree>
      <p:nvGrpSpPr>
        <p:cNvPr id="1" name=""/>
        <p:cNvGrpSpPr/>
        <p:nvPr/>
      </p:nvGrpSpPr>
      <p:grpSpPr>
        <a:xfrm>
          <a:off x="0" y="0"/>
          <a:ext cx="0" cy="0"/>
          <a:chOff x="0" y="0"/>
          <a:chExt cx="0" cy="0"/>
        </a:xfrm>
      </p:grpSpPr>
      <p:sp>
        <p:nvSpPr>
          <p:cNvPr id="309"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310"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311" name="Body Level One…"/>
          <p:cNvSpPr txBox="1"/>
          <p:nvPr>
            <p:ph type="body" idx="1"/>
          </p:nvPr>
        </p:nvSpPr>
        <p:spPr>
          <a:xfrm>
            <a:off x="609478" y="274680"/>
            <a:ext cx="10972443" cy="52977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and Content">
    <p:spTree>
      <p:nvGrpSpPr>
        <p:cNvPr id="1" name=""/>
        <p:cNvGrpSpPr/>
        <p:nvPr/>
      </p:nvGrpSpPr>
      <p:grpSpPr>
        <a:xfrm>
          <a:off x="0" y="0"/>
          <a:ext cx="0" cy="0"/>
          <a:chOff x="0" y="0"/>
          <a:chExt cx="0" cy="0"/>
        </a:xfrm>
      </p:grpSpPr>
      <p:sp>
        <p:nvSpPr>
          <p:cNvPr id="319"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320"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321"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22"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3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and 2 Content">
    <p:spTree>
      <p:nvGrpSpPr>
        <p:cNvPr id="1" name=""/>
        <p:cNvGrpSpPr/>
        <p:nvPr/>
      </p:nvGrpSpPr>
      <p:grpSpPr>
        <a:xfrm>
          <a:off x="0" y="0"/>
          <a:ext cx="0" cy="0"/>
          <a:chOff x="0" y="0"/>
          <a:chExt cx="0" cy="0"/>
        </a:xfrm>
      </p:grpSpPr>
      <p:sp>
        <p:nvSpPr>
          <p:cNvPr id="330"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331"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332"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33"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3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over Content">
    <p:spTree>
      <p:nvGrpSpPr>
        <p:cNvPr id="1" name=""/>
        <p:cNvGrpSpPr/>
        <p:nvPr/>
      </p:nvGrpSpPr>
      <p:grpSpPr>
        <a:xfrm>
          <a:off x="0" y="0"/>
          <a:ext cx="0" cy="0"/>
          <a:chOff x="0" y="0"/>
          <a:chExt cx="0" cy="0"/>
        </a:xfrm>
      </p:grpSpPr>
      <p:sp>
        <p:nvSpPr>
          <p:cNvPr id="341"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342"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343"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44"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3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over Content">
    <p:spTree>
      <p:nvGrpSpPr>
        <p:cNvPr id="1" name=""/>
        <p:cNvGrpSpPr/>
        <p:nvPr/>
      </p:nvGrpSpPr>
      <p:grpSpPr>
        <a:xfrm>
          <a:off x="0" y="0"/>
          <a:ext cx="0" cy="0"/>
          <a:chOff x="0" y="0"/>
          <a:chExt cx="0" cy="0"/>
        </a:xfrm>
      </p:grpSpPr>
      <p:sp>
        <p:nvSpPr>
          <p:cNvPr id="352"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353"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354"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55" name="Body Level One…"/>
          <p:cNvSpPr txBox="1"/>
          <p:nvPr>
            <p:ph type="body" sz="half" idx="1"/>
          </p:nvPr>
        </p:nvSpPr>
        <p:spPr>
          <a:xfrm>
            <a:off x="609478" y="1600200"/>
            <a:ext cx="10972443"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3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4 Content">
    <p:spTree>
      <p:nvGrpSpPr>
        <p:cNvPr id="1" name=""/>
        <p:cNvGrpSpPr/>
        <p:nvPr/>
      </p:nvGrpSpPr>
      <p:grpSpPr>
        <a:xfrm>
          <a:off x="0" y="0"/>
          <a:ext cx="0" cy="0"/>
          <a:chOff x="0" y="0"/>
          <a:chExt cx="0" cy="0"/>
        </a:xfrm>
      </p:grpSpPr>
      <p:sp>
        <p:nvSpPr>
          <p:cNvPr id="363"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364"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365"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66"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3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6 Content">
    <p:spTree>
      <p:nvGrpSpPr>
        <p:cNvPr id="1" name=""/>
        <p:cNvGrpSpPr/>
        <p:nvPr/>
      </p:nvGrpSpPr>
      <p:grpSpPr>
        <a:xfrm>
          <a:off x="0" y="0"/>
          <a:ext cx="0" cy="0"/>
          <a:chOff x="0" y="0"/>
          <a:chExt cx="0" cy="0"/>
        </a:xfrm>
      </p:grpSpPr>
      <p:sp>
        <p:nvSpPr>
          <p:cNvPr id="374"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375"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376"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77" name="Body Level One…"/>
          <p:cNvSpPr txBox="1"/>
          <p:nvPr>
            <p:ph type="body" sz="quarter" idx="1"/>
          </p:nvPr>
        </p:nvSpPr>
        <p:spPr>
          <a:xfrm>
            <a:off x="609478" y="1600200"/>
            <a:ext cx="353304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3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385"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386"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3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394"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395"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396"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9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p:spTree>
      <p:nvGrpSpPr>
        <p:cNvPr id="1" name=""/>
        <p:cNvGrpSpPr/>
        <p:nvPr/>
      </p:nvGrpSpPr>
      <p:grpSpPr>
        <a:xfrm>
          <a:off x="0" y="0"/>
          <a:ext cx="0" cy="0"/>
          <a:chOff x="0" y="0"/>
          <a:chExt cx="0" cy="0"/>
        </a:xfrm>
      </p:grpSpPr>
      <p:sp>
        <p:nvSpPr>
          <p:cNvPr id="405"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406"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407"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08" name="Body Level One…"/>
          <p:cNvSpPr txBox="1"/>
          <p:nvPr>
            <p:ph type="body" idx="1"/>
          </p:nvPr>
        </p:nvSpPr>
        <p:spPr>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4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p:spTree>
      <p:nvGrpSpPr>
        <p:cNvPr id="1" name=""/>
        <p:cNvGrpSpPr/>
        <p:nvPr/>
      </p:nvGrpSpPr>
      <p:grpSpPr>
        <a:xfrm>
          <a:off x="0" y="0"/>
          <a:ext cx="0" cy="0"/>
          <a:chOff x="0" y="0"/>
          <a:chExt cx="0" cy="0"/>
        </a:xfrm>
      </p:grpSpPr>
      <p:sp>
        <p:nvSpPr>
          <p:cNvPr id="416"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417"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41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19"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4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427"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428"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429"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entered Text">
    <p:spTree>
      <p:nvGrpSpPr>
        <p:cNvPr id="1" name=""/>
        <p:cNvGrpSpPr/>
        <p:nvPr/>
      </p:nvGrpSpPr>
      <p:grpSpPr>
        <a:xfrm>
          <a:off x="0" y="0"/>
          <a:ext cx="0" cy="0"/>
          <a:chOff x="0" y="0"/>
          <a:chExt cx="0" cy="0"/>
        </a:xfrm>
      </p:grpSpPr>
      <p:sp>
        <p:nvSpPr>
          <p:cNvPr id="437"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438"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439" name="Body Level One…"/>
          <p:cNvSpPr txBox="1"/>
          <p:nvPr>
            <p:ph type="body" idx="1"/>
          </p:nvPr>
        </p:nvSpPr>
        <p:spPr>
          <a:xfrm>
            <a:off x="609478" y="274680"/>
            <a:ext cx="10972443" cy="52977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and Content">
    <p:spTree>
      <p:nvGrpSpPr>
        <p:cNvPr id="1" name=""/>
        <p:cNvGrpSpPr/>
        <p:nvPr/>
      </p:nvGrpSpPr>
      <p:grpSpPr>
        <a:xfrm>
          <a:off x="0" y="0"/>
          <a:ext cx="0" cy="0"/>
          <a:chOff x="0" y="0"/>
          <a:chExt cx="0" cy="0"/>
        </a:xfrm>
      </p:grpSpPr>
      <p:sp>
        <p:nvSpPr>
          <p:cNvPr id="447"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448"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449"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50"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and 2 Content">
    <p:spTree>
      <p:nvGrpSpPr>
        <p:cNvPr id="1" name=""/>
        <p:cNvGrpSpPr/>
        <p:nvPr/>
      </p:nvGrpSpPr>
      <p:grpSpPr>
        <a:xfrm>
          <a:off x="0" y="0"/>
          <a:ext cx="0" cy="0"/>
          <a:chOff x="0" y="0"/>
          <a:chExt cx="0" cy="0"/>
        </a:xfrm>
      </p:grpSpPr>
      <p:sp>
        <p:nvSpPr>
          <p:cNvPr id="458"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459"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46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61"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4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over Content">
    <p:spTree>
      <p:nvGrpSpPr>
        <p:cNvPr id="1" name=""/>
        <p:cNvGrpSpPr/>
        <p:nvPr/>
      </p:nvGrpSpPr>
      <p:grpSpPr>
        <a:xfrm>
          <a:off x="0" y="0"/>
          <a:ext cx="0" cy="0"/>
          <a:chOff x="0" y="0"/>
          <a:chExt cx="0" cy="0"/>
        </a:xfrm>
      </p:grpSpPr>
      <p:sp>
        <p:nvSpPr>
          <p:cNvPr id="469"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470"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471"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72"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4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over Content">
    <p:spTree>
      <p:nvGrpSpPr>
        <p:cNvPr id="1" name=""/>
        <p:cNvGrpSpPr/>
        <p:nvPr/>
      </p:nvGrpSpPr>
      <p:grpSpPr>
        <a:xfrm>
          <a:off x="0" y="0"/>
          <a:ext cx="0" cy="0"/>
          <a:chOff x="0" y="0"/>
          <a:chExt cx="0" cy="0"/>
        </a:xfrm>
      </p:grpSpPr>
      <p:sp>
        <p:nvSpPr>
          <p:cNvPr id="480"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481"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482"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83" name="Body Level One…"/>
          <p:cNvSpPr txBox="1"/>
          <p:nvPr>
            <p:ph type="body" sz="half" idx="1"/>
          </p:nvPr>
        </p:nvSpPr>
        <p:spPr>
          <a:xfrm>
            <a:off x="609478" y="1600200"/>
            <a:ext cx="10972443"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4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4 Content">
    <p:spTree>
      <p:nvGrpSpPr>
        <p:cNvPr id="1" name=""/>
        <p:cNvGrpSpPr/>
        <p:nvPr/>
      </p:nvGrpSpPr>
      <p:grpSpPr>
        <a:xfrm>
          <a:off x="0" y="0"/>
          <a:ext cx="0" cy="0"/>
          <a:chOff x="0" y="0"/>
          <a:chExt cx="0" cy="0"/>
        </a:xfrm>
      </p:grpSpPr>
      <p:sp>
        <p:nvSpPr>
          <p:cNvPr id="491"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492"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493"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94"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4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6 Content">
    <p:spTree>
      <p:nvGrpSpPr>
        <p:cNvPr id="1" name=""/>
        <p:cNvGrpSpPr/>
        <p:nvPr/>
      </p:nvGrpSpPr>
      <p:grpSpPr>
        <a:xfrm>
          <a:off x="0" y="0"/>
          <a:ext cx="0" cy="0"/>
          <a:chOff x="0" y="0"/>
          <a:chExt cx="0" cy="0"/>
        </a:xfrm>
      </p:grpSpPr>
      <p:sp>
        <p:nvSpPr>
          <p:cNvPr id="502"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503"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504"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05" name="Body Level One…"/>
          <p:cNvSpPr txBox="1"/>
          <p:nvPr>
            <p:ph type="body" sz="quarter" idx="1"/>
          </p:nvPr>
        </p:nvSpPr>
        <p:spPr>
          <a:xfrm>
            <a:off x="609478" y="1600200"/>
            <a:ext cx="353304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5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5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52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529"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30" name="Body Level One…"/>
          <p:cNvSpPr txBox="1"/>
          <p:nvPr>
            <p:ph type="body" idx="1"/>
          </p:nvPr>
        </p:nvSpPr>
        <p:spPr>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53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39"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5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47"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55" name="Body Level One…"/>
          <p:cNvSpPr txBox="1"/>
          <p:nvPr>
            <p:ph type="body" idx="1"/>
          </p:nvPr>
        </p:nvSpPr>
        <p:spPr>
          <a:xfrm>
            <a:off x="609478" y="274680"/>
            <a:ext cx="10972443" cy="52977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563"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64"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5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572"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73"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5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581"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82"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5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59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91" name="Body Level One…"/>
          <p:cNvSpPr txBox="1"/>
          <p:nvPr>
            <p:ph type="body" sz="half" idx="1"/>
          </p:nvPr>
        </p:nvSpPr>
        <p:spPr>
          <a:xfrm>
            <a:off x="609478" y="1600200"/>
            <a:ext cx="10972443"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5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599"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00"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6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5" name="Body Level One…"/>
          <p:cNvSpPr txBox="1"/>
          <p:nvPr>
            <p:ph type="body" idx="1"/>
          </p:nvPr>
        </p:nvSpPr>
        <p:spPr>
          <a:xfrm>
            <a:off x="609478" y="274680"/>
            <a:ext cx="10972443" cy="52977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60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09" name="Body Level One…"/>
          <p:cNvSpPr txBox="1"/>
          <p:nvPr>
            <p:ph type="body" sz="quarter" idx="1"/>
          </p:nvPr>
        </p:nvSpPr>
        <p:spPr>
          <a:xfrm>
            <a:off x="609478" y="1600200"/>
            <a:ext cx="353304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6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617"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618"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619"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6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627"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628"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629"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63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3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p:spTree>
      <p:nvGrpSpPr>
        <p:cNvPr id="1" name=""/>
        <p:cNvGrpSpPr/>
        <p:nvPr/>
      </p:nvGrpSpPr>
      <p:grpSpPr>
        <a:xfrm>
          <a:off x="0" y="0"/>
          <a:ext cx="0" cy="0"/>
          <a:chOff x="0" y="0"/>
          <a:chExt cx="0" cy="0"/>
        </a:xfrm>
      </p:grpSpPr>
      <p:sp>
        <p:nvSpPr>
          <p:cNvPr id="639"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640"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641"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642"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43" name="Body Level One…"/>
          <p:cNvSpPr txBox="1"/>
          <p:nvPr>
            <p:ph type="body" idx="1"/>
          </p:nvPr>
        </p:nvSpPr>
        <p:spPr>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6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p:spTree>
      <p:nvGrpSpPr>
        <p:cNvPr id="1" name=""/>
        <p:cNvGrpSpPr/>
        <p:nvPr/>
      </p:nvGrpSpPr>
      <p:grpSpPr>
        <a:xfrm>
          <a:off x="0" y="0"/>
          <a:ext cx="0" cy="0"/>
          <a:chOff x="0" y="0"/>
          <a:chExt cx="0" cy="0"/>
        </a:xfrm>
      </p:grpSpPr>
      <p:sp>
        <p:nvSpPr>
          <p:cNvPr id="651"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652"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653"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654"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55"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6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663"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664"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665"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666"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entered Text">
    <p:spTree>
      <p:nvGrpSpPr>
        <p:cNvPr id="1" name=""/>
        <p:cNvGrpSpPr/>
        <p:nvPr/>
      </p:nvGrpSpPr>
      <p:grpSpPr>
        <a:xfrm>
          <a:off x="0" y="0"/>
          <a:ext cx="0" cy="0"/>
          <a:chOff x="0" y="0"/>
          <a:chExt cx="0" cy="0"/>
        </a:xfrm>
      </p:grpSpPr>
      <p:sp>
        <p:nvSpPr>
          <p:cNvPr id="674"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675"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676"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677" name="Body Level One…"/>
          <p:cNvSpPr txBox="1"/>
          <p:nvPr>
            <p:ph type="body" idx="1"/>
          </p:nvPr>
        </p:nvSpPr>
        <p:spPr>
          <a:xfrm>
            <a:off x="609478" y="274680"/>
            <a:ext cx="10972443" cy="52977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and Content">
    <p:spTree>
      <p:nvGrpSpPr>
        <p:cNvPr id="1" name=""/>
        <p:cNvGrpSpPr/>
        <p:nvPr/>
      </p:nvGrpSpPr>
      <p:grpSpPr>
        <a:xfrm>
          <a:off x="0" y="0"/>
          <a:ext cx="0" cy="0"/>
          <a:chOff x="0" y="0"/>
          <a:chExt cx="0" cy="0"/>
        </a:xfrm>
      </p:grpSpPr>
      <p:sp>
        <p:nvSpPr>
          <p:cNvPr id="685"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686"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687"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68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89"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6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and 2 Content">
    <p:spTree>
      <p:nvGrpSpPr>
        <p:cNvPr id="1" name=""/>
        <p:cNvGrpSpPr/>
        <p:nvPr/>
      </p:nvGrpSpPr>
      <p:grpSpPr>
        <a:xfrm>
          <a:off x="0" y="0"/>
          <a:ext cx="0" cy="0"/>
          <a:chOff x="0" y="0"/>
          <a:chExt cx="0" cy="0"/>
        </a:xfrm>
      </p:grpSpPr>
      <p:sp>
        <p:nvSpPr>
          <p:cNvPr id="697"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698"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699"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70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01"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7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over Content">
    <p:spTree>
      <p:nvGrpSpPr>
        <p:cNvPr id="1" name=""/>
        <p:cNvGrpSpPr/>
        <p:nvPr/>
      </p:nvGrpSpPr>
      <p:grpSpPr>
        <a:xfrm>
          <a:off x="0" y="0"/>
          <a:ext cx="0" cy="0"/>
          <a:chOff x="0" y="0"/>
          <a:chExt cx="0" cy="0"/>
        </a:xfrm>
      </p:grpSpPr>
      <p:sp>
        <p:nvSpPr>
          <p:cNvPr id="709"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710"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711"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712"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13"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7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3" name="Title Text"/>
          <p:cNvSpPr txBox="1"/>
          <p:nvPr>
            <p:ph type="title"/>
          </p:nvPr>
        </p:nvSpPr>
        <p:spPr>
          <a:prstGeom prst="rect">
            <a:avLst/>
          </a:prstGeom>
        </p:spPr>
        <p:txBody>
          <a:bodyPr/>
          <a:lstStyle/>
          <a:p>
            <a:pPr/>
            <a:r>
              <a:t>Title Text</a:t>
            </a:r>
          </a:p>
        </p:txBody>
      </p:sp>
      <p:sp>
        <p:nvSpPr>
          <p:cNvPr id="64"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over Content">
    <p:spTree>
      <p:nvGrpSpPr>
        <p:cNvPr id="1" name=""/>
        <p:cNvGrpSpPr/>
        <p:nvPr/>
      </p:nvGrpSpPr>
      <p:grpSpPr>
        <a:xfrm>
          <a:off x="0" y="0"/>
          <a:ext cx="0" cy="0"/>
          <a:chOff x="0" y="0"/>
          <a:chExt cx="0" cy="0"/>
        </a:xfrm>
      </p:grpSpPr>
      <p:sp>
        <p:nvSpPr>
          <p:cNvPr id="721"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722"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723"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724"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25" name="Body Level One…"/>
          <p:cNvSpPr txBox="1"/>
          <p:nvPr>
            <p:ph type="body" sz="half" idx="1"/>
          </p:nvPr>
        </p:nvSpPr>
        <p:spPr>
          <a:xfrm>
            <a:off x="609478" y="1600200"/>
            <a:ext cx="10972443"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7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4 Content">
    <p:spTree>
      <p:nvGrpSpPr>
        <p:cNvPr id="1" name=""/>
        <p:cNvGrpSpPr/>
        <p:nvPr/>
      </p:nvGrpSpPr>
      <p:grpSpPr>
        <a:xfrm>
          <a:off x="0" y="0"/>
          <a:ext cx="0" cy="0"/>
          <a:chOff x="0" y="0"/>
          <a:chExt cx="0" cy="0"/>
        </a:xfrm>
      </p:grpSpPr>
      <p:sp>
        <p:nvSpPr>
          <p:cNvPr id="733"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734"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735"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736"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37"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7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6 Content">
    <p:spTree>
      <p:nvGrpSpPr>
        <p:cNvPr id="1" name=""/>
        <p:cNvGrpSpPr/>
        <p:nvPr/>
      </p:nvGrpSpPr>
      <p:grpSpPr>
        <a:xfrm>
          <a:off x="0" y="0"/>
          <a:ext cx="0" cy="0"/>
          <a:chOff x="0" y="0"/>
          <a:chExt cx="0" cy="0"/>
        </a:xfrm>
      </p:grpSpPr>
      <p:sp>
        <p:nvSpPr>
          <p:cNvPr id="745" name="Rectangle 6"/>
          <p:cNvSpPr/>
          <p:nvPr/>
        </p:nvSpPr>
        <p:spPr>
          <a:xfrm>
            <a:off x="-2" y="6400800"/>
            <a:ext cx="12191764" cy="456840"/>
          </a:xfrm>
          <a:prstGeom prst="rect">
            <a:avLst/>
          </a:prstGeom>
          <a:solidFill>
            <a:schemeClr val="accent2"/>
          </a:solidFill>
          <a:ln w="12700">
            <a:miter lim="400000"/>
          </a:ln>
        </p:spPr>
        <p:txBody>
          <a:bodyPr lIns="45718" tIns="45718" rIns="45718" bIns="45718"/>
          <a:lstStyle/>
          <a:p>
            <a:pPr/>
          </a:p>
        </p:txBody>
      </p:sp>
      <p:sp>
        <p:nvSpPr>
          <p:cNvPr id="746" name="Rectangle 8"/>
          <p:cNvSpPr/>
          <p:nvPr/>
        </p:nvSpPr>
        <p:spPr>
          <a:xfrm>
            <a:off x="-2" y="6334200"/>
            <a:ext cx="12191764" cy="64802"/>
          </a:xfrm>
          <a:prstGeom prst="rect">
            <a:avLst/>
          </a:prstGeom>
          <a:solidFill>
            <a:schemeClr val="accent1"/>
          </a:solidFill>
          <a:ln w="12700">
            <a:miter lim="400000"/>
          </a:ln>
        </p:spPr>
        <p:txBody>
          <a:bodyPr lIns="45718" tIns="45718" rIns="45718" bIns="45718"/>
          <a:lstStyle/>
          <a:p>
            <a:pPr/>
          </a:p>
        </p:txBody>
      </p:sp>
      <p:sp>
        <p:nvSpPr>
          <p:cNvPr id="747" name="Straight Connector 9"/>
          <p:cNvSpPr/>
          <p:nvPr/>
        </p:nvSpPr>
        <p:spPr>
          <a:xfrm>
            <a:off x="1191960" y="1736638"/>
            <a:ext cx="9968040" cy="363"/>
          </a:xfrm>
          <a:prstGeom prst="line">
            <a:avLst/>
          </a:prstGeom>
          <a:ln w="6350">
            <a:solidFill>
              <a:srgbClr val="808080"/>
            </a:solidFill>
          </a:ln>
        </p:spPr>
        <p:txBody>
          <a:bodyPr lIns="45718" tIns="45718" rIns="45718" bIns="45718"/>
          <a:lstStyle/>
          <a:p>
            <a:pPr/>
          </a:p>
        </p:txBody>
      </p:sp>
      <p:sp>
        <p:nvSpPr>
          <p:cNvPr id="74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49" name="Body Level One…"/>
          <p:cNvSpPr txBox="1"/>
          <p:nvPr>
            <p:ph type="body" sz="quarter" idx="1"/>
          </p:nvPr>
        </p:nvSpPr>
        <p:spPr>
          <a:xfrm>
            <a:off x="609478" y="1600200"/>
            <a:ext cx="353304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7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757"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758"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7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766"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767"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76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6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p:spTree>
      <p:nvGrpSpPr>
        <p:cNvPr id="1" name=""/>
        <p:cNvGrpSpPr/>
        <p:nvPr/>
      </p:nvGrpSpPr>
      <p:grpSpPr>
        <a:xfrm>
          <a:off x="0" y="0"/>
          <a:ext cx="0" cy="0"/>
          <a:chOff x="0" y="0"/>
          <a:chExt cx="0" cy="0"/>
        </a:xfrm>
      </p:grpSpPr>
      <p:sp>
        <p:nvSpPr>
          <p:cNvPr id="777"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778"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779"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80" name="Body Level One…"/>
          <p:cNvSpPr txBox="1"/>
          <p:nvPr>
            <p:ph type="body" idx="1"/>
          </p:nvPr>
        </p:nvSpPr>
        <p:spPr>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7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p:spTree>
      <p:nvGrpSpPr>
        <p:cNvPr id="1" name=""/>
        <p:cNvGrpSpPr/>
        <p:nvPr/>
      </p:nvGrpSpPr>
      <p:grpSpPr>
        <a:xfrm>
          <a:off x="0" y="0"/>
          <a:ext cx="0" cy="0"/>
          <a:chOff x="0" y="0"/>
          <a:chExt cx="0" cy="0"/>
        </a:xfrm>
      </p:grpSpPr>
      <p:sp>
        <p:nvSpPr>
          <p:cNvPr id="788"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789"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79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91"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7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799"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800"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801"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8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entered Text">
    <p:spTree>
      <p:nvGrpSpPr>
        <p:cNvPr id="1" name=""/>
        <p:cNvGrpSpPr/>
        <p:nvPr/>
      </p:nvGrpSpPr>
      <p:grpSpPr>
        <a:xfrm>
          <a:off x="0" y="0"/>
          <a:ext cx="0" cy="0"/>
          <a:chOff x="0" y="0"/>
          <a:chExt cx="0" cy="0"/>
        </a:xfrm>
      </p:grpSpPr>
      <p:sp>
        <p:nvSpPr>
          <p:cNvPr id="809"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810"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811" name="Body Level One…"/>
          <p:cNvSpPr txBox="1"/>
          <p:nvPr>
            <p:ph type="body" idx="1"/>
          </p:nvPr>
        </p:nvSpPr>
        <p:spPr>
          <a:xfrm>
            <a:off x="609478" y="274680"/>
            <a:ext cx="10972443" cy="52977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and Content">
    <p:spTree>
      <p:nvGrpSpPr>
        <p:cNvPr id="1" name=""/>
        <p:cNvGrpSpPr/>
        <p:nvPr/>
      </p:nvGrpSpPr>
      <p:grpSpPr>
        <a:xfrm>
          <a:off x="0" y="0"/>
          <a:ext cx="0" cy="0"/>
          <a:chOff x="0" y="0"/>
          <a:chExt cx="0" cy="0"/>
        </a:xfrm>
      </p:grpSpPr>
      <p:sp>
        <p:nvSpPr>
          <p:cNvPr id="819"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820"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821"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822"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8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and 2 Content">
    <p:spTree>
      <p:nvGrpSpPr>
        <p:cNvPr id="1" name=""/>
        <p:cNvGrpSpPr/>
        <p:nvPr/>
      </p:nvGrpSpPr>
      <p:grpSpPr>
        <a:xfrm>
          <a:off x="0" y="0"/>
          <a:ext cx="0" cy="0"/>
          <a:chOff x="0" y="0"/>
          <a:chExt cx="0" cy="0"/>
        </a:xfrm>
      </p:grpSpPr>
      <p:sp>
        <p:nvSpPr>
          <p:cNvPr id="830"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831"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832"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833"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8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over Content">
    <p:spTree>
      <p:nvGrpSpPr>
        <p:cNvPr id="1" name=""/>
        <p:cNvGrpSpPr/>
        <p:nvPr/>
      </p:nvGrpSpPr>
      <p:grpSpPr>
        <a:xfrm>
          <a:off x="0" y="0"/>
          <a:ext cx="0" cy="0"/>
          <a:chOff x="0" y="0"/>
          <a:chExt cx="0" cy="0"/>
        </a:xfrm>
      </p:grpSpPr>
      <p:sp>
        <p:nvSpPr>
          <p:cNvPr id="841"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842"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843"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844"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over Content">
    <p:spTree>
      <p:nvGrpSpPr>
        <p:cNvPr id="1" name=""/>
        <p:cNvGrpSpPr/>
        <p:nvPr/>
      </p:nvGrpSpPr>
      <p:grpSpPr>
        <a:xfrm>
          <a:off x="0" y="0"/>
          <a:ext cx="0" cy="0"/>
          <a:chOff x="0" y="0"/>
          <a:chExt cx="0" cy="0"/>
        </a:xfrm>
      </p:grpSpPr>
      <p:sp>
        <p:nvSpPr>
          <p:cNvPr id="852"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853"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854"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855" name="Body Level One…"/>
          <p:cNvSpPr txBox="1"/>
          <p:nvPr>
            <p:ph type="body" sz="half" idx="1"/>
          </p:nvPr>
        </p:nvSpPr>
        <p:spPr>
          <a:xfrm>
            <a:off x="609478" y="1600200"/>
            <a:ext cx="10972443"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8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4 Content">
    <p:spTree>
      <p:nvGrpSpPr>
        <p:cNvPr id="1" name=""/>
        <p:cNvGrpSpPr/>
        <p:nvPr/>
      </p:nvGrpSpPr>
      <p:grpSpPr>
        <a:xfrm>
          <a:off x="0" y="0"/>
          <a:ext cx="0" cy="0"/>
          <a:chOff x="0" y="0"/>
          <a:chExt cx="0" cy="0"/>
        </a:xfrm>
      </p:grpSpPr>
      <p:sp>
        <p:nvSpPr>
          <p:cNvPr id="863"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864"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865"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866"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8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6 Content">
    <p:spTree>
      <p:nvGrpSpPr>
        <p:cNvPr id="1" name=""/>
        <p:cNvGrpSpPr/>
        <p:nvPr/>
      </p:nvGrpSpPr>
      <p:grpSpPr>
        <a:xfrm>
          <a:off x="0" y="0"/>
          <a:ext cx="0" cy="0"/>
          <a:chOff x="0" y="0"/>
          <a:chExt cx="0" cy="0"/>
        </a:xfrm>
      </p:grpSpPr>
      <p:sp>
        <p:nvSpPr>
          <p:cNvPr id="874" name="Rectangle 7"/>
          <p:cNvSpPr/>
          <p:nvPr/>
        </p:nvSpPr>
        <p:spPr>
          <a:xfrm>
            <a:off x="0" y="-1"/>
            <a:ext cx="4049280" cy="6857642"/>
          </a:xfrm>
          <a:prstGeom prst="rect">
            <a:avLst/>
          </a:prstGeom>
          <a:solidFill>
            <a:schemeClr val="accent2"/>
          </a:solidFill>
          <a:ln w="12700">
            <a:miter lim="400000"/>
          </a:ln>
        </p:spPr>
        <p:txBody>
          <a:bodyPr lIns="45718" tIns="45718" rIns="45718" bIns="45718"/>
          <a:lstStyle/>
          <a:p>
            <a:pPr/>
          </a:p>
        </p:txBody>
      </p:sp>
      <p:sp>
        <p:nvSpPr>
          <p:cNvPr id="875" name="Rectangle 8"/>
          <p:cNvSpPr/>
          <p:nvPr/>
        </p:nvSpPr>
        <p:spPr>
          <a:xfrm>
            <a:off x="4038479" y="-1"/>
            <a:ext cx="64802" cy="6857642"/>
          </a:xfrm>
          <a:prstGeom prst="rect">
            <a:avLst/>
          </a:prstGeom>
          <a:solidFill>
            <a:schemeClr val="accent1"/>
          </a:solidFill>
          <a:ln w="12700">
            <a:miter lim="400000"/>
          </a:ln>
        </p:spPr>
        <p:txBody>
          <a:bodyPr lIns="45718" tIns="45718" rIns="45718" bIns="45718"/>
          <a:lstStyle/>
          <a:p>
            <a:pPr/>
          </a:p>
        </p:txBody>
      </p:sp>
      <p:sp>
        <p:nvSpPr>
          <p:cNvPr id="876"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877" name="Body Level One…"/>
          <p:cNvSpPr txBox="1"/>
          <p:nvPr>
            <p:ph type="body" sz="quarter" idx="1"/>
          </p:nvPr>
        </p:nvSpPr>
        <p:spPr>
          <a:xfrm>
            <a:off x="609478" y="1600200"/>
            <a:ext cx="353304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8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885"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886"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8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894"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895"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896"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89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p:spTree>
      <p:nvGrpSpPr>
        <p:cNvPr id="1" name=""/>
        <p:cNvGrpSpPr/>
        <p:nvPr/>
      </p:nvGrpSpPr>
      <p:grpSpPr>
        <a:xfrm>
          <a:off x="0" y="0"/>
          <a:ext cx="0" cy="0"/>
          <a:chOff x="0" y="0"/>
          <a:chExt cx="0" cy="0"/>
        </a:xfrm>
      </p:grpSpPr>
      <p:sp>
        <p:nvSpPr>
          <p:cNvPr id="905"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906"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907"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908" name="Body Level One…"/>
          <p:cNvSpPr txBox="1"/>
          <p:nvPr>
            <p:ph type="body" idx="1"/>
          </p:nvPr>
        </p:nvSpPr>
        <p:spPr>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9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p:spTree>
      <p:nvGrpSpPr>
        <p:cNvPr id="1" name=""/>
        <p:cNvGrpSpPr/>
        <p:nvPr/>
      </p:nvGrpSpPr>
      <p:grpSpPr>
        <a:xfrm>
          <a:off x="0" y="0"/>
          <a:ext cx="0" cy="0"/>
          <a:chOff x="0" y="0"/>
          <a:chExt cx="0" cy="0"/>
        </a:xfrm>
      </p:grpSpPr>
      <p:sp>
        <p:nvSpPr>
          <p:cNvPr id="916"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917"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918"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919"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9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927"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928"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929"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9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1" name="Title Text"/>
          <p:cNvSpPr txBox="1"/>
          <p:nvPr>
            <p:ph type="title"/>
          </p:nvPr>
        </p:nvSpPr>
        <p:spPr>
          <a:prstGeom prst="rect">
            <a:avLst/>
          </a:prstGeom>
        </p:spPr>
        <p:txBody>
          <a:bodyPr/>
          <a:lstStyle/>
          <a:p>
            <a:pPr/>
            <a:r>
              <a:t>Title Text</a:t>
            </a:r>
          </a:p>
        </p:txBody>
      </p:sp>
      <p:sp>
        <p:nvSpPr>
          <p:cNvPr id="82"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entered Text">
    <p:spTree>
      <p:nvGrpSpPr>
        <p:cNvPr id="1" name=""/>
        <p:cNvGrpSpPr/>
        <p:nvPr/>
      </p:nvGrpSpPr>
      <p:grpSpPr>
        <a:xfrm>
          <a:off x="0" y="0"/>
          <a:ext cx="0" cy="0"/>
          <a:chOff x="0" y="0"/>
          <a:chExt cx="0" cy="0"/>
        </a:xfrm>
      </p:grpSpPr>
      <p:sp>
        <p:nvSpPr>
          <p:cNvPr id="937"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938"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939" name="Body Level One…"/>
          <p:cNvSpPr txBox="1"/>
          <p:nvPr>
            <p:ph type="body" idx="1"/>
          </p:nvPr>
        </p:nvSpPr>
        <p:spPr>
          <a:xfrm>
            <a:off x="609478" y="274680"/>
            <a:ext cx="10972443" cy="52977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and Content">
    <p:spTree>
      <p:nvGrpSpPr>
        <p:cNvPr id="1" name=""/>
        <p:cNvGrpSpPr/>
        <p:nvPr/>
      </p:nvGrpSpPr>
      <p:grpSpPr>
        <a:xfrm>
          <a:off x="0" y="0"/>
          <a:ext cx="0" cy="0"/>
          <a:chOff x="0" y="0"/>
          <a:chExt cx="0" cy="0"/>
        </a:xfrm>
      </p:grpSpPr>
      <p:sp>
        <p:nvSpPr>
          <p:cNvPr id="947"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948"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949"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950"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9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and 2 Content">
    <p:spTree>
      <p:nvGrpSpPr>
        <p:cNvPr id="1" name=""/>
        <p:cNvGrpSpPr/>
        <p:nvPr/>
      </p:nvGrpSpPr>
      <p:grpSpPr>
        <a:xfrm>
          <a:off x="0" y="0"/>
          <a:ext cx="0" cy="0"/>
          <a:chOff x="0" y="0"/>
          <a:chExt cx="0" cy="0"/>
        </a:xfrm>
      </p:grpSpPr>
      <p:sp>
        <p:nvSpPr>
          <p:cNvPr id="958"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959"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960"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961" name="Body Level One…"/>
          <p:cNvSpPr txBox="1"/>
          <p:nvPr>
            <p:ph type="body" sz="half" idx="1"/>
          </p:nvPr>
        </p:nvSpPr>
        <p:spPr>
          <a:xfrm>
            <a:off x="609478" y="1600200"/>
            <a:ext cx="5354284" cy="4525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9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2 Content over Content">
    <p:spTree>
      <p:nvGrpSpPr>
        <p:cNvPr id="1" name=""/>
        <p:cNvGrpSpPr/>
        <p:nvPr/>
      </p:nvGrpSpPr>
      <p:grpSpPr>
        <a:xfrm>
          <a:off x="0" y="0"/>
          <a:ext cx="0" cy="0"/>
          <a:chOff x="0" y="0"/>
          <a:chExt cx="0" cy="0"/>
        </a:xfrm>
      </p:grpSpPr>
      <p:sp>
        <p:nvSpPr>
          <p:cNvPr id="969"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970"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971"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972"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9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over Content">
    <p:spTree>
      <p:nvGrpSpPr>
        <p:cNvPr id="1" name=""/>
        <p:cNvGrpSpPr/>
        <p:nvPr/>
      </p:nvGrpSpPr>
      <p:grpSpPr>
        <a:xfrm>
          <a:off x="0" y="0"/>
          <a:ext cx="0" cy="0"/>
          <a:chOff x="0" y="0"/>
          <a:chExt cx="0" cy="0"/>
        </a:xfrm>
      </p:grpSpPr>
      <p:sp>
        <p:nvSpPr>
          <p:cNvPr id="980"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981"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982"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983" name="Body Level One…"/>
          <p:cNvSpPr txBox="1"/>
          <p:nvPr>
            <p:ph type="body" sz="half" idx="1"/>
          </p:nvPr>
        </p:nvSpPr>
        <p:spPr>
          <a:xfrm>
            <a:off x="609478" y="1600200"/>
            <a:ext cx="10972443"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9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4 Content">
    <p:spTree>
      <p:nvGrpSpPr>
        <p:cNvPr id="1" name=""/>
        <p:cNvGrpSpPr/>
        <p:nvPr/>
      </p:nvGrpSpPr>
      <p:grpSpPr>
        <a:xfrm>
          <a:off x="0" y="0"/>
          <a:ext cx="0" cy="0"/>
          <a:chOff x="0" y="0"/>
          <a:chExt cx="0" cy="0"/>
        </a:xfrm>
      </p:grpSpPr>
      <p:sp>
        <p:nvSpPr>
          <p:cNvPr id="991"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992"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993"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994" name="Body Level One…"/>
          <p:cNvSpPr txBox="1"/>
          <p:nvPr>
            <p:ph type="body" sz="quarter" idx="1"/>
          </p:nvPr>
        </p:nvSpPr>
        <p:spPr>
          <a:xfrm>
            <a:off x="609478" y="1600200"/>
            <a:ext cx="535428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9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6 Content">
    <p:spTree>
      <p:nvGrpSpPr>
        <p:cNvPr id="1" name=""/>
        <p:cNvGrpSpPr/>
        <p:nvPr/>
      </p:nvGrpSpPr>
      <p:grpSpPr>
        <a:xfrm>
          <a:off x="0" y="0"/>
          <a:ext cx="0" cy="0"/>
          <a:chOff x="0" y="0"/>
          <a:chExt cx="0" cy="0"/>
        </a:xfrm>
      </p:grpSpPr>
      <p:sp>
        <p:nvSpPr>
          <p:cNvPr id="1002" name="Rectangle 4"/>
          <p:cNvSpPr/>
          <p:nvPr/>
        </p:nvSpPr>
        <p:spPr>
          <a:xfrm>
            <a:off x="3239" y="6400800"/>
            <a:ext cx="12188522" cy="456840"/>
          </a:xfrm>
          <a:prstGeom prst="rect">
            <a:avLst/>
          </a:prstGeom>
          <a:solidFill>
            <a:schemeClr val="accent2"/>
          </a:solidFill>
          <a:ln w="12700">
            <a:miter lim="400000"/>
          </a:ln>
        </p:spPr>
        <p:txBody>
          <a:bodyPr lIns="45718" tIns="45718" rIns="45718" bIns="45718"/>
          <a:lstStyle/>
          <a:p>
            <a:pPr/>
          </a:p>
        </p:txBody>
      </p:sp>
      <p:sp>
        <p:nvSpPr>
          <p:cNvPr id="1003" name="Rectangle 5"/>
          <p:cNvSpPr/>
          <p:nvPr/>
        </p:nvSpPr>
        <p:spPr>
          <a:xfrm>
            <a:off x="-1" y="6334200"/>
            <a:ext cx="12188522" cy="63002"/>
          </a:xfrm>
          <a:prstGeom prst="rect">
            <a:avLst/>
          </a:prstGeom>
          <a:solidFill>
            <a:schemeClr val="accent1"/>
          </a:solidFill>
          <a:ln w="12700">
            <a:miter lim="400000"/>
          </a:ln>
        </p:spPr>
        <p:txBody>
          <a:bodyPr lIns="45718" tIns="45718" rIns="45718" bIns="45718"/>
          <a:lstStyle/>
          <a:p>
            <a:pPr/>
          </a:p>
        </p:txBody>
      </p:sp>
      <p:sp>
        <p:nvSpPr>
          <p:cNvPr id="1004" name="Title Text"/>
          <p:cNvSpPr txBox="1"/>
          <p:nvPr>
            <p:ph type="title"/>
          </p:nvPr>
        </p:nvSpPr>
        <p:spPr>
          <a:prstGeom prst="rect">
            <a:avLst/>
          </a:prstGeom>
        </p:spPr>
        <p:txBody>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005" name="Body Level One…"/>
          <p:cNvSpPr txBox="1"/>
          <p:nvPr>
            <p:ph type="body" sz="quarter" idx="1"/>
          </p:nvPr>
        </p:nvSpPr>
        <p:spPr>
          <a:xfrm>
            <a:off x="609478" y="1600200"/>
            <a:ext cx="3533044" cy="2158560"/>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0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7"/>
          <p:cNvSpPr/>
          <p:nvPr/>
        </p:nvSpPr>
        <p:spPr>
          <a:xfrm>
            <a:off x="-1" y="4952879"/>
            <a:ext cx="12188522" cy="1904762"/>
          </a:xfrm>
          <a:prstGeom prst="rect">
            <a:avLst/>
          </a:prstGeom>
          <a:solidFill>
            <a:schemeClr val="accent2"/>
          </a:solidFill>
          <a:ln w="12700">
            <a:miter lim="400000"/>
          </a:ln>
        </p:spPr>
        <p:txBody>
          <a:bodyPr lIns="45718" tIns="45718" rIns="45718" bIns="45718"/>
          <a:lstStyle/>
          <a:p>
            <a:pPr/>
          </a:p>
        </p:txBody>
      </p:sp>
      <p:sp>
        <p:nvSpPr>
          <p:cNvPr id="3" name="Rectangle 8"/>
          <p:cNvSpPr/>
          <p:nvPr/>
        </p:nvSpPr>
        <p:spPr>
          <a:xfrm>
            <a:off x="-1" y="4915079"/>
            <a:ext cx="12188522" cy="63002"/>
          </a:xfrm>
          <a:prstGeom prst="rect">
            <a:avLst/>
          </a:prstGeom>
          <a:solidFill>
            <a:schemeClr val="accent1"/>
          </a:solidFill>
          <a:ln w="12700">
            <a:miter lim="400000"/>
          </a:ln>
        </p:spPr>
        <p:txBody>
          <a:bodyPr lIns="45718" tIns="45718" rIns="45718" bIns="45718"/>
          <a:lstStyle/>
          <a:p>
            <a:pPr/>
          </a:p>
        </p:txBody>
      </p:sp>
      <p:sp>
        <p:nvSpPr>
          <p:cNvPr id="4" name="Title Text"/>
          <p:cNvSpPr txBox="1"/>
          <p:nvPr>
            <p:ph type="title"/>
          </p:nvPr>
        </p:nvSpPr>
        <p:spPr>
          <a:xfrm>
            <a:off x="609478" y="274680"/>
            <a:ext cx="10972443" cy="114264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5" name="Body Level One…"/>
          <p:cNvSpPr txBox="1"/>
          <p:nvPr>
            <p:ph type="body" idx="1"/>
          </p:nvPr>
        </p:nvSpPr>
        <p:spPr>
          <a:xfrm>
            <a:off x="609478" y="1600200"/>
            <a:ext cx="10972443" cy="45255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8496497" y="6235151"/>
            <a:ext cx="241104" cy="242399"/>
          </a:xfrm>
          <a:prstGeom prst="rect">
            <a:avLst/>
          </a:prstGeom>
          <a:ln w="12700">
            <a:miter lim="400000"/>
          </a:ln>
        </p:spPr>
        <p:txBody>
          <a:bodyPr wrap="none" lIns="44999" tIns="44999" rIns="44999" bIns="44999" anchor="ctr">
            <a:spAutoFit/>
          </a:bodyPr>
          <a:lstStyle>
            <a:lvl1pPr algn="r">
              <a:defRPr spc="-1" sz="1000">
                <a:solidFill>
                  <a:srgbClr val="FFFFFF"/>
                </a:solidFill>
                <a:latin typeface="Tahoma"/>
                <a:ea typeface="Tahoma"/>
                <a:cs typeface="Tahoma"/>
                <a:sym typeface="Tahom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Lst>
  <p:transition xmlns:p14="http://schemas.microsoft.com/office/powerpoint/2010/main" spd="med" advClick="1"/>
  <p:txStyles>
    <p:titleStyle>
      <a:lvl1pPr marL="0" marR="0" indent="0" algn="l" defTabSz="914400" rtl="0" latinLnBrk="0">
        <a:lnSpc>
          <a:spcPct val="85000"/>
        </a:lnSpc>
        <a:spcBef>
          <a:spcPts val="0"/>
        </a:spcBef>
        <a:spcAft>
          <a:spcPts val="0"/>
        </a:spcAft>
        <a:buClrTx/>
        <a:buSzTx/>
        <a:buFontTx/>
        <a:buNone/>
        <a:tabLst/>
        <a:defRPr b="0" baseline="0" cap="none" i="0" spc="-1" strike="noStrike" sz="4800" u="none">
          <a:solidFill>
            <a:srgbClr val="404040"/>
          </a:solidFill>
          <a:uFillTx/>
          <a:latin typeface="Calibri"/>
          <a:ea typeface="Calibri"/>
          <a:cs typeface="Calibri"/>
          <a:sym typeface="Calibri"/>
        </a:defRPr>
      </a:lvl1pPr>
      <a:lvl2pPr marL="0" marR="0" indent="0" algn="l" defTabSz="914400" rtl="0" latinLnBrk="0">
        <a:lnSpc>
          <a:spcPct val="85000"/>
        </a:lnSpc>
        <a:spcBef>
          <a:spcPts val="0"/>
        </a:spcBef>
        <a:spcAft>
          <a:spcPts val="0"/>
        </a:spcAft>
        <a:buClrTx/>
        <a:buSzTx/>
        <a:buFontTx/>
        <a:buNone/>
        <a:tabLst/>
        <a:defRPr b="0" baseline="0" cap="none" i="0" spc="-1" strike="noStrike" sz="4800" u="none">
          <a:solidFill>
            <a:srgbClr val="404040"/>
          </a:solidFill>
          <a:uFillTx/>
          <a:latin typeface="Calibri"/>
          <a:ea typeface="Calibri"/>
          <a:cs typeface="Calibri"/>
          <a:sym typeface="Calibri"/>
        </a:defRPr>
      </a:lvl2pPr>
      <a:lvl3pPr marL="0" marR="0" indent="0" algn="l" defTabSz="914400" rtl="0" latinLnBrk="0">
        <a:lnSpc>
          <a:spcPct val="85000"/>
        </a:lnSpc>
        <a:spcBef>
          <a:spcPts val="0"/>
        </a:spcBef>
        <a:spcAft>
          <a:spcPts val="0"/>
        </a:spcAft>
        <a:buClrTx/>
        <a:buSzTx/>
        <a:buFontTx/>
        <a:buNone/>
        <a:tabLst/>
        <a:defRPr b="0" baseline="0" cap="none" i="0" spc="-1" strike="noStrike" sz="4800" u="none">
          <a:solidFill>
            <a:srgbClr val="404040"/>
          </a:solidFill>
          <a:uFillTx/>
          <a:latin typeface="Calibri"/>
          <a:ea typeface="Calibri"/>
          <a:cs typeface="Calibri"/>
          <a:sym typeface="Calibri"/>
        </a:defRPr>
      </a:lvl3pPr>
      <a:lvl4pPr marL="0" marR="0" indent="0" algn="l" defTabSz="914400" rtl="0" latinLnBrk="0">
        <a:lnSpc>
          <a:spcPct val="85000"/>
        </a:lnSpc>
        <a:spcBef>
          <a:spcPts val="0"/>
        </a:spcBef>
        <a:spcAft>
          <a:spcPts val="0"/>
        </a:spcAft>
        <a:buClrTx/>
        <a:buSzTx/>
        <a:buFontTx/>
        <a:buNone/>
        <a:tabLst/>
        <a:defRPr b="0" baseline="0" cap="none" i="0" spc="-1" strike="noStrike" sz="4800" u="none">
          <a:solidFill>
            <a:srgbClr val="404040"/>
          </a:solidFill>
          <a:uFillTx/>
          <a:latin typeface="Calibri"/>
          <a:ea typeface="Calibri"/>
          <a:cs typeface="Calibri"/>
          <a:sym typeface="Calibri"/>
        </a:defRPr>
      </a:lvl4pPr>
      <a:lvl5pPr marL="0" marR="0" indent="0" algn="l" defTabSz="914400" rtl="0" latinLnBrk="0">
        <a:lnSpc>
          <a:spcPct val="85000"/>
        </a:lnSpc>
        <a:spcBef>
          <a:spcPts val="0"/>
        </a:spcBef>
        <a:spcAft>
          <a:spcPts val="0"/>
        </a:spcAft>
        <a:buClrTx/>
        <a:buSzTx/>
        <a:buFontTx/>
        <a:buNone/>
        <a:tabLst/>
        <a:defRPr b="0" baseline="0" cap="none" i="0" spc="-1" strike="noStrike" sz="4800" u="none">
          <a:solidFill>
            <a:srgbClr val="404040"/>
          </a:solidFill>
          <a:uFillTx/>
          <a:latin typeface="Calibri"/>
          <a:ea typeface="Calibri"/>
          <a:cs typeface="Calibri"/>
          <a:sym typeface="Calibri"/>
        </a:defRPr>
      </a:lvl5pPr>
      <a:lvl6pPr marL="0" marR="0" indent="0" algn="l" defTabSz="914400" rtl="0" latinLnBrk="0">
        <a:lnSpc>
          <a:spcPct val="85000"/>
        </a:lnSpc>
        <a:spcBef>
          <a:spcPts val="0"/>
        </a:spcBef>
        <a:spcAft>
          <a:spcPts val="0"/>
        </a:spcAft>
        <a:buClrTx/>
        <a:buSzTx/>
        <a:buFontTx/>
        <a:buNone/>
        <a:tabLst/>
        <a:defRPr b="0" baseline="0" cap="none" i="0" spc="-1" strike="noStrike" sz="4800" u="none">
          <a:solidFill>
            <a:srgbClr val="404040"/>
          </a:solidFill>
          <a:uFillTx/>
          <a:latin typeface="Calibri"/>
          <a:ea typeface="Calibri"/>
          <a:cs typeface="Calibri"/>
          <a:sym typeface="Calibri"/>
        </a:defRPr>
      </a:lvl6pPr>
      <a:lvl7pPr marL="0" marR="0" indent="0" algn="l" defTabSz="914400" rtl="0" latinLnBrk="0">
        <a:lnSpc>
          <a:spcPct val="85000"/>
        </a:lnSpc>
        <a:spcBef>
          <a:spcPts val="0"/>
        </a:spcBef>
        <a:spcAft>
          <a:spcPts val="0"/>
        </a:spcAft>
        <a:buClrTx/>
        <a:buSzTx/>
        <a:buFontTx/>
        <a:buNone/>
        <a:tabLst/>
        <a:defRPr b="0" baseline="0" cap="none" i="0" spc="-1" strike="noStrike" sz="4800" u="none">
          <a:solidFill>
            <a:srgbClr val="404040"/>
          </a:solidFill>
          <a:uFillTx/>
          <a:latin typeface="Calibri"/>
          <a:ea typeface="Calibri"/>
          <a:cs typeface="Calibri"/>
          <a:sym typeface="Calibri"/>
        </a:defRPr>
      </a:lvl7pPr>
      <a:lvl8pPr marL="0" marR="0" indent="0" algn="l" defTabSz="914400" rtl="0" latinLnBrk="0">
        <a:lnSpc>
          <a:spcPct val="85000"/>
        </a:lnSpc>
        <a:spcBef>
          <a:spcPts val="0"/>
        </a:spcBef>
        <a:spcAft>
          <a:spcPts val="0"/>
        </a:spcAft>
        <a:buClrTx/>
        <a:buSzTx/>
        <a:buFontTx/>
        <a:buNone/>
        <a:tabLst/>
        <a:defRPr b="0" baseline="0" cap="none" i="0" spc="-1" strike="noStrike" sz="4800" u="none">
          <a:solidFill>
            <a:srgbClr val="404040"/>
          </a:solidFill>
          <a:uFillTx/>
          <a:latin typeface="Calibri"/>
          <a:ea typeface="Calibri"/>
          <a:cs typeface="Calibri"/>
          <a:sym typeface="Calibri"/>
        </a:defRPr>
      </a:lvl8pPr>
      <a:lvl9pPr marL="0" marR="0" indent="0" algn="l" defTabSz="914400" rtl="0" latinLnBrk="0">
        <a:lnSpc>
          <a:spcPct val="85000"/>
        </a:lnSpc>
        <a:spcBef>
          <a:spcPts val="0"/>
        </a:spcBef>
        <a:spcAft>
          <a:spcPts val="0"/>
        </a:spcAft>
        <a:buClrTx/>
        <a:buSzTx/>
        <a:buFontTx/>
        <a:buNone/>
        <a:tabLst/>
        <a:defRPr b="0" baseline="0" cap="none" i="0" spc="-1" strike="noStrike" sz="4800" u="none">
          <a:solidFill>
            <a:srgbClr val="404040"/>
          </a:solidFill>
          <a:uFillTx/>
          <a:latin typeface="Calibri"/>
          <a:ea typeface="Calibri"/>
          <a:cs typeface="Calibri"/>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1" strike="noStrike" sz="1000" u="none">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b="0" baseline="0" cap="none" i="0" spc="-1" strike="noStrike" sz="1000" u="none">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b="0" baseline="0" cap="none" i="0" spc="-1" strike="noStrike" sz="1000" u="none">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b="0" baseline="0" cap="none" i="0" spc="-1" strike="noStrike" sz="1000" u="none">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b="0" baseline="0" cap="none" i="0" spc="-1" strike="noStrike" sz="1000" u="none">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b="0" baseline="0" cap="none" i="0" spc="-1" strike="noStrike" sz="1000" u="none">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b="0" baseline="0" cap="none" i="0" spc="-1" strike="noStrike" sz="1000" u="none">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b="0" baseline="0" cap="none" i="0" spc="-1" strike="noStrike" sz="1000" u="none">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b="0" baseline="0" cap="none" i="0" spc="-1" strike="noStrike" sz="1000" u="none">
          <a:solidFill>
            <a:schemeClr val="tx1"/>
          </a:solidFill>
          <a:uFillTx/>
          <a:latin typeface="+mn-lt"/>
          <a:ea typeface="+mn-ea"/>
          <a:cs typeface="+mn-cs"/>
          <a:sym typeface="Tahom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8.xml"/><Relationship Id="rId3" Type="http://schemas.openxmlformats.org/officeDocument/2006/relationships/image" Target="../media/image10.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2.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9.xml"/><Relationship Id="rId3" Type="http://schemas.openxmlformats.org/officeDocument/2006/relationships/image" Target="../media/image10.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0.xml"/><Relationship Id="rId3" Type="http://schemas.openxmlformats.org/officeDocument/2006/relationships/image" Target="../media/image9.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image" Target="../media/image13.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1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5.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6.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47.xml"/><Relationship Id="rId3" Type="http://schemas.openxmlformats.org/officeDocument/2006/relationships/image" Target="../media/image3.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8.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49.xml"/><Relationship Id="rId3" Type="http://schemas.openxmlformats.org/officeDocument/2006/relationships/image" Target="../media/image7.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50.xml"/><Relationship Id="rId3" Type="http://schemas.openxmlformats.org/officeDocument/2006/relationships/image" Target="../media/image1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5" name="PlaceHolder 2"/>
          <p:cNvSpPr txBox="1"/>
          <p:nvPr>
            <p:ph type="body" sz="quarter" idx="1"/>
          </p:nvPr>
        </p:nvSpPr>
        <p:spPr>
          <a:xfrm>
            <a:off x="2113610" y="6307787"/>
            <a:ext cx="8943070" cy="356658"/>
          </a:xfrm>
          <a:prstGeom prst="rect">
            <a:avLst/>
          </a:prstGeom>
        </p:spPr>
        <p:txBody>
          <a:bodyPr/>
          <a:lstStyle>
            <a:lvl1pPr marL="224026" indent="-224026" defTabSz="896111">
              <a:spcBef>
                <a:spcPts val="300"/>
              </a:spcBef>
              <a:buSzTx/>
              <a:buNone/>
              <a:defRPr spc="-100" sz="2300">
                <a:solidFill>
                  <a:srgbClr val="FFFFFF"/>
                </a:solidFill>
                <a:latin typeface="Calibri"/>
                <a:ea typeface="Calibri"/>
                <a:cs typeface="Calibri"/>
                <a:sym typeface="Calibri"/>
              </a:defRPr>
            </a:lvl1pPr>
          </a:lstStyle>
          <a:p>
            <a:pPr/>
            <a:r>
              <a:t>Contemplative Outreach, Ltd.</a:t>
            </a:r>
          </a:p>
        </p:txBody>
      </p:sp>
      <p:pic>
        <p:nvPicPr>
          <p:cNvPr id="1016" name="Picture Placeholder 12" descr="Picture Placeholder 12"/>
          <p:cNvPicPr>
            <a:picLocks noChangeAspect="1"/>
          </p:cNvPicPr>
          <p:nvPr/>
        </p:nvPicPr>
        <p:blipFill>
          <a:blip r:embed="rId3">
            <a:extLst/>
          </a:blip>
          <a:stretch>
            <a:fillRect/>
          </a:stretch>
        </p:blipFill>
        <p:spPr>
          <a:xfrm>
            <a:off x="13" y="23749"/>
            <a:ext cx="12191988" cy="4915078"/>
          </a:xfrm>
          <a:prstGeom prst="rect">
            <a:avLst/>
          </a:prstGeom>
          <a:ln w="12700">
            <a:miter lim="400000"/>
          </a:ln>
        </p:spPr>
      </p:pic>
      <p:pic>
        <p:nvPicPr>
          <p:cNvPr id="1017" name="Picture 9" descr="Picture 9"/>
          <p:cNvPicPr>
            <a:picLocks noChangeAspect="1"/>
          </p:cNvPicPr>
          <p:nvPr/>
        </p:nvPicPr>
        <p:blipFill>
          <a:blip r:embed="rId4">
            <a:extLst/>
          </a:blip>
          <a:stretch>
            <a:fillRect/>
          </a:stretch>
        </p:blipFill>
        <p:spPr>
          <a:xfrm>
            <a:off x="172527" y="5123396"/>
            <a:ext cx="1620232" cy="1570489"/>
          </a:xfrm>
          <a:prstGeom prst="rect">
            <a:avLst/>
          </a:prstGeom>
          <a:ln w="12700">
            <a:miter lim="400000"/>
          </a:ln>
        </p:spPr>
      </p:pic>
      <p:sp>
        <p:nvSpPr>
          <p:cNvPr id="1018" name="Titel 1"/>
          <p:cNvSpPr txBox="1"/>
          <p:nvPr>
            <p:ph type="title"/>
          </p:nvPr>
        </p:nvSpPr>
        <p:spPr>
          <a:xfrm>
            <a:off x="609479" y="274680"/>
            <a:ext cx="10972442" cy="399879"/>
          </a:xfrm>
          <a:prstGeom prst="rect">
            <a:avLst/>
          </a:prstGeom>
        </p:spPr>
        <p:txBody>
          <a:bodyPr/>
          <a:lstStyle/>
          <a:p>
            <a:pPr>
              <a:defRPr spc="-100" sz="1200"/>
            </a:pPr>
            <a:r>
              <a:t>Contemplative Outreach, LTD., Butler, New Jersey, USA, revised February 2019 </a:t>
            </a:r>
            <a:br/>
          </a:p>
        </p:txBody>
      </p:sp>
      <p:sp>
        <p:nvSpPr>
          <p:cNvPr id="1019" name="Textfeld 2"/>
          <p:cNvSpPr txBox="1"/>
          <p:nvPr/>
        </p:nvSpPr>
        <p:spPr>
          <a:xfrm>
            <a:off x="1998905" y="5107459"/>
            <a:ext cx="9764516" cy="11432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DEADA"/>
                </a:solidFill>
              </a:defRPr>
            </a:pPr>
            <a:r>
              <a:t>“Die Stille kosten” – </a:t>
            </a:r>
            <a:br/>
            <a:r>
              <a:t>Einführung in das Centering Prayer – Sept23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pic>
        <p:nvPicPr>
          <p:cNvPr id="1076" name="Grafik 1" descr="Grafik 1"/>
          <p:cNvPicPr>
            <a:picLocks noChangeAspect="1"/>
          </p:cNvPicPr>
          <p:nvPr/>
        </p:nvPicPr>
        <p:blipFill>
          <a:blip r:embed="rId3">
            <a:extLst/>
          </a:blip>
          <a:stretch>
            <a:fillRect/>
          </a:stretch>
        </p:blipFill>
        <p:spPr>
          <a:xfrm>
            <a:off x="746251" y="0"/>
            <a:ext cx="10297101" cy="6367749"/>
          </a:xfrm>
          <a:prstGeom prst="rect">
            <a:avLst/>
          </a:prstGeom>
          <a:ln w="12700">
            <a:miter lim="400000"/>
          </a:ln>
        </p:spPr>
      </p:pic>
      <p:sp>
        <p:nvSpPr>
          <p:cNvPr id="1077" name="PlaceHolder 2"/>
          <p:cNvSpPr txBox="1"/>
          <p:nvPr>
            <p:ph type="body" sz="half" idx="1"/>
          </p:nvPr>
        </p:nvSpPr>
        <p:spPr>
          <a:xfrm>
            <a:off x="746251" y="2486057"/>
            <a:ext cx="10297101" cy="2831338"/>
          </a:xfrm>
          <a:prstGeom prst="rect">
            <a:avLst/>
          </a:prstGeom>
          <a:gradFill>
            <a:gsLst>
              <a:gs pos="0">
                <a:srgbClr val="757575"/>
              </a:gs>
              <a:gs pos="50000">
                <a:srgbClr val="A9A9A9"/>
              </a:gs>
              <a:gs pos="100000">
                <a:srgbClr val="CACACA"/>
              </a:gs>
            </a:gsLst>
            <a:path path="circle">
              <a:fillToRect l="119636" t="37721" r="-19636" b="62278"/>
            </a:path>
          </a:gradFill>
        </p:spPr>
        <p:txBody>
          <a:bodyPr anchor="t"/>
          <a:lstStyle/>
          <a:p>
            <a:pPr marL="203454" indent="-203454" defTabSz="813816">
              <a:lnSpc>
                <a:spcPct val="85000"/>
              </a:lnSpc>
              <a:spcBef>
                <a:spcPts val="800"/>
              </a:spcBef>
              <a:buSzTx/>
              <a:buNone/>
            </a:pPr>
          </a:p>
          <a:p>
            <a:pPr marL="203454" indent="-203454" defTabSz="813816">
              <a:lnSpc>
                <a:spcPct val="85000"/>
              </a:lnSpc>
              <a:spcBef>
                <a:spcPts val="800"/>
              </a:spcBef>
              <a:buSzTx/>
              <a:buNone/>
              <a:defRPr spc="-100" sz="4000">
                <a:solidFill>
                  <a:srgbClr val="2A2A2A"/>
                </a:solidFill>
                <a:latin typeface="Calibri"/>
                <a:ea typeface="Calibri"/>
                <a:cs typeface="Calibri"/>
                <a:sym typeface="Calibri"/>
              </a:defRPr>
            </a:pPr>
            <a:r>
              <a:t> Das Gebet ist eine Beziehung zu Gott – </a:t>
            </a:r>
            <a:endParaRPr spc="-89"/>
          </a:p>
          <a:p>
            <a:pPr marL="203454" indent="-203454" defTabSz="813816">
              <a:lnSpc>
                <a:spcPct val="85000"/>
              </a:lnSpc>
              <a:spcBef>
                <a:spcPts val="800"/>
              </a:spcBef>
              <a:buSzTx/>
              <a:buNone/>
              <a:defRPr sz="2400">
                <a:solidFill>
                  <a:srgbClr val="2A2A2A"/>
                </a:solidFill>
                <a:latin typeface="Calibri"/>
                <a:ea typeface="Calibri"/>
                <a:cs typeface="Calibri"/>
                <a:sym typeface="Calibri"/>
              </a:defRPr>
            </a:pPr>
          </a:p>
          <a:p>
            <a:pPr marL="203454" indent="-203454" defTabSz="813816">
              <a:lnSpc>
                <a:spcPct val="85000"/>
              </a:lnSpc>
              <a:spcBef>
                <a:spcPts val="800"/>
              </a:spcBef>
              <a:buSzTx/>
              <a:buNone/>
              <a:defRPr spc="-100" sz="4000">
                <a:solidFill>
                  <a:srgbClr val="2A2A2A"/>
                </a:solidFill>
                <a:latin typeface="Calibri"/>
                <a:ea typeface="Calibri"/>
                <a:cs typeface="Calibri"/>
                <a:sym typeface="Calibri"/>
              </a:defRPr>
            </a:pPr>
            <a:r>
              <a:t> der allem Sein zugrundeliegenden </a:t>
            </a:r>
            <a:endParaRPr spc="-89"/>
          </a:p>
          <a:p>
            <a:pPr marL="203454" indent="-203454" defTabSz="813816">
              <a:lnSpc>
                <a:spcPct val="85000"/>
              </a:lnSpc>
              <a:spcBef>
                <a:spcPts val="800"/>
              </a:spcBef>
              <a:buSzTx/>
              <a:buNone/>
              <a:defRPr spc="-100" sz="4000">
                <a:solidFill>
                  <a:srgbClr val="2A2A2A"/>
                </a:solidFill>
                <a:latin typeface="Calibri"/>
                <a:ea typeface="Calibri"/>
                <a:cs typeface="Calibri"/>
                <a:sym typeface="Calibri"/>
              </a:defRPr>
            </a:pPr>
            <a:r>
              <a:t> ewigen Wirklichkeit</a:t>
            </a:r>
          </a:p>
        </p:txBody>
      </p:sp>
      <p:sp>
        <p:nvSpPr>
          <p:cNvPr id="1078" name="PlaceHolder 1"/>
          <p:cNvSpPr txBox="1"/>
          <p:nvPr>
            <p:ph type="title"/>
          </p:nvPr>
        </p:nvSpPr>
        <p:spPr>
          <a:xfrm>
            <a:off x="1096919" y="284039"/>
            <a:ext cx="10056601" cy="927818"/>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WAS IST DAS GEBET?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82" name="PlaceHolder 1"/>
          <p:cNvSpPr txBox="1"/>
          <p:nvPr>
            <p:ph type="title"/>
          </p:nvPr>
        </p:nvSpPr>
        <p:spPr>
          <a:xfrm>
            <a:off x="1096919" y="284039"/>
            <a:ext cx="10056601" cy="1452242"/>
          </a:xfrm>
          <a:prstGeom prst="rect">
            <a:avLst/>
          </a:prstGeom>
        </p:spPr>
        <p:txBody>
          <a:bodyPr lIns="44999" tIns="44999" rIns="44999" bIns="44999" anchor="b"/>
          <a:lstStyle>
            <a:lvl1pPr defTabSz="905255">
              <a:lnSpc>
                <a:spcPct val="85000"/>
              </a:lnSpc>
              <a:defRPr spc="-99" sz="4700">
                <a:solidFill>
                  <a:srgbClr val="404040"/>
                </a:solidFill>
                <a:latin typeface="Calibri"/>
                <a:ea typeface="Calibri"/>
                <a:cs typeface="Calibri"/>
                <a:sym typeface="Calibri"/>
              </a:defRPr>
            </a:lvl1pPr>
          </a:lstStyle>
          <a:p>
            <a:pPr/>
            <a:r>
              <a:t>WAS IM ZentrierteN GEBET GESCHIEHT</a:t>
            </a:r>
          </a:p>
        </p:txBody>
      </p:sp>
      <p:sp>
        <p:nvSpPr>
          <p:cNvPr id="1083" name="PlaceHolder 2"/>
          <p:cNvSpPr txBox="1"/>
          <p:nvPr>
            <p:ph type="body" idx="1"/>
          </p:nvPr>
        </p:nvSpPr>
        <p:spPr>
          <a:xfrm>
            <a:off x="1096919" y="1844638"/>
            <a:ext cx="9923382" cy="4024083"/>
          </a:xfrm>
          <a:prstGeom prst="rect">
            <a:avLst/>
          </a:prstGeom>
        </p:spPr>
        <p:txBody>
          <a:bodyPr anchor="t"/>
          <a:lstStyle/>
          <a:p>
            <a:pPr marL="201168" indent="-201168" defTabSz="804672">
              <a:lnSpc>
                <a:spcPct val="85000"/>
              </a:lnSpc>
              <a:spcBef>
                <a:spcPts val="800"/>
              </a:spcBef>
              <a:buSzTx/>
              <a:buNone/>
            </a:pPr>
          </a:p>
          <a:p>
            <a:pPr marL="201168" indent="-201168" defTabSz="804672">
              <a:spcBef>
                <a:spcPts val="800"/>
              </a:spcBef>
              <a:defRPr>
                <a:solidFill>
                  <a:srgbClr val="545454"/>
                </a:solidFill>
              </a:defRPr>
            </a:pPr>
            <a:r>
              <a:t>Wir suchen die Beziehung zu Gott jenseits von Gedanken, Worten, Konzepten oder Gefühlen</a:t>
            </a:r>
          </a:p>
          <a:p>
            <a:pPr marL="201168" indent="-201168" defTabSz="804672">
              <a:spcBef>
                <a:spcPts val="800"/>
              </a:spcBef>
              <a:defRPr>
                <a:solidFill>
                  <a:srgbClr val="545454"/>
                </a:solidFill>
              </a:defRPr>
            </a:pPr>
          </a:p>
          <a:p>
            <a:pPr marL="201168" indent="-201168" defTabSz="804672">
              <a:spcBef>
                <a:spcPts val="800"/>
              </a:spcBef>
              <a:defRPr>
                <a:solidFill>
                  <a:srgbClr val="545454"/>
                </a:solidFill>
              </a:defRPr>
            </a:pPr>
            <a:r>
              <a:t>Das Centering Prayer öffnet uns für Gottes Gabe </a:t>
            </a:r>
          </a:p>
          <a:p>
            <a:pPr marL="201168" indent="-201168" defTabSz="804672">
              <a:spcBef>
                <a:spcPts val="800"/>
              </a:spcBef>
              <a:defRPr>
                <a:solidFill>
                  <a:srgbClr val="545454"/>
                </a:solidFill>
              </a:defRPr>
            </a:pPr>
            <a:r>
              <a:t>dieser sich vertiefenden Beziehung</a:t>
            </a:r>
          </a:p>
          <a:p>
            <a:pPr marL="201168" indent="-201168" defTabSz="804672">
              <a:spcBef>
                <a:spcPts val="800"/>
              </a:spcBef>
              <a:defRPr>
                <a:solidFill>
                  <a:srgbClr val="545454"/>
                </a:solidFill>
              </a:defRPr>
            </a:pPr>
          </a:p>
          <a:p>
            <a:pPr marL="201168" indent="-201168" defTabSz="804672">
              <a:spcBef>
                <a:spcPts val="800"/>
              </a:spcBef>
              <a:defRPr spc="-100">
                <a:solidFill>
                  <a:srgbClr val="545454"/>
                </a:solidFill>
              </a:defRPr>
            </a:pPr>
            <a:r>
              <a:t>Es führt über das Gespräch hinaus in die Gemeinschaft mit Gott – in die Kontemplation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87"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595959"/>
                </a:solidFill>
                <a:latin typeface="Calibri"/>
                <a:ea typeface="Calibri"/>
                <a:cs typeface="Calibri"/>
                <a:sym typeface="Calibri"/>
              </a:defRPr>
            </a:lvl1pPr>
          </a:lstStyle>
          <a:p>
            <a:pPr/>
            <a:r>
              <a:t>Gebet als Beziehung</a:t>
            </a:r>
          </a:p>
        </p:txBody>
      </p:sp>
      <p:sp>
        <p:nvSpPr>
          <p:cNvPr id="1088" name="PlaceHolder 2"/>
          <p:cNvSpPr txBox="1"/>
          <p:nvPr>
            <p:ph type="body" sz="half" idx="1"/>
          </p:nvPr>
        </p:nvSpPr>
        <p:spPr>
          <a:xfrm>
            <a:off x="914400" y="2698918"/>
            <a:ext cx="9794520" cy="3169804"/>
          </a:xfrm>
          <a:prstGeom prst="rect">
            <a:avLst/>
          </a:prstGeom>
        </p:spPr>
        <p:txBody>
          <a:bodyPr anchor="t"/>
          <a:lstStyle/>
          <a:p>
            <a:pPr>
              <a:spcBef>
                <a:spcPts val="400"/>
              </a:spcBef>
              <a:buSzTx/>
              <a:buNone/>
              <a:defRPr spc="-1" sz="3200">
                <a:solidFill>
                  <a:srgbClr val="A6A6A6"/>
                </a:solidFill>
              </a:defRPr>
            </a:pPr>
          </a:p>
          <a:p>
            <a:pPr lvl="1" marL="382680" indent="-182520">
              <a:spcBef>
                <a:spcPts val="400"/>
              </a:spcBef>
              <a:buClr>
                <a:srgbClr val="404040"/>
              </a:buClr>
              <a:buFont typeface="Trebuchet MS"/>
              <a:buChar char="◦"/>
              <a:defRPr spc="-100" sz="3200">
                <a:solidFill>
                  <a:srgbClr val="595959"/>
                </a:solidFill>
                <a:latin typeface="Calibri"/>
                <a:ea typeface="Calibri"/>
                <a:cs typeface="Calibri"/>
                <a:sym typeface="Calibri"/>
              </a:defRPr>
            </a:pPr>
            <a:r>
              <a:t>Bekanntschaft</a:t>
            </a:r>
            <a:endParaRPr spc="-1"/>
          </a:p>
          <a:p>
            <a:pPr lvl="1" marL="382680" indent="-182520">
              <a:spcBef>
                <a:spcPts val="400"/>
              </a:spcBef>
              <a:buClr>
                <a:srgbClr val="404040"/>
              </a:buClr>
              <a:buFont typeface="Trebuchet MS"/>
              <a:buChar char="◦"/>
              <a:defRPr spc="-100" sz="3200">
                <a:solidFill>
                  <a:srgbClr val="595959"/>
                </a:solidFill>
                <a:latin typeface="Calibri"/>
                <a:ea typeface="Calibri"/>
                <a:cs typeface="Calibri"/>
                <a:sym typeface="Calibri"/>
              </a:defRPr>
            </a:pPr>
            <a:r>
              <a:t>Freundlichkeit </a:t>
            </a:r>
            <a:endParaRPr spc="-1"/>
          </a:p>
          <a:p>
            <a:pPr lvl="1" marL="382680" indent="-182520">
              <a:spcBef>
                <a:spcPts val="400"/>
              </a:spcBef>
              <a:buClr>
                <a:srgbClr val="404040"/>
              </a:buClr>
              <a:buFont typeface="Trebuchet MS"/>
              <a:buChar char="◦"/>
              <a:defRPr spc="-100" sz="3200">
                <a:solidFill>
                  <a:srgbClr val="595959"/>
                </a:solidFill>
                <a:latin typeface="Calibri"/>
                <a:ea typeface="Calibri"/>
                <a:cs typeface="Calibri"/>
                <a:sym typeface="Calibri"/>
              </a:defRPr>
            </a:pPr>
            <a:r>
              <a:t>Freundschaft</a:t>
            </a:r>
            <a:endParaRPr spc="-1"/>
          </a:p>
          <a:p>
            <a:pPr lvl="1" marL="382680" indent="-182520">
              <a:spcBef>
                <a:spcPts val="400"/>
              </a:spcBef>
              <a:buClr>
                <a:srgbClr val="404040"/>
              </a:buClr>
              <a:buFont typeface="Trebuchet MS"/>
              <a:buChar char="◦"/>
              <a:defRPr spc="-100" sz="3200">
                <a:solidFill>
                  <a:srgbClr val="595959"/>
                </a:solidFill>
                <a:latin typeface="Calibri"/>
                <a:ea typeface="Calibri"/>
                <a:cs typeface="Calibri"/>
                <a:sym typeface="Calibri"/>
              </a:defRPr>
            </a:pPr>
            <a:r>
              <a:t>Intimität</a:t>
            </a:r>
          </a:p>
        </p:txBody>
      </p:sp>
      <p:sp>
        <p:nvSpPr>
          <p:cNvPr id="1089" name="WITH A PERSON &amp; WITH OUR HIGHER POWER"/>
          <p:cNvSpPr txBox="1"/>
          <p:nvPr/>
        </p:nvSpPr>
        <p:spPr>
          <a:xfrm>
            <a:off x="1097639" y="2057922"/>
            <a:ext cx="10390808" cy="5344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1100"/>
              </a:spcBef>
              <a:defRPr spc="-1" sz="2800">
                <a:solidFill>
                  <a:srgbClr val="514949"/>
                </a:solidFill>
                <a:latin typeface="Calibri"/>
                <a:ea typeface="Calibri"/>
                <a:cs typeface="Calibri"/>
                <a:sym typeface="Calibri"/>
              </a:defRPr>
            </a:lvl1pPr>
          </a:lstStyle>
          <a:p>
            <a:pPr/>
            <a:r>
              <a:t>Die Beziehung zu Gott vertieft sich, je mehr wir Zeit miteinander teilen</a:t>
            </a:r>
          </a:p>
        </p:txBody>
      </p:sp>
      <p:sp>
        <p:nvSpPr>
          <p:cNvPr id="1090" name="Vocal Prayer…"/>
          <p:cNvSpPr txBox="1"/>
          <p:nvPr/>
        </p:nvSpPr>
        <p:spPr>
          <a:xfrm>
            <a:off x="5426159" y="3135240"/>
            <a:ext cx="6411555" cy="202420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lvl="1" indent="200159">
              <a:lnSpc>
                <a:spcPct val="90000"/>
              </a:lnSpc>
              <a:spcBef>
                <a:spcPts val="400"/>
              </a:spcBef>
              <a:defRPr spc="-1" sz="3200">
                <a:solidFill>
                  <a:srgbClr val="545454"/>
                </a:solidFill>
                <a:latin typeface="Calibri"/>
                <a:ea typeface="Calibri"/>
                <a:cs typeface="Calibri"/>
                <a:sym typeface="Calibri"/>
              </a:defRPr>
            </a:pPr>
            <a:r>
              <a:t>Je intensiver die Beziehung wird,</a:t>
            </a:r>
          </a:p>
          <a:p>
            <a:pPr lvl="1" indent="200159">
              <a:lnSpc>
                <a:spcPct val="90000"/>
              </a:lnSpc>
              <a:spcBef>
                <a:spcPts val="400"/>
              </a:spcBef>
              <a:defRPr spc="-1" sz="3200">
                <a:solidFill>
                  <a:srgbClr val="545454"/>
                </a:solidFill>
                <a:latin typeface="Calibri"/>
                <a:ea typeface="Calibri"/>
                <a:cs typeface="Calibri"/>
                <a:sym typeface="Calibri"/>
              </a:defRPr>
            </a:pPr>
            <a:r>
              <a:t>desto weniger Worte brauchen wir. Wir erlauben Gott einfach, </a:t>
            </a:r>
          </a:p>
          <a:p>
            <a:pPr lvl="1" indent="200159">
              <a:lnSpc>
                <a:spcPct val="90000"/>
              </a:lnSpc>
              <a:spcBef>
                <a:spcPts val="400"/>
              </a:spcBef>
              <a:defRPr spc="-1" sz="3200">
                <a:solidFill>
                  <a:srgbClr val="545454"/>
                </a:solidFill>
                <a:latin typeface="Calibri"/>
                <a:ea typeface="Calibri"/>
                <a:cs typeface="Calibri"/>
                <a:sym typeface="Calibri"/>
              </a:defRPr>
            </a:pPr>
            <a:r>
              <a:t>mit uns zu sein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94"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Das Centering Prayer</a:t>
            </a:r>
          </a:p>
        </p:txBody>
      </p:sp>
      <p:sp>
        <p:nvSpPr>
          <p:cNvPr id="1095" name="PlaceHolder 2"/>
          <p:cNvSpPr txBox="1"/>
          <p:nvPr>
            <p:ph type="body" idx="1"/>
          </p:nvPr>
        </p:nvSpPr>
        <p:spPr>
          <a:xfrm>
            <a:off x="1096918" y="2113806"/>
            <a:ext cx="10534252" cy="3754915"/>
          </a:xfrm>
          <a:prstGeom prst="rect">
            <a:avLst/>
          </a:prstGeom>
        </p:spPr>
        <p:txBody>
          <a:bodyPr anchor="t"/>
          <a:lstStyle/>
          <a:p>
            <a:pPr>
              <a:lnSpc>
                <a:spcPct val="80000"/>
              </a:lnSpc>
              <a:spcBef>
                <a:spcPts val="700"/>
              </a:spcBef>
              <a:buSzTx/>
              <a:buNone/>
              <a:defRPr spc="-1" sz="3200"/>
            </a:pPr>
          </a:p>
          <a:p>
            <a:pPr marL="318958">
              <a:lnSpc>
                <a:spcPct val="80000"/>
              </a:lnSpc>
              <a:spcBef>
                <a:spcPts val="700"/>
              </a:spcBef>
              <a:buClr>
                <a:srgbClr val="535353"/>
              </a:buClr>
              <a:buFont typeface="Trebuchet MS"/>
              <a:defRPr spc="-100" sz="3600">
                <a:solidFill>
                  <a:srgbClr val="535353"/>
                </a:solidFill>
                <a:latin typeface="Calibri"/>
                <a:ea typeface="Calibri"/>
                <a:cs typeface="Calibri"/>
                <a:sym typeface="Calibri"/>
              </a:defRPr>
            </a:pPr>
            <a:r>
              <a:t>ergänzt und vertieft andere Arten des Gebets</a:t>
            </a:r>
            <a:endParaRPr spc="-1"/>
          </a:p>
          <a:p>
            <a:pPr marL="318958">
              <a:lnSpc>
                <a:spcPct val="80000"/>
              </a:lnSpc>
              <a:spcBef>
                <a:spcPts val="700"/>
              </a:spcBef>
              <a:buClr>
                <a:srgbClr val="535353"/>
              </a:buClr>
              <a:buFont typeface="Trebuchet MS"/>
              <a:defRPr spc="-1" sz="3600">
                <a:solidFill>
                  <a:srgbClr val="535353"/>
                </a:solidFill>
                <a:latin typeface="Calibri"/>
                <a:ea typeface="Calibri"/>
                <a:cs typeface="Calibri"/>
                <a:sym typeface="Calibri"/>
              </a:defRPr>
            </a:pPr>
          </a:p>
          <a:p>
            <a:pPr marL="318958">
              <a:lnSpc>
                <a:spcPct val="80000"/>
              </a:lnSpc>
              <a:spcBef>
                <a:spcPts val="700"/>
              </a:spcBef>
              <a:buClr>
                <a:srgbClr val="535353"/>
              </a:buClr>
              <a:buFont typeface="Trebuchet MS"/>
              <a:defRPr spc="-100" sz="3600">
                <a:solidFill>
                  <a:srgbClr val="535353"/>
                </a:solidFill>
                <a:latin typeface="Calibri"/>
                <a:ea typeface="Calibri"/>
                <a:cs typeface="Calibri"/>
                <a:sym typeface="Calibri"/>
              </a:defRPr>
            </a:pPr>
            <a:r>
              <a:t>öffnet uns für die Möglichkeit einer tieferen Heilung</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99" name="PlaceHolder 1"/>
          <p:cNvSpPr txBox="1"/>
          <p:nvPr>
            <p:ph type="title"/>
          </p:nvPr>
        </p:nvSpPr>
        <p:spPr>
          <a:xfrm>
            <a:off x="1096919" y="30778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Theologischer Hintergrund</a:t>
            </a:r>
          </a:p>
        </p:txBody>
      </p:sp>
      <p:sp>
        <p:nvSpPr>
          <p:cNvPr id="1100" name="PlaceHolder 2"/>
          <p:cNvSpPr txBox="1"/>
          <p:nvPr>
            <p:ph type="body" idx="1"/>
          </p:nvPr>
        </p:nvSpPr>
        <p:spPr>
          <a:xfrm>
            <a:off x="1096920" y="1844637"/>
            <a:ext cx="9044607" cy="4223655"/>
          </a:xfrm>
          <a:prstGeom prst="rect">
            <a:avLst/>
          </a:prstGeom>
        </p:spPr>
        <p:txBody>
          <a:bodyPr anchor="t"/>
          <a:lstStyle/>
          <a:p>
            <a:pPr marL="224026" indent="-224026" defTabSz="896111">
              <a:lnSpc>
                <a:spcPct val="80000"/>
              </a:lnSpc>
              <a:spcBef>
                <a:spcPts val="600"/>
              </a:spcBef>
              <a:buSzTx/>
              <a:buNone/>
              <a:defRPr sz="1100">
                <a:solidFill>
                  <a:srgbClr val="535353"/>
                </a:solidFill>
                <a:latin typeface="Calibri"/>
                <a:ea typeface="Calibri"/>
                <a:cs typeface="Calibri"/>
                <a:sym typeface="Calibri"/>
              </a:defRPr>
            </a:pPr>
          </a:p>
          <a:p>
            <a:pPr marL="224026" indent="-224026" defTabSz="896111">
              <a:lnSpc>
                <a:spcPct val="80000"/>
              </a:lnSpc>
              <a:spcBef>
                <a:spcPts val="600"/>
              </a:spcBef>
              <a:buSzTx/>
              <a:buNone/>
              <a:defRPr spc="-100" sz="3100">
                <a:solidFill>
                  <a:srgbClr val="535353"/>
                </a:solidFill>
                <a:latin typeface="Calibri"/>
                <a:ea typeface="Calibri"/>
                <a:cs typeface="Calibri"/>
                <a:sym typeface="Calibri"/>
              </a:defRPr>
            </a:pPr>
            <a:r>
              <a:t>Das Centering Prayer gründet in der Heiligen Schrift.</a:t>
            </a:r>
            <a:endParaRPr spc="-98"/>
          </a:p>
          <a:p>
            <a:pPr marL="224026" indent="-224026" defTabSz="896111">
              <a:lnSpc>
                <a:spcPct val="80000"/>
              </a:lnSpc>
              <a:spcBef>
                <a:spcPts val="600"/>
              </a:spcBef>
              <a:buSzTx/>
              <a:buNone/>
              <a:defRPr sz="1100">
                <a:solidFill>
                  <a:srgbClr val="535353"/>
                </a:solidFill>
                <a:latin typeface="Calibri"/>
                <a:ea typeface="Calibri"/>
                <a:cs typeface="Calibri"/>
                <a:sym typeface="Calibri"/>
              </a:defRPr>
            </a:pPr>
          </a:p>
          <a:p>
            <a:pPr marL="224026" indent="-224026" defTabSz="896111">
              <a:lnSpc>
                <a:spcPct val="80000"/>
              </a:lnSpc>
              <a:spcBef>
                <a:spcPts val="600"/>
              </a:spcBef>
              <a:buSzTx/>
              <a:buNone/>
              <a:defRPr spc="-100" sz="3100">
                <a:solidFill>
                  <a:srgbClr val="535353"/>
                </a:solidFill>
                <a:latin typeface="Calibri"/>
                <a:ea typeface="Calibri"/>
                <a:cs typeface="Calibri"/>
                <a:sym typeface="Calibri"/>
              </a:defRPr>
            </a:pPr>
            <a:r>
              <a:t>Im meditierenden betenden Sinnen über die Texte </a:t>
            </a:r>
            <a:endParaRPr spc="-98"/>
          </a:p>
          <a:p>
            <a:pPr marL="224026" indent="-224026" defTabSz="896111">
              <a:lnSpc>
                <a:spcPct val="80000"/>
              </a:lnSpc>
              <a:spcBef>
                <a:spcPts val="600"/>
              </a:spcBef>
              <a:buSzTx/>
              <a:buNone/>
              <a:defRPr spc="-100" sz="3100">
                <a:solidFill>
                  <a:srgbClr val="535353"/>
                </a:solidFill>
                <a:latin typeface="Calibri"/>
                <a:ea typeface="Calibri"/>
                <a:cs typeface="Calibri"/>
                <a:sym typeface="Calibri"/>
              </a:defRPr>
            </a:pPr>
            <a:r>
              <a:t>(Lectio divina) ergibt sich ein fließender Übergang   </a:t>
            </a:r>
            <a:endParaRPr spc="-98"/>
          </a:p>
          <a:p>
            <a:pPr marL="224026" indent="-224026" defTabSz="896111">
              <a:lnSpc>
                <a:spcPct val="80000"/>
              </a:lnSpc>
              <a:spcBef>
                <a:spcPts val="600"/>
              </a:spcBef>
              <a:buSzTx/>
              <a:buNone/>
              <a:defRPr spc="-100" sz="3100">
                <a:solidFill>
                  <a:srgbClr val="535353"/>
                </a:solidFill>
                <a:latin typeface="Calibri"/>
                <a:ea typeface="Calibri"/>
                <a:cs typeface="Calibri"/>
                <a:sym typeface="Calibri"/>
              </a:defRPr>
            </a:pPr>
            <a:r>
              <a:t>- vom reflektierenden Umgang mit dem Verstand,             - dem Wahrnehmen mit allen Sinnen und                            - dem einfachen Ruhen in der Gegenwart Gottes.</a:t>
            </a:r>
            <a:endParaRPr spc="-98"/>
          </a:p>
          <a:p>
            <a:pPr marL="224026" indent="-224026" defTabSz="896111">
              <a:lnSpc>
                <a:spcPct val="80000"/>
              </a:lnSpc>
              <a:spcBef>
                <a:spcPts val="600"/>
              </a:spcBef>
              <a:buSzTx/>
              <a:buNone/>
              <a:defRPr sz="1100">
                <a:solidFill>
                  <a:srgbClr val="535353"/>
                </a:solidFill>
                <a:latin typeface="Calibri"/>
                <a:ea typeface="Calibri"/>
                <a:cs typeface="Calibri"/>
                <a:sym typeface="Calibri"/>
              </a:defRPr>
            </a:pPr>
          </a:p>
          <a:p>
            <a:pPr marL="224026" indent="-224026" defTabSz="896111">
              <a:lnSpc>
                <a:spcPct val="80000"/>
              </a:lnSpc>
              <a:spcBef>
                <a:spcPts val="600"/>
              </a:spcBef>
              <a:buSzTx/>
              <a:buNone/>
              <a:defRPr spc="-100" sz="3100">
                <a:solidFill>
                  <a:srgbClr val="535353"/>
                </a:solidFill>
                <a:latin typeface="Calibri"/>
                <a:ea typeface="Calibri"/>
                <a:cs typeface="Calibri"/>
                <a:sym typeface="Calibri"/>
              </a:defRPr>
            </a:pPr>
            <a:r>
              <a:t>Übung und Konzept eröffnen ein tieferes Verständnis      für die kontemplative Dimension des Evangeliums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04" name="PlaceHolder 1"/>
          <p:cNvSpPr txBox="1"/>
          <p:nvPr>
            <p:ph type="title"/>
          </p:nvPr>
        </p:nvSpPr>
        <p:spPr>
          <a:xfrm>
            <a:off x="1096919" y="295914"/>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Geschichte – Contemplative Outreach</a:t>
            </a:r>
          </a:p>
        </p:txBody>
      </p:sp>
      <p:sp>
        <p:nvSpPr>
          <p:cNvPr id="1105" name="PlaceHolder 2"/>
          <p:cNvSpPr txBox="1"/>
          <p:nvPr>
            <p:ph type="body" idx="1"/>
          </p:nvPr>
        </p:nvSpPr>
        <p:spPr>
          <a:xfrm>
            <a:off x="1096919" y="2241681"/>
            <a:ext cx="10849658" cy="3786141"/>
          </a:xfrm>
          <a:prstGeom prst="rect">
            <a:avLst/>
          </a:prstGeom>
        </p:spPr>
        <p:txBody>
          <a:bodyPr anchor="t"/>
          <a:lstStyle/>
          <a:p>
            <a:pPr>
              <a:lnSpc>
                <a:spcPct val="80000"/>
              </a:lnSpc>
              <a:spcBef>
                <a:spcPts val="700"/>
              </a:spcBef>
              <a:buSzTx/>
              <a:buNone/>
              <a:defRPr spc="-1" sz="1200">
                <a:solidFill>
                  <a:srgbClr val="535353"/>
                </a:solidFill>
                <a:latin typeface="Calibri"/>
                <a:ea typeface="Calibri"/>
                <a:cs typeface="Calibri"/>
                <a:sym typeface="Calibri"/>
              </a:defRPr>
            </a:pPr>
          </a:p>
          <a:p>
            <a:pPr>
              <a:lnSpc>
                <a:spcPct val="80000"/>
              </a:lnSpc>
              <a:spcBef>
                <a:spcPts val="700"/>
              </a:spcBef>
              <a:defRPr spc="-100">
                <a:solidFill>
                  <a:srgbClr val="535353"/>
                </a:solidFill>
                <a:latin typeface="Calibri"/>
                <a:ea typeface="Calibri"/>
                <a:cs typeface="Calibri"/>
                <a:sym typeface="Calibri"/>
              </a:defRPr>
            </a:pPr>
            <a:r>
              <a:t>Das Centering Prayer baut auf der “Wolke des Nichtwissens” auf, </a:t>
            </a:r>
            <a:endParaRPr spc="-1"/>
          </a:p>
          <a:p>
            <a:pPr>
              <a:lnSpc>
                <a:spcPct val="80000"/>
              </a:lnSpc>
              <a:spcBef>
                <a:spcPts val="700"/>
              </a:spcBef>
              <a:buSzTx/>
              <a:buNone/>
              <a:defRPr spc="-100">
                <a:solidFill>
                  <a:srgbClr val="535353"/>
                </a:solidFill>
                <a:latin typeface="Calibri"/>
                <a:ea typeface="Calibri"/>
                <a:cs typeface="Calibri"/>
                <a:sym typeface="Calibri"/>
              </a:defRPr>
            </a:pPr>
            <a:r>
              <a:t>einer anonymen Schrift zum kontemplativen Gebet aus dem 14. Jhdt.</a:t>
            </a:r>
          </a:p>
          <a:p>
            <a:pPr>
              <a:lnSpc>
                <a:spcPct val="80000"/>
              </a:lnSpc>
              <a:spcBef>
                <a:spcPts val="700"/>
              </a:spcBef>
              <a:defRPr spc="-1" sz="1200">
                <a:solidFill>
                  <a:srgbClr val="535353"/>
                </a:solidFill>
                <a:latin typeface="Calibri"/>
                <a:ea typeface="Calibri"/>
                <a:cs typeface="Calibri"/>
                <a:sym typeface="Calibri"/>
              </a:defRPr>
            </a:pPr>
          </a:p>
          <a:p>
            <a:pPr>
              <a:lnSpc>
                <a:spcPct val="80000"/>
              </a:lnSpc>
              <a:spcBef>
                <a:spcPts val="700"/>
              </a:spcBef>
              <a:defRPr spc="-100">
                <a:solidFill>
                  <a:srgbClr val="535353"/>
                </a:solidFill>
                <a:latin typeface="Calibri"/>
                <a:ea typeface="Calibri"/>
                <a:cs typeface="Calibri"/>
                <a:sym typeface="Calibri"/>
              </a:defRPr>
            </a:pPr>
            <a:r>
              <a:t>Die einfache Methode wurde aufgegriffen von Thomas Keating (USA),      und mit psychologischen Erkenntnissen unserer Zeit verbunden.</a:t>
            </a:r>
          </a:p>
          <a:p>
            <a:pPr>
              <a:lnSpc>
                <a:spcPct val="80000"/>
              </a:lnSpc>
              <a:spcBef>
                <a:spcPts val="700"/>
              </a:spcBef>
              <a:defRPr spc="-1" sz="1200">
                <a:solidFill>
                  <a:srgbClr val="535353"/>
                </a:solidFill>
                <a:latin typeface="Calibri"/>
                <a:ea typeface="Calibri"/>
                <a:cs typeface="Calibri"/>
                <a:sym typeface="Calibri"/>
              </a:defRPr>
            </a:pPr>
          </a:p>
          <a:p>
            <a:pPr>
              <a:lnSpc>
                <a:spcPct val="80000"/>
              </a:lnSpc>
              <a:spcBef>
                <a:spcPts val="700"/>
              </a:spcBef>
              <a:defRPr spc="-100">
                <a:solidFill>
                  <a:srgbClr val="535353"/>
                </a:solidFill>
                <a:latin typeface="Calibri"/>
                <a:ea typeface="Calibri"/>
                <a:cs typeface="Calibri"/>
                <a:sym typeface="Calibri"/>
              </a:defRPr>
            </a:pPr>
            <a:r>
              <a:t>Inzwischen gibt es ein weltweites Netzwerk mit vielen Veranstaltungen und Gruppen, in denen das Centering Prayer gelebt wird (auch für 12 Schritte).</a:t>
            </a:r>
          </a:p>
          <a:p>
            <a:pPr>
              <a:lnSpc>
                <a:spcPct val="80000"/>
              </a:lnSpc>
              <a:spcBef>
                <a:spcPts val="700"/>
              </a:spcBef>
              <a:defRPr spc="-100">
                <a:solidFill>
                  <a:srgbClr val="535353"/>
                </a:solidFill>
                <a:latin typeface="Calibri"/>
                <a:ea typeface="Calibri"/>
                <a:cs typeface="Calibri"/>
                <a:sym typeface="Calibri"/>
              </a:defRPr>
            </a:pPr>
            <a:r>
              <a:t>Contemplative Outreach unterstützt einzelne und Gruppen in ihrer Praxis.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09" name="PlaceHolder 1"/>
          <p:cNvSpPr txBox="1"/>
          <p:nvPr>
            <p:ph type="title"/>
          </p:nvPr>
        </p:nvSpPr>
        <p:spPr>
          <a:xfrm>
            <a:off x="1096919" y="284039"/>
            <a:ext cx="10056601" cy="1452242"/>
          </a:xfrm>
          <a:prstGeom prst="rect">
            <a:avLst/>
          </a:prstGeom>
        </p:spPr>
        <p:txBody>
          <a:bodyPr lIns="44999" tIns="44999" rIns="44999" bIns="44999" anchor="b"/>
          <a:lstStyle/>
          <a:p>
            <a:pPr defTabSz="905255">
              <a:lnSpc>
                <a:spcPct val="85000"/>
              </a:lnSpc>
              <a:defRPr spc="-99" sz="4700">
                <a:solidFill>
                  <a:srgbClr val="404040"/>
                </a:solidFill>
                <a:latin typeface="Calibri"/>
                <a:ea typeface="Calibri"/>
                <a:cs typeface="Calibri"/>
                <a:sym typeface="Calibri"/>
              </a:defRPr>
            </a:pPr>
            <a:r>
              <a:t>Zusammenfassung</a:t>
            </a:r>
            <a:br/>
          </a:p>
        </p:txBody>
      </p:sp>
      <p:sp>
        <p:nvSpPr>
          <p:cNvPr id="1110" name="PlaceHolder 2"/>
          <p:cNvSpPr txBox="1"/>
          <p:nvPr>
            <p:ph type="body" sz="half" idx="1"/>
          </p:nvPr>
        </p:nvSpPr>
        <p:spPr>
          <a:xfrm>
            <a:off x="743712" y="1946239"/>
            <a:ext cx="7049790" cy="4237626"/>
          </a:xfrm>
          <a:prstGeom prst="rect">
            <a:avLst/>
          </a:prstGeom>
        </p:spPr>
        <p:txBody>
          <a:bodyPr lIns="76320" tIns="76320" rIns="76320" bIns="76320" anchor="t"/>
          <a:lstStyle/>
          <a:p>
            <a:pPr>
              <a:lnSpc>
                <a:spcPct val="80000"/>
              </a:lnSpc>
              <a:spcBef>
                <a:spcPts val="700"/>
              </a:spcBef>
              <a:buSzTx/>
              <a:buNone/>
              <a:defRPr spc="-1" sz="3200"/>
            </a:pPr>
          </a:p>
          <a:p>
            <a:pPr lvl="1" marL="382680" indent="-182520">
              <a:lnSpc>
                <a:spcPct val="100000"/>
              </a:lnSpc>
              <a:spcBef>
                <a:spcPts val="1200"/>
              </a:spcBef>
              <a:buClr>
                <a:srgbClr val="535353"/>
              </a:buClr>
              <a:buFont typeface="Trebuchet MS"/>
              <a:buChar char="◦"/>
              <a:defRPr spc="-100" sz="3200">
                <a:solidFill>
                  <a:srgbClr val="535353"/>
                </a:solidFill>
                <a:latin typeface="Calibri"/>
                <a:ea typeface="Calibri"/>
                <a:cs typeface="Calibri"/>
                <a:sym typeface="Calibri"/>
              </a:defRPr>
            </a:pPr>
            <a:r>
              <a:t>Eine Beziehung zu Gott</a:t>
            </a:r>
            <a:endParaRPr spc="-1"/>
          </a:p>
          <a:p>
            <a:pPr lvl="1" marL="382680" indent="-182520">
              <a:lnSpc>
                <a:spcPct val="100000"/>
              </a:lnSpc>
              <a:spcBef>
                <a:spcPts val="1200"/>
              </a:spcBef>
              <a:buClr>
                <a:srgbClr val="535353"/>
              </a:buClr>
              <a:buFont typeface="Trebuchet MS"/>
              <a:buChar char="◦"/>
              <a:defRPr spc="-100" sz="3200">
                <a:solidFill>
                  <a:srgbClr val="535353"/>
                </a:solidFill>
                <a:latin typeface="Calibri"/>
                <a:ea typeface="Calibri"/>
                <a:cs typeface="Calibri"/>
                <a:sym typeface="Calibri"/>
              </a:defRPr>
            </a:pPr>
            <a:r>
              <a:t>Eine Übung zur Förderung                  und Vertiefung dieser Beziehung</a:t>
            </a:r>
            <a:endParaRPr spc="-1"/>
          </a:p>
          <a:p>
            <a:pPr lvl="1" marL="382680" indent="-182520">
              <a:spcBef>
                <a:spcPts val="600"/>
              </a:spcBef>
              <a:buClr>
                <a:srgbClr val="535353"/>
              </a:buClr>
              <a:buFont typeface="Trebuchet MS"/>
              <a:buChar char="◦"/>
              <a:defRPr spc="-100" sz="3200">
                <a:solidFill>
                  <a:srgbClr val="535353"/>
                </a:solidFill>
                <a:latin typeface="Calibri"/>
                <a:ea typeface="Calibri"/>
                <a:cs typeface="Calibri"/>
                <a:sym typeface="Calibri"/>
              </a:defRPr>
            </a:pPr>
            <a:r>
              <a:t>Eine Bewegung,                                      die über das Gespräch hinausgeht    und zur Gemeinschaft mit Gott führt</a:t>
            </a:r>
          </a:p>
        </p:txBody>
      </p:sp>
      <p:pic>
        <p:nvPicPr>
          <p:cNvPr id="1111" name="Grafik 4" descr="Grafik 4"/>
          <p:cNvPicPr>
            <a:picLocks noChangeAspect="1"/>
          </p:cNvPicPr>
          <p:nvPr/>
        </p:nvPicPr>
        <p:blipFill>
          <a:blip r:embed="rId3">
            <a:extLst/>
          </a:blip>
          <a:stretch>
            <a:fillRect/>
          </a:stretch>
        </p:blipFill>
        <p:spPr>
          <a:xfrm>
            <a:off x="8131126" y="1943268"/>
            <a:ext cx="3848657" cy="4240597"/>
          </a:xfrm>
          <a:prstGeom prst="rect">
            <a:avLst/>
          </a:prstGeom>
          <a:ln w="12700">
            <a:miter lim="400000"/>
          </a:ln>
        </p:spPr>
      </p:pic>
      <p:sp>
        <p:nvSpPr>
          <p:cNvPr id="1112" name="Centering Prayer is:"/>
          <p:cNvSpPr txBox="1"/>
          <p:nvPr/>
        </p:nvSpPr>
        <p:spPr>
          <a:xfrm>
            <a:off x="994818" y="1251445"/>
            <a:ext cx="8426065" cy="5852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marL="90360" indent="-90360">
              <a:lnSpc>
                <a:spcPct val="80000"/>
              </a:lnSpc>
              <a:spcBef>
                <a:spcPts val="400"/>
              </a:spcBef>
              <a:buClr>
                <a:srgbClr val="535353"/>
              </a:buClr>
              <a:buSzPct val="100000"/>
              <a:buFont typeface="Trebuchet MS"/>
              <a:buChar char=" "/>
              <a:defRPr spc="-1" sz="3200">
                <a:solidFill>
                  <a:srgbClr val="535353"/>
                </a:solidFill>
                <a:latin typeface="Tahoma"/>
                <a:ea typeface="Tahoma"/>
                <a:cs typeface="Tahoma"/>
                <a:sym typeface="Tahoma"/>
              </a:defRPr>
            </a:lvl1pPr>
          </a:lstStyle>
          <a:p>
            <a:pPr/>
            <a:r>
              <a:t>Centering Prayer - Zentriertes Gebet ist: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16"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Die Quelle des Centering Prayer ist:</a:t>
            </a:r>
          </a:p>
        </p:txBody>
      </p:sp>
      <p:sp>
        <p:nvSpPr>
          <p:cNvPr id="1117" name="PlaceHolder 2"/>
          <p:cNvSpPr txBox="1"/>
          <p:nvPr>
            <p:ph type="body" idx="1"/>
          </p:nvPr>
        </p:nvSpPr>
        <p:spPr>
          <a:xfrm>
            <a:off x="1096919" y="1844638"/>
            <a:ext cx="10843922" cy="4024083"/>
          </a:xfrm>
          <a:prstGeom prst="rect">
            <a:avLst/>
          </a:prstGeom>
        </p:spPr>
        <p:txBody>
          <a:bodyPr anchor="t"/>
          <a:lstStyle/>
          <a:p>
            <a:pPr>
              <a:lnSpc>
                <a:spcPct val="80000"/>
              </a:lnSpc>
              <a:spcBef>
                <a:spcPts val="700"/>
              </a:spcBef>
              <a:buSzTx/>
              <a:buNone/>
              <a:defRPr spc="-1" sz="2400">
                <a:solidFill>
                  <a:srgbClr val="535353"/>
                </a:solidFill>
                <a:latin typeface="Calibri"/>
                <a:ea typeface="Calibri"/>
                <a:cs typeface="Calibri"/>
                <a:sym typeface="Calibri"/>
              </a:defRPr>
            </a:pPr>
          </a:p>
          <a:p>
            <a:pPr>
              <a:lnSpc>
                <a:spcPct val="80000"/>
              </a:lnSpc>
              <a:spcBef>
                <a:spcPts val="700"/>
              </a:spcBef>
              <a:buSzTx/>
              <a:buNone/>
              <a:defRPr spc="-100" sz="4000">
                <a:solidFill>
                  <a:srgbClr val="535353"/>
                </a:solidFill>
                <a:latin typeface="Calibri"/>
                <a:ea typeface="Calibri"/>
                <a:cs typeface="Calibri"/>
                <a:sym typeface="Calibri"/>
              </a:defRPr>
            </a:pPr>
            <a:r>
              <a:t>Die uns innewohnende </a:t>
            </a:r>
            <a:endParaRPr spc="-1"/>
          </a:p>
          <a:p>
            <a:pPr>
              <a:lnSpc>
                <a:spcPct val="80000"/>
              </a:lnSpc>
              <a:spcBef>
                <a:spcPts val="700"/>
              </a:spcBef>
              <a:buSzTx/>
              <a:buNone/>
              <a:defRPr spc="-100" sz="4000">
                <a:solidFill>
                  <a:srgbClr val="535353"/>
                </a:solidFill>
                <a:latin typeface="Calibri"/>
                <a:ea typeface="Calibri"/>
                <a:cs typeface="Calibri"/>
                <a:sym typeface="Calibri"/>
              </a:defRPr>
            </a:pPr>
            <a:r>
              <a:t>Gegenwart Gottes</a:t>
            </a:r>
          </a:p>
        </p:txBody>
      </p:sp>
      <p:sp>
        <p:nvSpPr>
          <p:cNvPr id="1118" name="“We found the Great Reality deep down within us. In the last analysis it is only there that He may be found.”                                                                                  -Bill Wilson"/>
          <p:cNvSpPr txBox="1"/>
          <p:nvPr/>
        </p:nvSpPr>
        <p:spPr>
          <a:xfrm>
            <a:off x="1097639" y="3666949"/>
            <a:ext cx="5955585" cy="105773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80000"/>
              </a:lnSpc>
              <a:spcBef>
                <a:spcPts val="700"/>
              </a:spcBef>
              <a:defRPr spc="-1" sz="3200">
                <a:solidFill>
                  <a:srgbClr val="535353"/>
                </a:solidFill>
                <a:latin typeface="Calibri"/>
                <a:ea typeface="Calibri"/>
                <a:cs typeface="Calibri"/>
                <a:sym typeface="Calibri"/>
              </a:defRPr>
            </a:pPr>
            <a:r>
              <a:t>“The indwelling Trinity”</a:t>
            </a:r>
          </a:p>
          <a:p>
            <a:pPr>
              <a:lnSpc>
                <a:spcPct val="80000"/>
              </a:lnSpc>
              <a:spcBef>
                <a:spcPts val="700"/>
              </a:spcBef>
              <a:defRPr spc="-1" sz="3100">
                <a:solidFill>
                  <a:srgbClr val="535353"/>
                </a:solidFill>
                <a:latin typeface="Calibri"/>
                <a:ea typeface="Calibri"/>
                <a:cs typeface="Calibri"/>
                <a:sym typeface="Calibri"/>
              </a:defRPr>
            </a:pPr>
            <a:r>
              <a:t>Thomas Keating</a:t>
            </a:r>
          </a:p>
        </p:txBody>
      </p:sp>
      <p:pic>
        <p:nvPicPr>
          <p:cNvPr id="1119" name="Grafik 1" descr="Grafik 1"/>
          <p:cNvPicPr>
            <a:picLocks noChangeAspect="1"/>
          </p:cNvPicPr>
          <p:nvPr/>
        </p:nvPicPr>
        <p:blipFill>
          <a:blip r:embed="rId3">
            <a:extLst/>
          </a:blip>
          <a:srcRect l="2252" t="3272" r="1899" b="2987"/>
          <a:stretch>
            <a:fillRect/>
          </a:stretch>
        </p:blipFill>
        <p:spPr>
          <a:xfrm>
            <a:off x="7080283" y="2152845"/>
            <a:ext cx="4581287" cy="335248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23" name="PlaceHolder 1"/>
          <p:cNvSpPr txBox="1"/>
          <p:nvPr>
            <p:ph type="title"/>
          </p:nvPr>
        </p:nvSpPr>
        <p:spPr>
          <a:xfrm>
            <a:off x="422279" y="441062"/>
            <a:ext cx="3203282" cy="5435305"/>
          </a:xfrm>
          <a:prstGeom prst="rect">
            <a:avLst/>
          </a:prstGeom>
        </p:spPr>
        <p:txBody>
          <a:bodyPr lIns="44999" tIns="44999" rIns="44999" bIns="44999" anchor="b"/>
          <a:lstStyle>
            <a:lvl1pPr>
              <a:lnSpc>
                <a:spcPct val="85000"/>
              </a:lnSpc>
              <a:defRPr spc="-100" sz="4600">
                <a:solidFill>
                  <a:srgbClr val="404040"/>
                </a:solidFill>
                <a:latin typeface="Tahoma"/>
                <a:ea typeface="Tahoma"/>
                <a:cs typeface="Tahoma"/>
                <a:sym typeface="Tahoma"/>
              </a:defRPr>
            </a:lvl1pPr>
          </a:lstStyle>
          <a:p>
            <a:pPr/>
            <a:r>
              <a:t>Früchte des Centering Prayer</a:t>
            </a:r>
          </a:p>
        </p:txBody>
      </p:sp>
      <p:pic>
        <p:nvPicPr>
          <p:cNvPr id="1124" name="Grafik 3" descr="Grafik 3"/>
          <p:cNvPicPr>
            <a:picLocks noChangeAspect="1"/>
          </p:cNvPicPr>
          <p:nvPr/>
        </p:nvPicPr>
        <p:blipFill>
          <a:blip r:embed="rId3">
            <a:extLst/>
          </a:blip>
          <a:stretch>
            <a:fillRect/>
          </a:stretch>
        </p:blipFill>
        <p:spPr>
          <a:xfrm>
            <a:off x="4221881" y="862202"/>
            <a:ext cx="7811607" cy="5694921"/>
          </a:xfrm>
          <a:prstGeom prst="rect">
            <a:avLst/>
          </a:prstGeom>
          <a:ln w="12700">
            <a:miter lim="400000"/>
          </a:ln>
        </p:spPr>
      </p:pic>
      <p:grpSp>
        <p:nvGrpSpPr>
          <p:cNvPr id="1127" name="PlaceHolder 2"/>
          <p:cNvGrpSpPr/>
          <p:nvPr/>
        </p:nvGrpSpPr>
        <p:grpSpPr>
          <a:xfrm>
            <a:off x="4327577" y="2640283"/>
            <a:ext cx="7600213" cy="3236084"/>
            <a:chOff x="0" y="-1"/>
            <a:chExt cx="7600211" cy="3236082"/>
          </a:xfrm>
        </p:grpSpPr>
        <p:sp>
          <p:nvSpPr>
            <p:cNvPr id="1125" name="Rectangle"/>
            <p:cNvSpPr/>
            <p:nvPr/>
          </p:nvSpPr>
          <p:spPr>
            <a:xfrm>
              <a:off x="-1" y="-2"/>
              <a:ext cx="7600212" cy="3236084"/>
            </a:xfrm>
            <a:prstGeom prst="rect">
              <a:avLst/>
            </a:prstGeom>
            <a:gradFill flip="none" rotWithShape="1">
              <a:gsLst>
                <a:gs pos="0">
                  <a:srgbClr val="808080"/>
                </a:gs>
                <a:gs pos="50000">
                  <a:srgbClr val="B9B9B9"/>
                </a:gs>
                <a:gs pos="100000">
                  <a:srgbClr val="DDDDDD"/>
                </a:gs>
              </a:gsLst>
              <a:lin ang="16200000" scaled="0"/>
            </a:gradFill>
            <a:ln w="12700" cap="flat">
              <a:noFill/>
              <a:miter lim="400000"/>
            </a:ln>
            <a:effectLst/>
          </p:spPr>
          <p:txBody>
            <a:bodyPr wrap="square" lIns="45718" tIns="45718" rIns="45718" bIns="45718" numCol="1" anchor="t">
              <a:noAutofit/>
            </a:bodyPr>
            <a:lstStyle/>
            <a:p>
              <a:pPr>
                <a:spcBef>
                  <a:spcPts val="600"/>
                </a:spcBef>
                <a:defRPr spc="-1" sz="2800">
                  <a:latin typeface="Calibri"/>
                  <a:ea typeface="Calibri"/>
                  <a:cs typeface="Calibri"/>
                  <a:sym typeface="Calibri"/>
                </a:defRPr>
              </a:pPr>
            </a:p>
          </p:txBody>
        </p:sp>
        <p:sp>
          <p:nvSpPr>
            <p:cNvPr id="1126" name="Die Früchte des Centering Prayer liegen nicht innerhalb der Gebetszeit…"/>
            <p:cNvSpPr txBox="1"/>
            <p:nvPr/>
          </p:nvSpPr>
          <p:spPr>
            <a:xfrm>
              <a:off x="-1" y="-1"/>
              <a:ext cx="7600212" cy="29823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320" tIns="76320" rIns="76320" bIns="76320" numCol="1" anchor="t">
              <a:spAutoFit/>
            </a:bodyPr>
            <a:lstStyle/>
            <a:p>
              <a:pPr>
                <a:lnSpc>
                  <a:spcPct val="80000"/>
                </a:lnSpc>
                <a:spcBef>
                  <a:spcPts val="700"/>
                </a:spcBef>
                <a:defRPr spc="-1" sz="3200"/>
              </a:pPr>
            </a:p>
            <a:p>
              <a:pPr lvl="1" marL="382680" indent="-182520">
                <a:spcBef>
                  <a:spcPts val="600"/>
                </a:spcBef>
                <a:buClr>
                  <a:srgbClr val="535353"/>
                </a:buClr>
                <a:buSzPct val="100000"/>
                <a:buFont typeface="Trebuchet MS"/>
                <a:buChar char="◦"/>
                <a:defRPr spc="-1" sz="2800">
                  <a:solidFill>
                    <a:srgbClr val="535353"/>
                  </a:solidFill>
                  <a:latin typeface="Calibri"/>
                  <a:ea typeface="Calibri"/>
                  <a:cs typeface="Calibri"/>
                  <a:sym typeface="Calibri"/>
                </a:defRPr>
              </a:pPr>
              <a:r>
                <a:t>Die Früchte des Centering Prayer liegen nicht innerhalb der Gebetszeit </a:t>
              </a:r>
            </a:p>
            <a:p>
              <a:pPr lvl="1" marL="382680" indent="-182520">
                <a:spcBef>
                  <a:spcPts val="600"/>
                </a:spcBef>
                <a:buClr>
                  <a:srgbClr val="535353"/>
                </a:buClr>
                <a:buSzPct val="100000"/>
                <a:buFont typeface="Trebuchet MS"/>
                <a:buChar char="◦"/>
                <a:defRPr spc="-1" sz="2800">
                  <a:solidFill>
                    <a:srgbClr val="535353"/>
                  </a:solidFill>
                  <a:latin typeface="Calibri"/>
                  <a:ea typeface="Calibri"/>
                  <a:cs typeface="Calibri"/>
                  <a:sym typeface="Calibri"/>
                </a:defRPr>
              </a:pPr>
              <a:r>
                <a:t>Wir finden sie im Alltag</a:t>
              </a:r>
            </a:p>
            <a:p>
              <a:pPr lvl="1" marL="382680" indent="-182520">
                <a:spcBef>
                  <a:spcPts val="600"/>
                </a:spcBef>
                <a:buClr>
                  <a:srgbClr val="535353"/>
                </a:buClr>
                <a:buSzPct val="100000"/>
                <a:buFont typeface="Trebuchet MS"/>
                <a:buChar char="◦"/>
                <a:defRPr spc="-1" sz="2800">
                  <a:solidFill>
                    <a:srgbClr val="535353"/>
                  </a:solidFill>
                  <a:latin typeface="Calibri"/>
                  <a:ea typeface="Calibri"/>
                  <a:cs typeface="Calibri"/>
                  <a:sym typeface="Calibri"/>
                </a:defRPr>
              </a:pPr>
              <a:r>
                <a:t>Es entwickelt sich ein Reservoir an innerer Stille, durch das mehr Frieden in unser Leben kommt</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31" name="PlaceHolder 1"/>
          <p:cNvSpPr txBox="1"/>
          <p:nvPr>
            <p:ph type="title"/>
          </p:nvPr>
        </p:nvSpPr>
        <p:spPr>
          <a:xfrm>
            <a:off x="422279" y="441063"/>
            <a:ext cx="3203282" cy="5474739"/>
          </a:xfrm>
          <a:prstGeom prst="rect">
            <a:avLst/>
          </a:prstGeom>
        </p:spPr>
        <p:txBody>
          <a:bodyPr lIns="44999" tIns="44999" rIns="44999" bIns="44999" anchor="b"/>
          <a:lstStyle/>
          <a:p>
            <a:pPr>
              <a:lnSpc>
                <a:spcPct val="85000"/>
              </a:lnSpc>
              <a:defRPr spc="-100" sz="4600">
                <a:solidFill>
                  <a:srgbClr val="FFFFFF"/>
                </a:solidFill>
                <a:latin typeface="Calibri"/>
                <a:ea typeface="Calibri"/>
                <a:cs typeface="Calibri"/>
                <a:sym typeface="Calibri"/>
              </a:defRPr>
            </a:pPr>
            <a:r>
              <a:t>Das Reich Gottes </a:t>
            </a:r>
            <a:br/>
            <a:r>
              <a:t>ist mitten</a:t>
            </a:r>
            <a:br/>
            <a:r>
              <a:t>unter euch – </a:t>
            </a:r>
            <a:br/>
            <a:r>
              <a:t>in euch</a:t>
            </a:r>
            <a:br/>
            <a:br/>
            <a:r>
              <a:t>Lukas 17,21</a:t>
            </a:r>
          </a:p>
        </p:txBody>
      </p:sp>
      <p:pic>
        <p:nvPicPr>
          <p:cNvPr id="1132" name="Grafik 1" descr="Grafik 1"/>
          <p:cNvPicPr>
            <a:picLocks noChangeAspect="1"/>
          </p:cNvPicPr>
          <p:nvPr/>
        </p:nvPicPr>
        <p:blipFill>
          <a:blip r:embed="rId3">
            <a:extLst/>
          </a:blip>
          <a:stretch>
            <a:fillRect/>
          </a:stretch>
        </p:blipFill>
        <p:spPr>
          <a:xfrm>
            <a:off x="4267629" y="349140"/>
            <a:ext cx="6562667" cy="627808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23" name="PlaceHolder 1"/>
          <p:cNvSpPr txBox="1"/>
          <p:nvPr>
            <p:ph type="title"/>
          </p:nvPr>
        </p:nvSpPr>
        <p:spPr>
          <a:xfrm>
            <a:off x="422279" y="441063"/>
            <a:ext cx="3203282" cy="4143638"/>
          </a:xfrm>
          <a:prstGeom prst="rect">
            <a:avLst/>
          </a:prstGeom>
        </p:spPr>
        <p:txBody>
          <a:bodyPr lIns="44999" tIns="44999" rIns="44999" bIns="44999" anchor="b"/>
          <a:lstStyle>
            <a:lvl1pPr>
              <a:lnSpc>
                <a:spcPct val="85000"/>
              </a:lnSpc>
              <a:defRPr spc="-100" sz="4600">
                <a:solidFill>
                  <a:srgbClr val="FFFFFF"/>
                </a:solidFill>
                <a:latin typeface="Calibri"/>
                <a:ea typeface="Calibri"/>
                <a:cs typeface="Calibri"/>
                <a:sym typeface="Calibri"/>
              </a:defRPr>
            </a:lvl1pPr>
          </a:lstStyle>
          <a:p>
            <a:pPr/>
            <a:r>
              <a:t>Die spirituelle Reise</a:t>
            </a:r>
          </a:p>
        </p:txBody>
      </p:sp>
      <p:sp>
        <p:nvSpPr>
          <p:cNvPr id="1024" name="Conference Three"/>
          <p:cNvSpPr txBox="1"/>
          <p:nvPr/>
        </p:nvSpPr>
        <p:spPr>
          <a:xfrm>
            <a:off x="4518719" y="3363840"/>
            <a:ext cx="5384523" cy="4836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600">
                <a:solidFill>
                  <a:srgbClr val="404040"/>
                </a:solidFill>
                <a:latin typeface="Tahoma"/>
                <a:ea typeface="Tahoma"/>
                <a:cs typeface="Tahoma"/>
                <a:sym typeface="Tahoma"/>
              </a:defRPr>
            </a:lvl1pPr>
          </a:lstStyle>
          <a:p>
            <a:pPr/>
            <a:r>
              <a:t>Konferenz Drei</a:t>
            </a:r>
          </a:p>
        </p:txBody>
      </p:sp>
      <p:sp>
        <p:nvSpPr>
          <p:cNvPr id="1025" name="-THOUGHTS AND USE OF THE SACRED WORD"/>
          <p:cNvSpPr txBox="1"/>
          <p:nvPr/>
        </p:nvSpPr>
        <p:spPr>
          <a:xfrm>
            <a:off x="4518719" y="4021199"/>
            <a:ext cx="7559642" cy="4963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600">
                <a:solidFill>
                  <a:srgbClr val="FFFFFF"/>
                </a:solidFill>
                <a:latin typeface="Calibri"/>
                <a:ea typeface="Calibri"/>
                <a:cs typeface="Calibri"/>
                <a:sym typeface="Calibri"/>
              </a:defRPr>
            </a:lvl1pPr>
          </a:lstStyle>
          <a:p>
            <a:pPr/>
            <a:r>
              <a:t> - GEDANKEN UND GEBRAUH DES HEILIGEN WORTES</a:t>
            </a:r>
          </a:p>
        </p:txBody>
      </p:sp>
      <p:sp>
        <p:nvSpPr>
          <p:cNvPr id="1026" name="Conference Four"/>
          <p:cNvSpPr txBox="1"/>
          <p:nvPr/>
        </p:nvSpPr>
        <p:spPr>
          <a:xfrm>
            <a:off x="4518719" y="4975247"/>
            <a:ext cx="7411303" cy="173464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800">
                <a:solidFill>
                  <a:srgbClr val="545454"/>
                </a:solidFill>
                <a:latin typeface="Calibri"/>
                <a:ea typeface="Calibri"/>
                <a:cs typeface="Calibri"/>
                <a:sym typeface="Calibri"/>
              </a:defRPr>
            </a:lvl1pPr>
          </a:lstStyle>
          <a:p>
            <a:pPr/>
            <a:r>
              <a:t>Die spirituelle Reise ist wie der Flug von Zugvögeln, die sich aus innerem Antrieb auf den Weg machen, in der Ahnung eines heilsamen Ortes</a:t>
            </a:r>
          </a:p>
        </p:txBody>
      </p:sp>
      <p:pic>
        <p:nvPicPr>
          <p:cNvPr id="1027" name="Grafik 10" descr="Grafik 10"/>
          <p:cNvPicPr>
            <a:picLocks noChangeAspect="1"/>
          </p:cNvPicPr>
          <p:nvPr/>
        </p:nvPicPr>
        <p:blipFill>
          <a:blip r:embed="rId3">
            <a:extLst/>
          </a:blip>
          <a:stretch>
            <a:fillRect/>
          </a:stretch>
        </p:blipFill>
        <p:spPr>
          <a:xfrm>
            <a:off x="4087907" y="215153"/>
            <a:ext cx="7991176" cy="4369547"/>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6" name="PlaceHolder 1"/>
          <p:cNvSpPr txBox="1"/>
          <p:nvPr>
            <p:ph type="title"/>
          </p:nvPr>
        </p:nvSpPr>
        <p:spPr>
          <a:xfrm>
            <a:off x="1095479" y="5073479"/>
            <a:ext cx="10113482" cy="823680"/>
          </a:xfrm>
          <a:prstGeom prst="rect">
            <a:avLst/>
          </a:prstGeom>
        </p:spPr>
        <p:txBody>
          <a:bodyPr anchor="b"/>
          <a:lstStyle/>
          <a:p>
            <a:pPr defTabSz="905255">
              <a:defRPr spc="-100" sz="2800">
                <a:solidFill>
                  <a:srgbClr val="FFFFFF"/>
                </a:solidFill>
              </a:defRPr>
            </a:pPr>
            <a:r>
              <a:t>Die Methode des Zentrierten Gebets</a:t>
            </a:r>
            <a:br/>
            <a:r>
              <a:t> Das Gebet der Zustimmung</a:t>
            </a:r>
          </a:p>
        </p:txBody>
      </p:sp>
      <p:pic>
        <p:nvPicPr>
          <p:cNvPr id="1137" name="uSCILgIUR+Sj19O0IN1q1g.jpg" descr="uSCILgIUR+Sj19O0IN1q1g.jpg"/>
          <p:cNvPicPr>
            <a:picLocks noChangeAspect="1"/>
          </p:cNvPicPr>
          <p:nvPr/>
        </p:nvPicPr>
        <p:blipFill>
          <a:blip r:embed="rId3">
            <a:extLst/>
          </a:blip>
          <a:srcRect l="0" t="23121" r="0" b="23121"/>
          <a:stretch>
            <a:fillRect/>
          </a:stretch>
        </p:blipFill>
        <p:spPr>
          <a:xfrm>
            <a:off x="0" y="-1"/>
            <a:ext cx="12191760" cy="4914723"/>
          </a:xfrm>
          <a:prstGeom prst="rect">
            <a:avLst/>
          </a:prstGeom>
          <a:ln w="12700">
            <a:miter lim="400000"/>
          </a:ln>
        </p:spPr>
      </p:pic>
      <p:sp>
        <p:nvSpPr>
          <p:cNvPr id="1138" name="PlaceHolder 2"/>
          <p:cNvSpPr txBox="1"/>
          <p:nvPr>
            <p:ph type="body" sz="quarter" idx="1"/>
          </p:nvPr>
        </p:nvSpPr>
        <p:spPr>
          <a:xfrm>
            <a:off x="1201478" y="5905439"/>
            <a:ext cx="10007481" cy="595082"/>
          </a:xfrm>
          <a:prstGeom prst="rect">
            <a:avLst/>
          </a:prstGeom>
        </p:spPr>
        <p:txBody>
          <a:bodyPr/>
          <a:lstStyle>
            <a:lvl1pPr>
              <a:spcBef>
                <a:spcPts val="600"/>
              </a:spcBef>
              <a:buSzTx/>
              <a:buNone/>
              <a:defRPr spc="-100" sz="2400">
                <a:solidFill>
                  <a:srgbClr val="FFFFFF"/>
                </a:solidFill>
                <a:latin typeface="Calibri"/>
                <a:ea typeface="Calibri"/>
                <a:cs typeface="Calibri"/>
                <a:sym typeface="Calibri"/>
              </a:defRPr>
            </a:lvl1pPr>
          </a:lstStyle>
          <a:p>
            <a:pPr/>
            <a:r>
              <a:t>Konferenz Zwei</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2" name="Picture 6" descr="Picture 6"/>
          <p:cNvPicPr>
            <a:picLocks noChangeAspect="1"/>
          </p:cNvPicPr>
          <p:nvPr/>
        </p:nvPicPr>
        <p:blipFill>
          <a:blip r:embed="rId3">
            <a:extLst/>
          </a:blip>
          <a:stretch>
            <a:fillRect/>
          </a:stretch>
        </p:blipFill>
        <p:spPr>
          <a:xfrm>
            <a:off x="-12602" y="-447841"/>
            <a:ext cx="12216963" cy="6825962"/>
          </a:xfrm>
          <a:prstGeom prst="rect">
            <a:avLst/>
          </a:prstGeom>
          <a:ln w="12700">
            <a:solidFill>
              <a:srgbClr val="DDDDDD"/>
            </a:solidFill>
            <a:miter/>
          </a:ln>
        </p:spPr>
      </p:pic>
      <p:sp>
        <p:nvSpPr>
          <p:cNvPr id="1143" name="“Be still and know that I am God”Psalm 46:10"/>
          <p:cNvSpPr txBox="1"/>
          <p:nvPr/>
        </p:nvSpPr>
        <p:spPr>
          <a:xfrm>
            <a:off x="408599" y="345960"/>
            <a:ext cx="10982581" cy="1382224"/>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85000"/>
              </a:lnSpc>
              <a:defRPr spc="-1" sz="4500">
                <a:solidFill>
                  <a:srgbClr val="404040"/>
                </a:solidFill>
                <a:latin typeface="Calibri"/>
                <a:ea typeface="Calibri"/>
                <a:cs typeface="Calibri"/>
                <a:sym typeface="Calibri"/>
              </a:defRPr>
            </a:pPr>
            <a:r>
              <a:t>"</a:t>
            </a:r>
            <a:r>
              <a:rPr>
                <a:solidFill>
                  <a:srgbClr val="000000"/>
                </a:solidFill>
              </a:rPr>
              <a:t>Seid still und erkennt, </a:t>
            </a:r>
            <a:r>
              <a:t>dass ich Gott bin" </a:t>
            </a:r>
          </a:p>
          <a:p>
            <a:pPr>
              <a:lnSpc>
                <a:spcPct val="85000"/>
              </a:lnSpc>
              <a:defRPr spc="-1" sz="4500">
                <a:solidFill>
                  <a:srgbClr val="404040"/>
                </a:solidFill>
                <a:latin typeface="Calibri"/>
                <a:ea typeface="Calibri"/>
                <a:cs typeface="Calibri"/>
                <a:sym typeface="Calibri"/>
              </a:defRPr>
            </a:pPr>
            <a:r>
              <a:t> </a:t>
            </a:r>
            <a:r>
              <a:rPr sz="2800"/>
              <a:t>Psalm 46:11</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47"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Die Leitlinien</a:t>
            </a:r>
          </a:p>
        </p:txBody>
      </p:sp>
      <p:sp>
        <p:nvSpPr>
          <p:cNvPr id="1148" name="PlaceHolder 2"/>
          <p:cNvSpPr txBox="1"/>
          <p:nvPr>
            <p:ph type="body" idx="1"/>
          </p:nvPr>
        </p:nvSpPr>
        <p:spPr>
          <a:xfrm>
            <a:off x="1096919" y="1995053"/>
            <a:ext cx="10056601" cy="3885541"/>
          </a:xfrm>
          <a:prstGeom prst="rect">
            <a:avLst/>
          </a:prstGeom>
        </p:spPr>
        <p:txBody>
          <a:bodyPr anchor="t"/>
          <a:lstStyle/>
          <a:p>
            <a:pPr marL="457200" indent="-457200">
              <a:spcBef>
                <a:spcPts val="1800"/>
              </a:spcBef>
              <a:buClr>
                <a:srgbClr val="404040"/>
              </a:buClr>
              <a:buFontTx/>
              <a:buAutoNum type="arabicPeriod" startAt="1"/>
              <a:defRPr spc="-100" sz="2400">
                <a:solidFill>
                  <a:srgbClr val="595959"/>
                </a:solidFill>
                <a:latin typeface="Calibri"/>
                <a:ea typeface="Calibri"/>
                <a:cs typeface="Calibri"/>
                <a:sym typeface="Calibri"/>
              </a:defRPr>
            </a:pPr>
            <a:r>
              <a:t>Wähle ein Gebetswort als Symbol für deine Absicht, der Gegenwart und dem Wirken Gottes in dir zuzustimmen.</a:t>
            </a:r>
            <a:endParaRPr spc="-1"/>
          </a:p>
          <a:p>
            <a:pPr marL="457200" indent="-457200">
              <a:spcBef>
                <a:spcPts val="1800"/>
              </a:spcBef>
              <a:buClr>
                <a:srgbClr val="404040"/>
              </a:buClr>
              <a:buFontTx/>
              <a:buAutoNum type="arabicPeriod" startAt="1"/>
              <a:defRPr spc="-100" sz="2400">
                <a:solidFill>
                  <a:srgbClr val="595959"/>
                </a:solidFill>
                <a:latin typeface="Calibri"/>
                <a:ea typeface="Calibri"/>
                <a:cs typeface="Calibri"/>
                <a:sym typeface="Calibri"/>
              </a:defRPr>
            </a:pPr>
            <a:r>
              <a:t>Setz dich bequem hin mit geschlossenen Augen und sammle dich kurz.  Dann führe das Gebetswort als Symbol deiner Zustimmung zu Gottes Gegenwart und Wirken in dir schweigend ein.</a:t>
            </a:r>
            <a:endParaRPr spc="-1"/>
          </a:p>
          <a:p>
            <a:pPr marL="457200" indent="-457200">
              <a:spcBef>
                <a:spcPts val="1800"/>
              </a:spcBef>
              <a:buClr>
                <a:srgbClr val="404040"/>
              </a:buClr>
              <a:buFontTx/>
              <a:buAutoNum type="arabicPeriod" startAt="1"/>
              <a:defRPr spc="-100" sz="2400">
                <a:solidFill>
                  <a:srgbClr val="595959"/>
                </a:solidFill>
                <a:latin typeface="Calibri"/>
                <a:ea typeface="Calibri"/>
                <a:cs typeface="Calibri"/>
                <a:sym typeface="Calibri"/>
              </a:defRPr>
            </a:pPr>
            <a:r>
              <a:t>Wenn du mit deinen Gedanken beschäftigt bist, kehre stets behutsam zum Gebetswort zurück.</a:t>
            </a:r>
            <a:endParaRPr spc="-1"/>
          </a:p>
          <a:p>
            <a:pPr marL="457200" indent="-457200">
              <a:spcBef>
                <a:spcPts val="1800"/>
              </a:spcBef>
              <a:buClr>
                <a:srgbClr val="404040"/>
              </a:buClr>
              <a:buFontTx/>
              <a:buAutoNum type="arabicPeriod" startAt="1"/>
              <a:defRPr spc="-100" sz="2400">
                <a:solidFill>
                  <a:srgbClr val="595959"/>
                </a:solidFill>
                <a:latin typeface="Calibri"/>
                <a:ea typeface="Calibri"/>
                <a:cs typeface="Calibri"/>
                <a:sym typeface="Calibri"/>
              </a:defRPr>
            </a:pPr>
            <a:r>
              <a:t>Verweile am Ende der Gebetszeit ein paar Minuten mit geschlossenen Augen in Stille.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52"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Leitlinie 1</a:t>
            </a:r>
          </a:p>
        </p:txBody>
      </p:sp>
      <p:sp>
        <p:nvSpPr>
          <p:cNvPr id="1153" name="PlaceHolder 2"/>
          <p:cNvSpPr txBox="1"/>
          <p:nvPr>
            <p:ph type="body" sz="half" idx="1"/>
          </p:nvPr>
        </p:nvSpPr>
        <p:spPr>
          <a:xfrm>
            <a:off x="1096919" y="2238479"/>
            <a:ext cx="10056601" cy="2147403"/>
          </a:xfrm>
          <a:prstGeom prst="rect">
            <a:avLst/>
          </a:prstGeom>
        </p:spPr>
        <p:txBody>
          <a:bodyPr anchor="t"/>
          <a:lstStyle>
            <a:lvl1pPr marL="90360" indent="-90360">
              <a:spcBef>
                <a:spcPts val="1100"/>
              </a:spcBef>
              <a:buClr>
                <a:srgbClr val="404040"/>
              </a:buClr>
              <a:buFont typeface="Trebuchet MS"/>
              <a:buChar char=" "/>
              <a:defRPr spc="-100" sz="3200">
                <a:solidFill>
                  <a:srgbClr val="404040"/>
                </a:solidFill>
                <a:latin typeface="Calibri"/>
                <a:ea typeface="Calibri"/>
                <a:cs typeface="Calibri"/>
                <a:sym typeface="Calibri"/>
              </a:defRPr>
            </a:lvl1pPr>
          </a:lstStyle>
          <a:p>
            <a:pPr/>
            <a:r>
              <a:t>"Wähle ein Gebetswort als Symbol für deine Absicht, der Gegenwart und dem Wirken Gottes in dir zuzustimmen".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57" name="Sacred Word"/>
          <p:cNvSpPr txBox="1"/>
          <p:nvPr/>
        </p:nvSpPr>
        <p:spPr>
          <a:xfrm>
            <a:off x="4260486" y="535257"/>
            <a:ext cx="3600406" cy="8392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gn="ctr">
              <a:lnSpc>
                <a:spcPct val="85000"/>
              </a:lnSpc>
              <a:defRPr spc="-1" sz="4800">
                <a:solidFill>
                  <a:srgbClr val="404040"/>
                </a:solidFill>
                <a:latin typeface="Calibri"/>
                <a:ea typeface="Calibri"/>
                <a:cs typeface="Calibri"/>
                <a:sym typeface="Calibri"/>
              </a:defRPr>
            </a:lvl1pPr>
          </a:lstStyle>
          <a:p>
            <a:pPr/>
            <a:r>
              <a:t>Gebets - Wort</a:t>
            </a:r>
          </a:p>
        </p:txBody>
      </p:sp>
      <p:sp>
        <p:nvSpPr>
          <p:cNvPr id="1158" name="PlaceHolder 1"/>
          <p:cNvSpPr txBox="1"/>
          <p:nvPr>
            <p:ph type="body" idx="1"/>
          </p:nvPr>
        </p:nvSpPr>
        <p:spPr>
          <a:xfrm>
            <a:off x="1066679" y="1415880"/>
            <a:ext cx="10056602" cy="4457978"/>
          </a:xfrm>
          <a:prstGeom prst="rect">
            <a:avLst/>
          </a:prstGeom>
        </p:spPr>
        <p:txBody>
          <a:bodyPr/>
          <a:lstStyle/>
          <a:p>
            <a:pPr marL="90360" indent="-90360" algn="ctr">
              <a:spcBef>
                <a:spcPts val="1100"/>
              </a:spcBef>
              <a:buClr>
                <a:srgbClr val="404040"/>
              </a:buClr>
              <a:buFont typeface="Trebuchet MS"/>
              <a:buChar char=" "/>
              <a:defRPr b="1" spc="-100" sz="2400">
                <a:solidFill>
                  <a:srgbClr val="404040"/>
                </a:solidFill>
                <a:latin typeface="Calibri"/>
                <a:ea typeface="Calibri"/>
                <a:cs typeface="Calibri"/>
                <a:sym typeface="Calibri"/>
              </a:defRPr>
            </a:pPr>
            <a:r>
              <a:t>Hier ein paar Beispiele:</a:t>
            </a:r>
            <a:endParaRPr spc="-1">
              <a:solidFill>
                <a:srgbClr val="535353"/>
              </a:solidFill>
              <a:latin typeface="Tahoma"/>
              <a:ea typeface="Tahoma"/>
              <a:cs typeface="Tahoma"/>
              <a:sym typeface="Tahoma"/>
            </a:endParaRPr>
          </a:p>
          <a:p>
            <a:pPr marL="90360" indent="-90360" algn="ctr">
              <a:spcBef>
                <a:spcPts val="1100"/>
              </a:spcBef>
              <a:buClr>
                <a:srgbClr val="404040"/>
              </a:buClr>
              <a:buFont typeface="Trebuchet MS"/>
              <a:buChar char=" "/>
              <a:defRPr spc="-1" sz="1200">
                <a:solidFill>
                  <a:srgbClr val="535353"/>
                </a:solidFill>
                <a:latin typeface="Tahoma"/>
                <a:ea typeface="Tahoma"/>
                <a:cs typeface="Tahoma"/>
                <a:sym typeface="Tahoma"/>
              </a:defRPr>
            </a:pPr>
          </a:p>
          <a:p>
            <a:pPr marL="90360" indent="-90360">
              <a:spcBef>
                <a:spcPts val="1100"/>
              </a:spcBef>
              <a:buClr>
                <a:srgbClr val="404040"/>
              </a:buClr>
              <a:buFont typeface="Trebuchet MS"/>
              <a:buChar char=" "/>
              <a:defRPr spc="-100">
                <a:solidFill>
                  <a:srgbClr val="404040"/>
                </a:solidFill>
                <a:latin typeface="Calibri"/>
                <a:ea typeface="Calibri"/>
                <a:cs typeface="Calibri"/>
                <a:sym typeface="Calibri"/>
              </a:defRPr>
            </a:pPr>
            <a:r>
              <a:t>		    	</a:t>
            </a:r>
            <a:r>
              <a:rPr>
                <a:solidFill>
                  <a:srgbClr val="595959"/>
                </a:solidFill>
              </a:rPr>
              <a:t>Shalom</a:t>
            </a:r>
            <a:endParaRPr spc="-1">
              <a:solidFill>
                <a:srgbClr val="595959"/>
              </a:solidFill>
              <a:latin typeface="Tahoma"/>
              <a:ea typeface="Tahoma"/>
              <a:cs typeface="Tahoma"/>
              <a:sym typeface="Tahoma"/>
            </a:endParaRPr>
          </a:p>
          <a:p>
            <a:pPr marL="90360" indent="-90360">
              <a:spcBef>
                <a:spcPts val="1100"/>
              </a:spcBef>
              <a:buClr>
                <a:srgbClr val="404040"/>
              </a:buClr>
              <a:buFont typeface="Trebuchet MS"/>
              <a:buChar char=" "/>
              <a:defRPr spc="-100">
                <a:solidFill>
                  <a:srgbClr val="404040"/>
                </a:solidFill>
                <a:latin typeface="Calibri"/>
                <a:ea typeface="Calibri"/>
                <a:cs typeface="Calibri"/>
                <a:sym typeface="Calibri"/>
              </a:defRPr>
            </a:pPr>
            <a:r>
              <a:t> </a:t>
            </a:r>
            <a:endParaRPr spc="-1">
              <a:solidFill>
                <a:srgbClr val="535353"/>
              </a:solidFill>
              <a:latin typeface="Tahoma"/>
              <a:ea typeface="Tahoma"/>
              <a:cs typeface="Tahoma"/>
              <a:sym typeface="Tahoma"/>
            </a:endParaRPr>
          </a:p>
          <a:p>
            <a:pPr marL="90360" indent="-90360">
              <a:spcBef>
                <a:spcPts val="1100"/>
              </a:spcBef>
              <a:buClr>
                <a:srgbClr val="404040"/>
              </a:buClr>
              <a:buFont typeface="Trebuchet MS"/>
              <a:buChar char=" "/>
              <a:defRPr spc="-100">
                <a:solidFill>
                  <a:srgbClr val="595959"/>
                </a:solidFill>
                <a:latin typeface="Tahoma"/>
                <a:ea typeface="Tahoma"/>
                <a:cs typeface="Tahoma"/>
                <a:sym typeface="Tahoma"/>
              </a:defRPr>
            </a:pPr>
            <a:r>
              <a:t>		</a:t>
            </a:r>
            <a:r>
              <a:rPr>
                <a:latin typeface="Calibri"/>
                <a:ea typeface="Calibri"/>
                <a:cs typeface="Calibri"/>
                <a:sym typeface="Calibri"/>
              </a:rPr>
              <a:t> 		 				Jesus</a:t>
            </a:r>
            <a:endParaRPr>
              <a:latin typeface="Calibri"/>
              <a:ea typeface="Calibri"/>
              <a:cs typeface="Calibri"/>
              <a:sym typeface="Calibri"/>
            </a:endParaRPr>
          </a:p>
          <a:p>
            <a:pPr>
              <a:spcBef>
                <a:spcPts val="1100"/>
              </a:spcBef>
              <a:buClr>
                <a:srgbClr val="404040"/>
              </a:buClr>
              <a:defRPr spc="-100">
                <a:solidFill>
                  <a:srgbClr val="595959"/>
                </a:solidFill>
                <a:latin typeface="Calibri"/>
                <a:ea typeface="Calibri"/>
                <a:cs typeface="Calibri"/>
                <a:sym typeface="Calibri"/>
              </a:defRPr>
            </a:pPr>
            <a:r>
              <a:t>	Amen</a:t>
            </a:r>
            <a:endParaRPr spc="-1"/>
          </a:p>
          <a:p>
            <a:pPr marL="90360" indent="-90360">
              <a:spcBef>
                <a:spcPts val="1100"/>
              </a:spcBef>
              <a:buClr>
                <a:srgbClr val="404040"/>
              </a:buClr>
              <a:buFont typeface="Trebuchet MS"/>
              <a:buChar char=" "/>
              <a:defRPr spc="-100">
                <a:solidFill>
                  <a:srgbClr val="595959"/>
                </a:solidFill>
                <a:latin typeface="Calibri"/>
                <a:ea typeface="Calibri"/>
                <a:cs typeface="Calibri"/>
                <a:sym typeface="Calibri"/>
              </a:defRPr>
            </a:pPr>
            <a:r>
              <a:t>	             		               </a:t>
            </a:r>
            <a:r>
              <a:rPr>
                <a:solidFill>
                  <a:srgbClr val="404040"/>
                </a:solidFill>
              </a:rPr>
              <a:t>Ja</a:t>
            </a:r>
            <a:endParaRPr spc="-1">
              <a:solidFill>
                <a:srgbClr val="404040"/>
              </a:solidFill>
            </a:endParaRPr>
          </a:p>
          <a:p>
            <a:pPr marL="90360" indent="-90360">
              <a:spcBef>
                <a:spcPts val="1100"/>
              </a:spcBef>
              <a:buClr>
                <a:srgbClr val="404040"/>
              </a:buClr>
              <a:buFont typeface="Trebuchet MS"/>
              <a:buChar char=" "/>
              <a:defRPr spc="-100">
                <a:solidFill>
                  <a:srgbClr val="595959"/>
                </a:solidFill>
                <a:latin typeface="Calibri"/>
                <a:ea typeface="Calibri"/>
                <a:cs typeface="Calibri"/>
                <a:sym typeface="Calibri"/>
              </a:defRPr>
            </a:pPr>
            <a:r>
              <a:t>        	</a:t>
            </a:r>
            <a:r>
              <a:rPr sz="2400">
                <a:solidFill>
                  <a:srgbClr val="404040"/>
                </a:solidFill>
              </a:rPr>
              <a:t>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62"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Leitlinie 2</a:t>
            </a:r>
          </a:p>
        </p:txBody>
      </p:sp>
      <p:sp>
        <p:nvSpPr>
          <p:cNvPr id="1163" name="PlaceHolder 2"/>
          <p:cNvSpPr txBox="1"/>
          <p:nvPr>
            <p:ph type="body" sz="half" idx="1"/>
          </p:nvPr>
        </p:nvSpPr>
        <p:spPr>
          <a:xfrm>
            <a:off x="1096919" y="2295360"/>
            <a:ext cx="10056601" cy="2265122"/>
          </a:xfrm>
          <a:prstGeom prst="rect">
            <a:avLst/>
          </a:prstGeom>
        </p:spPr>
        <p:txBody>
          <a:bodyPr anchor="t"/>
          <a:lstStyle/>
          <a:p>
            <a:pPr marL="90360" indent="-90360">
              <a:spcBef>
                <a:spcPts val="1100"/>
              </a:spcBef>
              <a:buClr>
                <a:srgbClr val="404040"/>
              </a:buClr>
              <a:buFont typeface="Trebuchet MS"/>
              <a:buChar char=" "/>
              <a:defRPr spc="-100" sz="3200">
                <a:solidFill>
                  <a:srgbClr val="404040"/>
                </a:solidFill>
                <a:latin typeface="Calibri"/>
                <a:ea typeface="Calibri"/>
                <a:cs typeface="Calibri"/>
                <a:sym typeface="Calibri"/>
              </a:defRPr>
            </a:pPr>
            <a:r>
              <a:t>"</a:t>
            </a:r>
            <a:r>
              <a:rPr>
                <a:solidFill>
                  <a:srgbClr val="595959"/>
                </a:solidFill>
              </a:rPr>
              <a:t>Setz dich bequem hin mit geschlossenen Augen und sammle dich kurz.  </a:t>
            </a:r>
            <a:endParaRPr spc="-1">
              <a:solidFill>
                <a:srgbClr val="595959"/>
              </a:solidFill>
            </a:endParaRPr>
          </a:p>
          <a:p>
            <a:pPr marL="90360" indent="-90360">
              <a:spcBef>
                <a:spcPts val="1100"/>
              </a:spcBef>
              <a:buClr>
                <a:srgbClr val="404040"/>
              </a:buClr>
              <a:buFont typeface="Trebuchet MS"/>
              <a:buChar char=" "/>
              <a:defRPr spc="-100" sz="3200">
                <a:solidFill>
                  <a:srgbClr val="595959"/>
                </a:solidFill>
                <a:latin typeface="Calibri"/>
                <a:ea typeface="Calibri"/>
                <a:cs typeface="Calibri"/>
                <a:sym typeface="Calibri"/>
              </a:defRPr>
            </a:pPr>
            <a:r>
              <a:t>Dann führe das Gebetswort als Symbol deiner Zustimmung zu Gottes Gegenwart und Wirken in dir schweigend ein.</a:t>
            </a:r>
            <a:r>
              <a:rPr>
                <a:solidFill>
                  <a:srgbClr val="404040"/>
                </a:solidFill>
              </a:rPr>
              <a: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67"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Leitlinie 3</a:t>
            </a:r>
          </a:p>
        </p:txBody>
      </p:sp>
      <p:sp>
        <p:nvSpPr>
          <p:cNvPr id="1168" name="PlaceHolder 2"/>
          <p:cNvSpPr txBox="1"/>
          <p:nvPr>
            <p:ph type="body" sz="half" idx="1"/>
          </p:nvPr>
        </p:nvSpPr>
        <p:spPr>
          <a:xfrm>
            <a:off x="1096919" y="2376359"/>
            <a:ext cx="10056601" cy="2103123"/>
          </a:xfrm>
          <a:prstGeom prst="rect">
            <a:avLst/>
          </a:prstGeom>
        </p:spPr>
        <p:txBody>
          <a:bodyPr anchor="t"/>
          <a:lstStyle/>
          <a:p>
            <a:pPr marL="90360" indent="-90360">
              <a:spcBef>
                <a:spcPts val="1100"/>
              </a:spcBef>
              <a:buClr>
                <a:srgbClr val="404040"/>
              </a:buClr>
              <a:buFont typeface="Trebuchet MS"/>
              <a:buChar char=" "/>
              <a:defRPr spc="-100" sz="3200">
                <a:solidFill>
                  <a:srgbClr val="404040"/>
                </a:solidFill>
                <a:latin typeface="Calibri"/>
                <a:ea typeface="Calibri"/>
                <a:cs typeface="Calibri"/>
                <a:sym typeface="Calibri"/>
              </a:defRPr>
            </a:pPr>
            <a:r>
              <a:t>"Wenn du mit deinen Gedanken beschäftigt bist, </a:t>
            </a:r>
            <a:endParaRPr spc="-1"/>
          </a:p>
          <a:p>
            <a:pPr marL="90360" indent="-90360">
              <a:spcBef>
                <a:spcPts val="1100"/>
              </a:spcBef>
              <a:buClr>
                <a:srgbClr val="404040"/>
              </a:buClr>
              <a:buFont typeface="Trebuchet MS"/>
              <a:buChar char=" "/>
              <a:defRPr spc="-100" sz="3200">
                <a:solidFill>
                  <a:srgbClr val="404040"/>
                </a:solidFill>
                <a:latin typeface="Calibri"/>
                <a:ea typeface="Calibri"/>
                <a:cs typeface="Calibri"/>
                <a:sym typeface="Calibri"/>
              </a:defRPr>
            </a:pPr>
            <a:r>
              <a:t>kehre stets behutsam zum heiligen Wort zurück."</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72"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Leitlinie 4</a:t>
            </a:r>
          </a:p>
        </p:txBody>
      </p:sp>
      <p:sp>
        <p:nvSpPr>
          <p:cNvPr id="1173" name="PlaceHolder 2"/>
          <p:cNvSpPr txBox="1"/>
          <p:nvPr>
            <p:ph type="body" sz="half" idx="1"/>
          </p:nvPr>
        </p:nvSpPr>
        <p:spPr>
          <a:xfrm>
            <a:off x="1096919" y="2209679"/>
            <a:ext cx="10056601" cy="2436483"/>
          </a:xfrm>
          <a:prstGeom prst="rect">
            <a:avLst/>
          </a:prstGeom>
        </p:spPr>
        <p:txBody>
          <a:bodyPr anchor="t"/>
          <a:lstStyle/>
          <a:p>
            <a:pPr marL="90360" indent="-90360">
              <a:spcBef>
                <a:spcPts val="1100"/>
              </a:spcBef>
              <a:buClr>
                <a:srgbClr val="404040"/>
              </a:buClr>
              <a:buFont typeface="Trebuchet MS"/>
              <a:buChar char=" "/>
              <a:defRPr spc="-100" sz="3200">
                <a:solidFill>
                  <a:srgbClr val="545454"/>
                </a:solidFill>
                <a:latin typeface="Calibri"/>
                <a:ea typeface="Calibri"/>
                <a:cs typeface="Calibri"/>
                <a:sym typeface="Calibri"/>
              </a:defRPr>
            </a:pPr>
            <a:r>
              <a:t>"Am </a:t>
            </a:r>
            <a:r>
              <a:rPr>
                <a:solidFill>
                  <a:srgbClr val="595959"/>
                </a:solidFill>
              </a:rPr>
              <a:t>Ende der Gebetszeit verweile einige Minuten mit geschlossenen Augen in Stille."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7" name="Picture 8" descr="Picture 8"/>
          <p:cNvPicPr>
            <a:picLocks noChangeAspect="1"/>
          </p:cNvPicPr>
          <p:nvPr/>
        </p:nvPicPr>
        <p:blipFill>
          <a:blip r:embed="rId3">
            <a:extLst/>
          </a:blip>
          <a:stretch>
            <a:fillRect/>
          </a:stretch>
        </p:blipFill>
        <p:spPr>
          <a:xfrm>
            <a:off x="0" y="4678"/>
            <a:ext cx="12191760" cy="6846483"/>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81" name="PlaceHolder 1"/>
          <p:cNvSpPr txBox="1"/>
          <p:nvPr>
            <p:ph type="title"/>
          </p:nvPr>
        </p:nvSpPr>
        <p:spPr>
          <a:xfrm>
            <a:off x="1095479" y="5073479"/>
            <a:ext cx="10113482" cy="823680"/>
          </a:xfrm>
          <a:prstGeom prst="rect">
            <a:avLst/>
          </a:prstGeom>
        </p:spPr>
        <p:txBody>
          <a:bodyPr anchor="b"/>
          <a:lstStyle>
            <a:lvl1pPr>
              <a:defRPr spc="-100" sz="4000">
                <a:solidFill>
                  <a:srgbClr val="FFFFFF"/>
                </a:solidFill>
              </a:defRPr>
            </a:lvl1pPr>
          </a:lstStyle>
          <a:p>
            <a:pPr/>
            <a:r>
              <a:t>Gedanken und der Gebrauch des Gebetswortes</a:t>
            </a:r>
          </a:p>
        </p:txBody>
      </p:sp>
      <p:sp>
        <p:nvSpPr>
          <p:cNvPr id="1182" name="PlaceHolder 2"/>
          <p:cNvSpPr txBox="1"/>
          <p:nvPr>
            <p:ph type="body" sz="quarter" idx="1"/>
          </p:nvPr>
        </p:nvSpPr>
        <p:spPr>
          <a:xfrm>
            <a:off x="1095479" y="5992919"/>
            <a:ext cx="10113482" cy="507600"/>
          </a:xfrm>
          <a:prstGeom prst="rect">
            <a:avLst/>
          </a:prstGeom>
        </p:spPr>
        <p:txBody>
          <a:bodyPr/>
          <a:lstStyle>
            <a:lvl1pPr>
              <a:spcBef>
                <a:spcPts val="600"/>
              </a:spcBef>
              <a:buSzTx/>
              <a:buNone/>
              <a:defRPr spc="-100" sz="3200">
                <a:solidFill>
                  <a:srgbClr val="FFFFFF"/>
                </a:solidFill>
                <a:latin typeface="Calibri"/>
                <a:ea typeface="Calibri"/>
                <a:cs typeface="Calibri"/>
                <a:sym typeface="Calibri"/>
              </a:defRPr>
            </a:lvl1pPr>
          </a:lstStyle>
          <a:p>
            <a:pPr/>
            <a:r>
              <a:t>Konferenz Drei</a:t>
            </a:r>
          </a:p>
        </p:txBody>
      </p:sp>
      <p:pic>
        <p:nvPicPr>
          <p:cNvPr id="1183" name="Grafik 1" descr="Grafik 1"/>
          <p:cNvPicPr>
            <a:picLocks noChangeAspect="1"/>
          </p:cNvPicPr>
          <p:nvPr/>
        </p:nvPicPr>
        <p:blipFill>
          <a:blip r:embed="rId3">
            <a:extLst/>
          </a:blip>
          <a:stretch>
            <a:fillRect/>
          </a:stretch>
        </p:blipFill>
        <p:spPr>
          <a:xfrm>
            <a:off x="2468372" y="0"/>
            <a:ext cx="7367694" cy="49098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31" name="PlaceHolder 1"/>
          <p:cNvSpPr txBox="1"/>
          <p:nvPr>
            <p:ph type="title"/>
          </p:nvPr>
        </p:nvSpPr>
        <p:spPr>
          <a:xfrm>
            <a:off x="6428935" y="182878"/>
            <a:ext cx="5083694" cy="6035552"/>
          </a:xfrm>
          <a:prstGeom prst="rect">
            <a:avLst/>
          </a:prstGeom>
        </p:spPr>
        <p:txBody>
          <a:bodyPr lIns="44999" tIns="44999" rIns="44999" bIns="44999" anchor="b"/>
          <a:lstStyle/>
          <a:p>
            <a:pPr>
              <a:lnSpc>
                <a:spcPct val="85000"/>
              </a:lnSpc>
              <a:defRPr spc="-100" sz="3600">
                <a:solidFill>
                  <a:srgbClr val="545454"/>
                </a:solidFill>
                <a:latin typeface="Calibri"/>
                <a:ea typeface="Calibri"/>
                <a:cs typeface="Calibri"/>
                <a:sym typeface="Calibri"/>
              </a:defRPr>
            </a:pPr>
            <a:r>
              <a:t>Wenn du betest, </a:t>
            </a:r>
            <a:br/>
            <a:br/>
            <a:r>
              <a:t>geh in dein Kämmerlein, </a:t>
            </a:r>
            <a:br/>
            <a:br/>
            <a:r>
              <a:t>schließ die Tür zu, </a:t>
            </a:r>
            <a:br/>
            <a:br/>
            <a:r>
              <a:t>und bete zu deinem Vater, der im Verborgenen ist</a:t>
            </a:r>
            <a:br/>
            <a:br/>
            <a:r>
              <a:t>Matthäus 6,6</a:t>
            </a:r>
          </a:p>
        </p:txBody>
      </p:sp>
      <p:pic>
        <p:nvPicPr>
          <p:cNvPr id="1032" name="Grafik 3" descr="Grafik 3"/>
          <p:cNvPicPr>
            <a:picLocks noChangeAspect="1"/>
          </p:cNvPicPr>
          <p:nvPr/>
        </p:nvPicPr>
        <p:blipFill>
          <a:blip r:embed="rId3">
            <a:extLst/>
          </a:blip>
          <a:stretch>
            <a:fillRect/>
          </a:stretch>
        </p:blipFill>
        <p:spPr>
          <a:xfrm>
            <a:off x="239225" y="853816"/>
            <a:ext cx="3579437" cy="5364613"/>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87"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Leitlinie 3</a:t>
            </a:r>
          </a:p>
        </p:txBody>
      </p:sp>
      <p:sp>
        <p:nvSpPr>
          <p:cNvPr id="1188" name="PlaceHolder 2"/>
          <p:cNvSpPr txBox="1"/>
          <p:nvPr>
            <p:ph type="body" idx="1"/>
          </p:nvPr>
        </p:nvSpPr>
        <p:spPr>
          <a:xfrm>
            <a:off x="1096919" y="1844638"/>
            <a:ext cx="10056601" cy="4024083"/>
          </a:xfrm>
          <a:prstGeom prst="rect">
            <a:avLst/>
          </a:prstGeom>
        </p:spPr>
        <p:txBody>
          <a:bodyPr anchor="t"/>
          <a:lstStyle/>
          <a:p>
            <a:pPr>
              <a:lnSpc>
                <a:spcPct val="100000"/>
              </a:lnSpc>
              <a:defRPr spc="-1">
                <a:solidFill>
                  <a:srgbClr val="FF0000"/>
                </a:solidFill>
                <a:latin typeface="Calibri"/>
                <a:ea typeface="Calibri"/>
                <a:cs typeface="Calibri"/>
                <a:sym typeface="Calibri"/>
              </a:defRPr>
            </a:pPr>
          </a:p>
          <a:p>
            <a:pPr>
              <a:lnSpc>
                <a:spcPct val="100000"/>
              </a:lnSpc>
              <a:defRPr spc="-100" sz="3200">
                <a:solidFill>
                  <a:srgbClr val="595959"/>
                </a:solidFill>
                <a:latin typeface="Calibri"/>
                <a:ea typeface="Calibri"/>
                <a:cs typeface="Calibri"/>
                <a:sym typeface="Calibri"/>
              </a:defRPr>
            </a:pPr>
            <a:r>
              <a:t>"Wenn du mit deinen </a:t>
            </a:r>
            <a:endParaRPr spc="-1"/>
          </a:p>
          <a:p>
            <a:pPr>
              <a:lnSpc>
                <a:spcPct val="100000"/>
              </a:lnSpc>
              <a:defRPr spc="-100" sz="3200">
                <a:solidFill>
                  <a:srgbClr val="595959"/>
                </a:solidFill>
                <a:latin typeface="Calibri"/>
                <a:ea typeface="Calibri"/>
                <a:cs typeface="Calibri"/>
                <a:sym typeface="Calibri"/>
              </a:defRPr>
            </a:pPr>
            <a:r>
              <a:t>Gedanken beschäftigt bist, </a:t>
            </a:r>
            <a:endParaRPr spc="-1"/>
          </a:p>
          <a:p>
            <a:pPr>
              <a:lnSpc>
                <a:spcPct val="100000"/>
              </a:lnSpc>
              <a:defRPr spc="-100" sz="3200">
                <a:solidFill>
                  <a:srgbClr val="595959"/>
                </a:solidFill>
                <a:latin typeface="Calibri"/>
                <a:ea typeface="Calibri"/>
                <a:cs typeface="Calibri"/>
                <a:sym typeface="Calibri"/>
              </a:defRPr>
            </a:pPr>
            <a:r>
              <a:t>kehre stets behutsam zum </a:t>
            </a:r>
          </a:p>
          <a:p>
            <a:pPr>
              <a:lnSpc>
                <a:spcPct val="100000"/>
              </a:lnSpc>
              <a:defRPr spc="-100" sz="3200">
                <a:solidFill>
                  <a:srgbClr val="595959"/>
                </a:solidFill>
                <a:latin typeface="Calibri"/>
                <a:ea typeface="Calibri"/>
                <a:cs typeface="Calibri"/>
                <a:sym typeface="Calibri"/>
              </a:defRPr>
            </a:pPr>
            <a:r>
              <a:t>Gebetswort zurück."</a:t>
            </a:r>
          </a:p>
        </p:txBody>
      </p:sp>
      <p:pic>
        <p:nvPicPr>
          <p:cNvPr id="1189" name="Image 6-5-19 at 5.19 PM.jpg" descr="Image 6-5-19 at 5.19 PM.jpg"/>
          <p:cNvPicPr>
            <a:picLocks noChangeAspect="1"/>
          </p:cNvPicPr>
          <p:nvPr/>
        </p:nvPicPr>
        <p:blipFill>
          <a:blip r:embed="rId3">
            <a:extLst/>
          </a:blip>
          <a:stretch>
            <a:fillRect/>
          </a:stretch>
        </p:blipFill>
        <p:spPr>
          <a:xfrm>
            <a:off x="6640559" y="2146318"/>
            <a:ext cx="2923921" cy="3658684"/>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93"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"Gedanken" ist ein Oberbegriff für</a:t>
            </a:r>
          </a:p>
        </p:txBody>
      </p:sp>
      <p:sp>
        <p:nvSpPr>
          <p:cNvPr id="1194" name="PlaceHolder 2"/>
          <p:cNvSpPr txBox="1"/>
          <p:nvPr>
            <p:ph type="body" idx="1"/>
          </p:nvPr>
        </p:nvSpPr>
        <p:spPr>
          <a:xfrm>
            <a:off x="1096919" y="2035628"/>
            <a:ext cx="10056601" cy="3833091"/>
          </a:xfrm>
          <a:prstGeom prst="rect">
            <a:avLst/>
          </a:prstGeom>
        </p:spPr>
        <p:txBody>
          <a:bodyPr anchor="t"/>
          <a:lstStyle/>
          <a:p>
            <a:pPr lvl="1" marL="577800" indent="-285838">
              <a:lnSpc>
                <a:spcPct val="81000"/>
              </a:lnSpc>
              <a:spcBef>
                <a:spcPts val="400"/>
              </a:spcBef>
              <a:buClr>
                <a:srgbClr val="404040"/>
              </a:buClr>
              <a:buFont typeface="Trebuchet MS"/>
              <a:buChar char="◦"/>
              <a:defRPr spc="-100">
                <a:solidFill>
                  <a:srgbClr val="404040"/>
                </a:solidFill>
                <a:latin typeface="Calibri"/>
                <a:ea typeface="Calibri"/>
                <a:cs typeface="Calibri"/>
                <a:sym typeface="Calibri"/>
              </a:defRPr>
            </a:pPr>
            <a:r>
              <a:t>Körperempfindungen</a:t>
            </a:r>
            <a:endParaRPr spc="-1"/>
          </a:p>
          <a:p>
            <a:pPr lvl="1" marL="577800" indent="-285838">
              <a:lnSpc>
                <a:spcPct val="81000"/>
              </a:lnSpc>
              <a:spcBef>
                <a:spcPts val="400"/>
              </a:spcBef>
              <a:buClr>
                <a:srgbClr val="404040"/>
              </a:buClr>
              <a:buFont typeface="Trebuchet MS"/>
              <a:buChar char="◦"/>
              <a:defRPr spc="-100">
                <a:solidFill>
                  <a:srgbClr val="404040"/>
                </a:solidFill>
                <a:latin typeface="Calibri"/>
                <a:ea typeface="Calibri"/>
                <a:cs typeface="Calibri"/>
                <a:sym typeface="Calibri"/>
              </a:defRPr>
            </a:pPr>
            <a:r>
              <a:t>Sinneswahrnehmungen</a:t>
            </a:r>
            <a:endParaRPr spc="-1"/>
          </a:p>
          <a:p>
            <a:pPr lvl="1" marL="577800" indent="-285838">
              <a:lnSpc>
                <a:spcPct val="81000"/>
              </a:lnSpc>
              <a:spcBef>
                <a:spcPts val="400"/>
              </a:spcBef>
              <a:buClr>
                <a:srgbClr val="404040"/>
              </a:buClr>
              <a:buFont typeface="Trebuchet MS"/>
              <a:buChar char="◦"/>
              <a:defRPr spc="-100">
                <a:solidFill>
                  <a:srgbClr val="404040"/>
                </a:solidFill>
                <a:latin typeface="Calibri"/>
                <a:ea typeface="Calibri"/>
                <a:cs typeface="Calibri"/>
                <a:sym typeface="Calibri"/>
              </a:defRPr>
            </a:pPr>
            <a:r>
              <a:t>Gefühle</a:t>
            </a:r>
            <a:endParaRPr spc="-1"/>
          </a:p>
          <a:p>
            <a:pPr lvl="1" marL="577800" indent="-285838">
              <a:lnSpc>
                <a:spcPct val="81000"/>
              </a:lnSpc>
              <a:spcBef>
                <a:spcPts val="400"/>
              </a:spcBef>
              <a:buClr>
                <a:srgbClr val="404040"/>
              </a:buClr>
              <a:buFont typeface="Trebuchet MS"/>
              <a:buChar char="◦"/>
              <a:defRPr spc="-100">
                <a:solidFill>
                  <a:srgbClr val="404040"/>
                </a:solidFill>
                <a:latin typeface="Calibri"/>
                <a:ea typeface="Calibri"/>
                <a:cs typeface="Calibri"/>
                <a:sym typeface="Calibri"/>
              </a:defRPr>
            </a:pPr>
            <a:r>
              <a:t>Bilder</a:t>
            </a:r>
            <a:endParaRPr spc="-1"/>
          </a:p>
          <a:p>
            <a:pPr lvl="1" marL="577800" indent="-285838">
              <a:lnSpc>
                <a:spcPct val="81000"/>
              </a:lnSpc>
              <a:spcBef>
                <a:spcPts val="400"/>
              </a:spcBef>
              <a:buClr>
                <a:srgbClr val="404040"/>
              </a:buClr>
              <a:buFont typeface="Trebuchet MS"/>
              <a:buChar char="◦"/>
              <a:defRPr spc="-100">
                <a:solidFill>
                  <a:srgbClr val="404040"/>
                </a:solidFill>
                <a:latin typeface="Calibri"/>
                <a:ea typeface="Calibri"/>
                <a:cs typeface="Calibri"/>
                <a:sym typeface="Calibri"/>
              </a:defRPr>
            </a:pPr>
            <a:r>
              <a:t>Erinnerungen</a:t>
            </a:r>
            <a:endParaRPr spc="-1"/>
          </a:p>
          <a:p>
            <a:pPr lvl="1" marL="577800" indent="-285838">
              <a:lnSpc>
                <a:spcPct val="81000"/>
              </a:lnSpc>
              <a:spcBef>
                <a:spcPts val="400"/>
              </a:spcBef>
              <a:buClr>
                <a:srgbClr val="404040"/>
              </a:buClr>
              <a:buFont typeface="Trebuchet MS"/>
              <a:buChar char="◦"/>
              <a:defRPr spc="-100">
                <a:solidFill>
                  <a:srgbClr val="404040"/>
                </a:solidFill>
                <a:latin typeface="Calibri"/>
                <a:ea typeface="Calibri"/>
                <a:cs typeface="Calibri"/>
                <a:sym typeface="Calibri"/>
              </a:defRPr>
            </a:pPr>
            <a:r>
              <a:t>Pläne</a:t>
            </a:r>
            <a:endParaRPr spc="-1"/>
          </a:p>
          <a:p>
            <a:pPr lvl="1" marL="577800" indent="-285838">
              <a:lnSpc>
                <a:spcPct val="81000"/>
              </a:lnSpc>
              <a:spcBef>
                <a:spcPts val="400"/>
              </a:spcBef>
              <a:buClr>
                <a:srgbClr val="404040"/>
              </a:buClr>
              <a:buFont typeface="Trebuchet MS"/>
              <a:buChar char="◦"/>
              <a:defRPr spc="-100">
                <a:solidFill>
                  <a:srgbClr val="404040"/>
                </a:solidFill>
                <a:latin typeface="Calibri"/>
                <a:ea typeface="Calibri"/>
                <a:cs typeface="Calibri"/>
                <a:sym typeface="Calibri"/>
              </a:defRPr>
            </a:pPr>
            <a:r>
              <a:t>Reflexionen</a:t>
            </a:r>
            <a:endParaRPr spc="-1"/>
          </a:p>
          <a:p>
            <a:pPr lvl="1" marL="577800" indent="-285838">
              <a:lnSpc>
                <a:spcPct val="81000"/>
              </a:lnSpc>
              <a:spcBef>
                <a:spcPts val="400"/>
              </a:spcBef>
              <a:buClr>
                <a:srgbClr val="404040"/>
              </a:buClr>
              <a:buFont typeface="Trebuchet MS"/>
              <a:buChar char="◦"/>
              <a:defRPr spc="-100">
                <a:solidFill>
                  <a:srgbClr val="404040"/>
                </a:solidFill>
                <a:latin typeface="Calibri"/>
                <a:ea typeface="Calibri"/>
                <a:cs typeface="Calibri"/>
                <a:sym typeface="Calibri"/>
              </a:defRPr>
            </a:pPr>
            <a:r>
              <a:t>Spirituelle Erfahrungen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198"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Arten von Gedanken</a:t>
            </a:r>
          </a:p>
        </p:txBody>
      </p:sp>
      <p:sp>
        <p:nvSpPr>
          <p:cNvPr id="1199" name="PlaceHolder 2"/>
          <p:cNvSpPr txBox="1"/>
          <p:nvPr>
            <p:ph type="body" sz="half" idx="1"/>
          </p:nvPr>
        </p:nvSpPr>
        <p:spPr>
          <a:xfrm>
            <a:off x="4142456" y="1806056"/>
            <a:ext cx="7510944" cy="4022281"/>
          </a:xfrm>
          <a:prstGeom prst="rect">
            <a:avLst/>
          </a:prstGeom>
        </p:spPr>
        <p:txBody>
          <a:bodyPr anchor="t"/>
          <a:lstStyle/>
          <a:p>
            <a:pPr marL="226313" indent="-226313" defTabSz="905255">
              <a:lnSpc>
                <a:spcPct val="81000"/>
              </a:lnSpc>
              <a:spcBef>
                <a:spcPts val="200"/>
              </a:spcBef>
              <a:buSzTx/>
              <a:buNone/>
              <a:defRPr sz="1300"/>
            </a:pPr>
          </a:p>
          <a:p>
            <a:pPr lvl="2" marL="655419" indent="-287970" defTabSz="905255">
              <a:lnSpc>
                <a:spcPct val="81000"/>
              </a:lnSpc>
              <a:spcBef>
                <a:spcPts val="500"/>
              </a:spcBef>
              <a:buClr>
                <a:srgbClr val="404040"/>
              </a:buClr>
              <a:buFont typeface="Trebuchet MS"/>
              <a:buChar char="◦"/>
              <a:defRPr spc="-100" sz="3100">
                <a:solidFill>
                  <a:srgbClr val="404040"/>
                </a:solidFill>
                <a:latin typeface="Calibri"/>
                <a:ea typeface="Calibri"/>
                <a:cs typeface="Calibri"/>
                <a:sym typeface="Calibri"/>
              </a:defRPr>
            </a:pPr>
            <a:r>
              <a:t>Gewöhnliche</a:t>
            </a:r>
            <a:r>
              <a:rPr>
                <a:solidFill>
                  <a:srgbClr val="595959"/>
                </a:solidFill>
              </a:rPr>
              <a:t>s </a:t>
            </a:r>
            <a:r>
              <a:t>Wandern von Phantasie und Erinnerung</a:t>
            </a:r>
          </a:p>
          <a:p>
            <a:pPr marL="226313" indent="-226313" defTabSz="905255">
              <a:lnSpc>
                <a:spcPct val="81000"/>
              </a:lnSpc>
              <a:spcBef>
                <a:spcPts val="200"/>
              </a:spcBef>
              <a:buSzTx/>
              <a:buNone/>
              <a:defRPr sz="1100"/>
            </a:pPr>
          </a:p>
          <a:p>
            <a:pPr lvl="2" marL="655419" indent="-287970" defTabSz="905255">
              <a:lnSpc>
                <a:spcPct val="81000"/>
              </a:lnSpc>
              <a:spcBef>
                <a:spcPts val="200"/>
              </a:spcBef>
              <a:buClr>
                <a:srgbClr val="404040"/>
              </a:buClr>
              <a:buFont typeface="Trebuchet MS"/>
              <a:buChar char="◦"/>
              <a:defRPr spc="-100" sz="3100">
                <a:solidFill>
                  <a:srgbClr val="404040"/>
                </a:solidFill>
                <a:latin typeface="Calibri"/>
                <a:ea typeface="Calibri"/>
                <a:cs typeface="Calibri"/>
                <a:sym typeface="Calibri"/>
              </a:defRPr>
            </a:pPr>
            <a:r>
              <a:t>Vorlieben, Abneigungen</a:t>
            </a:r>
          </a:p>
          <a:p>
            <a:pPr marL="226313" indent="-226313" defTabSz="905255">
              <a:lnSpc>
                <a:spcPct val="81000"/>
              </a:lnSpc>
              <a:spcBef>
                <a:spcPts val="200"/>
              </a:spcBef>
              <a:buSzTx/>
              <a:buNone/>
              <a:defRPr sz="1100"/>
            </a:pPr>
          </a:p>
          <a:p>
            <a:pPr lvl="2" marL="655419" indent="-287970" defTabSz="905255">
              <a:lnSpc>
                <a:spcPct val="81000"/>
              </a:lnSpc>
              <a:spcBef>
                <a:spcPts val="200"/>
              </a:spcBef>
              <a:buClr>
                <a:srgbClr val="404040"/>
              </a:buClr>
              <a:buFont typeface="Trebuchet MS"/>
              <a:buChar char="◦"/>
              <a:defRPr spc="-100" sz="3100">
                <a:solidFill>
                  <a:srgbClr val="404040"/>
                </a:solidFill>
                <a:latin typeface="Calibri"/>
                <a:ea typeface="Calibri"/>
                <a:cs typeface="Calibri"/>
                <a:sym typeface="Calibri"/>
              </a:defRPr>
            </a:pPr>
            <a:r>
              <a:t>Erkenntnisse und Einsichten</a:t>
            </a:r>
          </a:p>
          <a:p>
            <a:pPr marL="226313" indent="-226313" defTabSz="905255">
              <a:lnSpc>
                <a:spcPct val="81000"/>
              </a:lnSpc>
              <a:spcBef>
                <a:spcPts val="200"/>
              </a:spcBef>
              <a:buSzTx/>
              <a:buNone/>
              <a:defRPr sz="1100"/>
            </a:pPr>
          </a:p>
          <a:p>
            <a:pPr lvl="2" marL="655419" indent="-287970" defTabSz="905255">
              <a:lnSpc>
                <a:spcPct val="81000"/>
              </a:lnSpc>
              <a:spcBef>
                <a:spcPts val="200"/>
              </a:spcBef>
              <a:buClr>
                <a:srgbClr val="404040"/>
              </a:buClr>
              <a:buFont typeface="Trebuchet MS"/>
              <a:buChar char="◦"/>
              <a:defRPr spc="-100" sz="3100">
                <a:solidFill>
                  <a:srgbClr val="404040"/>
                </a:solidFill>
                <a:latin typeface="Calibri"/>
                <a:ea typeface="Calibri"/>
                <a:cs typeface="Calibri"/>
                <a:sym typeface="Calibri"/>
              </a:defRPr>
            </a:pPr>
            <a:r>
              <a:t>Selbstreflexionen</a:t>
            </a:r>
          </a:p>
          <a:p>
            <a:pPr marL="226313" indent="-226313" defTabSz="905255">
              <a:lnSpc>
                <a:spcPct val="81000"/>
              </a:lnSpc>
              <a:spcBef>
                <a:spcPts val="200"/>
              </a:spcBef>
              <a:buSzTx/>
              <a:buNone/>
              <a:defRPr sz="1100"/>
            </a:pPr>
          </a:p>
          <a:p>
            <a:pPr lvl="2" marL="655419" indent="-287970" defTabSz="905255">
              <a:lnSpc>
                <a:spcPct val="81000"/>
              </a:lnSpc>
              <a:spcBef>
                <a:spcPts val="200"/>
              </a:spcBef>
              <a:buClr>
                <a:srgbClr val="404040"/>
              </a:buClr>
              <a:buFont typeface="Trebuchet MS"/>
              <a:buChar char="◦"/>
              <a:defRPr spc="-100" sz="3100">
                <a:solidFill>
                  <a:srgbClr val="404040"/>
                </a:solidFill>
                <a:latin typeface="Calibri"/>
                <a:ea typeface="Calibri"/>
                <a:cs typeface="Calibri"/>
                <a:sym typeface="Calibri"/>
              </a:defRPr>
            </a:pPr>
            <a:r>
              <a:t>Gedanken und Gefühle aus dem Unbewussten  ("im Dunkeln verborgen")</a:t>
            </a:r>
          </a:p>
        </p:txBody>
      </p:sp>
      <p:pic>
        <p:nvPicPr>
          <p:cNvPr id="1200" name="Picture 11" descr="Picture 11"/>
          <p:cNvPicPr>
            <a:picLocks noChangeAspect="1"/>
          </p:cNvPicPr>
          <p:nvPr/>
        </p:nvPicPr>
        <p:blipFill>
          <a:blip r:embed="rId3">
            <a:extLst/>
          </a:blip>
          <a:stretch>
            <a:fillRect/>
          </a:stretch>
        </p:blipFill>
        <p:spPr>
          <a:xfrm>
            <a:off x="2638438" y="1909800"/>
            <a:ext cx="531362" cy="531362"/>
          </a:xfrm>
          <a:prstGeom prst="rect">
            <a:avLst/>
          </a:prstGeom>
          <a:ln w="12700">
            <a:miter lim="400000"/>
          </a:ln>
        </p:spPr>
      </p:pic>
      <p:pic>
        <p:nvPicPr>
          <p:cNvPr id="1201" name="Content Placeholder 7" descr="Content Placeholder 7"/>
          <p:cNvPicPr>
            <a:picLocks noChangeAspect="1"/>
          </p:cNvPicPr>
          <p:nvPr/>
        </p:nvPicPr>
        <p:blipFill>
          <a:blip r:embed="rId4">
            <a:extLst/>
          </a:blip>
          <a:stretch>
            <a:fillRect/>
          </a:stretch>
        </p:blipFill>
        <p:spPr>
          <a:xfrm>
            <a:off x="2322359" y="2840040"/>
            <a:ext cx="1161722" cy="580681"/>
          </a:xfrm>
          <a:prstGeom prst="rect">
            <a:avLst/>
          </a:prstGeom>
          <a:ln w="12700">
            <a:miter lim="400000"/>
          </a:ln>
        </p:spPr>
      </p:pic>
      <p:pic>
        <p:nvPicPr>
          <p:cNvPr id="1202" name="Picture 9" descr="Picture 9"/>
          <p:cNvPicPr>
            <a:picLocks noChangeAspect="1"/>
          </p:cNvPicPr>
          <p:nvPr/>
        </p:nvPicPr>
        <p:blipFill>
          <a:blip r:embed="rId5">
            <a:extLst/>
          </a:blip>
          <a:stretch>
            <a:fillRect/>
          </a:stretch>
        </p:blipFill>
        <p:spPr>
          <a:xfrm>
            <a:off x="2554198" y="3646439"/>
            <a:ext cx="698042" cy="780842"/>
          </a:xfrm>
          <a:prstGeom prst="rect">
            <a:avLst/>
          </a:prstGeom>
          <a:ln w="12700">
            <a:miter lim="400000"/>
          </a:ln>
        </p:spPr>
      </p:pic>
      <p:pic>
        <p:nvPicPr>
          <p:cNvPr id="1203" name="Picture 15" descr="Picture 15"/>
          <p:cNvPicPr>
            <a:picLocks noChangeAspect="1"/>
          </p:cNvPicPr>
          <p:nvPr/>
        </p:nvPicPr>
        <p:blipFill>
          <a:blip r:embed="rId6">
            <a:extLst/>
          </a:blip>
          <a:stretch>
            <a:fillRect/>
          </a:stretch>
        </p:blipFill>
        <p:spPr>
          <a:xfrm>
            <a:off x="3233878" y="4521239"/>
            <a:ext cx="585362" cy="639362"/>
          </a:xfrm>
          <a:prstGeom prst="rect">
            <a:avLst/>
          </a:prstGeom>
          <a:ln w="12700">
            <a:miter lim="400000"/>
          </a:ln>
        </p:spPr>
      </p:pic>
      <p:pic>
        <p:nvPicPr>
          <p:cNvPr id="1204" name="Picture 13" descr="Picture 13"/>
          <p:cNvPicPr>
            <a:picLocks noChangeAspect="1"/>
          </p:cNvPicPr>
          <p:nvPr/>
        </p:nvPicPr>
        <p:blipFill>
          <a:blip r:embed="rId7">
            <a:extLst/>
          </a:blip>
          <a:stretch>
            <a:fillRect/>
          </a:stretch>
        </p:blipFill>
        <p:spPr>
          <a:xfrm>
            <a:off x="2227320" y="4533839"/>
            <a:ext cx="583922" cy="614162"/>
          </a:xfrm>
          <a:prstGeom prst="rect">
            <a:avLst/>
          </a:prstGeom>
          <a:ln w="12700">
            <a:miter lim="400000"/>
          </a:ln>
        </p:spPr>
      </p:pic>
      <p:pic>
        <p:nvPicPr>
          <p:cNvPr id="1205" name="Picture 8" descr="Picture 8"/>
          <p:cNvPicPr>
            <a:picLocks noChangeAspect="1"/>
          </p:cNvPicPr>
          <p:nvPr/>
        </p:nvPicPr>
        <p:blipFill>
          <a:blip r:embed="rId8">
            <a:extLst/>
          </a:blip>
          <a:stretch>
            <a:fillRect/>
          </a:stretch>
        </p:blipFill>
        <p:spPr>
          <a:xfrm>
            <a:off x="2773440" y="5253120"/>
            <a:ext cx="568082" cy="569522"/>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09" name="PlaceHolder 1"/>
          <p:cNvSpPr txBox="1"/>
          <p:nvPr>
            <p:ph type="title"/>
          </p:nvPr>
        </p:nvSpPr>
        <p:spPr>
          <a:xfrm>
            <a:off x="588936" y="318959"/>
            <a:ext cx="10554552" cy="1452242"/>
          </a:xfrm>
          <a:prstGeom prst="rect">
            <a:avLst/>
          </a:prstGeom>
        </p:spPr>
        <p:txBody>
          <a:bodyPr lIns="44999" tIns="44999" rIns="44999" bIns="44999" anchor="b"/>
          <a:lstStyle>
            <a:lvl1pPr algn="ctr">
              <a:lnSpc>
                <a:spcPct val="85000"/>
              </a:lnSpc>
              <a:defRPr spc="-100">
                <a:solidFill>
                  <a:srgbClr val="404040"/>
                </a:solidFill>
                <a:latin typeface="Calibri"/>
                <a:ea typeface="Calibri"/>
                <a:cs typeface="Calibri"/>
                <a:sym typeface="Calibri"/>
              </a:defRPr>
            </a:lvl1pPr>
          </a:lstStyle>
          <a:p>
            <a:pPr/>
            <a:r>
              <a:t>Gedanken sind normal und unvermeidlich</a:t>
            </a:r>
          </a:p>
        </p:txBody>
      </p:sp>
      <p:sp>
        <p:nvSpPr>
          <p:cNvPr id="1210" name="TextBox 19"/>
          <p:cNvSpPr txBox="1"/>
          <p:nvPr/>
        </p:nvSpPr>
        <p:spPr>
          <a:xfrm>
            <a:off x="7745296" y="4357122"/>
            <a:ext cx="2031012" cy="369399"/>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pc="-1">
                <a:latin typeface="Tahoma"/>
                <a:ea typeface="Tahoma"/>
                <a:cs typeface="Tahoma"/>
                <a:sym typeface="Tahoma"/>
              </a:defRPr>
            </a:lvl1pPr>
          </a:lstStyle>
          <a:p>
            <a:pPr/>
            <a:r>
              <a:t>Lass sie kommen...</a:t>
            </a:r>
          </a:p>
        </p:txBody>
      </p:sp>
      <p:sp>
        <p:nvSpPr>
          <p:cNvPr id="1211" name="TextBox 20"/>
          <p:cNvSpPr txBox="1"/>
          <p:nvPr/>
        </p:nvSpPr>
        <p:spPr>
          <a:xfrm>
            <a:off x="1219920" y="5145023"/>
            <a:ext cx="2033642" cy="3693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pc="-1">
                <a:latin typeface="Tahoma"/>
                <a:ea typeface="Tahoma"/>
                <a:cs typeface="Tahoma"/>
                <a:sym typeface="Tahoma"/>
              </a:defRPr>
            </a:lvl1pPr>
          </a:lstStyle>
          <a:p>
            <a:pPr/>
            <a:r>
              <a:t>. . . Lass sie gehen</a:t>
            </a:r>
          </a:p>
        </p:txBody>
      </p:sp>
      <p:pic>
        <p:nvPicPr>
          <p:cNvPr id="1212" name="pasted-image.tiff" descr="pasted-image.tiff"/>
          <p:cNvPicPr>
            <a:picLocks noChangeAspect="1"/>
          </p:cNvPicPr>
          <p:nvPr/>
        </p:nvPicPr>
        <p:blipFill>
          <a:blip r:embed="rId3">
            <a:extLst/>
          </a:blip>
          <a:stretch>
            <a:fillRect/>
          </a:stretch>
        </p:blipFill>
        <p:spPr>
          <a:xfrm>
            <a:off x="6671598" y="2209319"/>
            <a:ext cx="2145962" cy="2077562"/>
          </a:xfrm>
          <a:prstGeom prst="rect">
            <a:avLst/>
          </a:prstGeom>
          <a:ln w="12700">
            <a:miter lim="400000"/>
          </a:ln>
        </p:spPr>
      </p:pic>
      <p:pic>
        <p:nvPicPr>
          <p:cNvPr id="1213" name="pasted-image.tiff" descr="pasted-image.tiff"/>
          <p:cNvPicPr>
            <a:picLocks noChangeAspect="1"/>
          </p:cNvPicPr>
          <p:nvPr/>
        </p:nvPicPr>
        <p:blipFill>
          <a:blip r:embed="rId3">
            <a:extLst/>
          </a:blip>
          <a:stretch>
            <a:fillRect/>
          </a:stretch>
        </p:blipFill>
        <p:spPr>
          <a:xfrm>
            <a:off x="2181299" y="2987760"/>
            <a:ext cx="2145962" cy="2077562"/>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17" name="PlaceHolder 1"/>
          <p:cNvSpPr txBox="1"/>
          <p:nvPr>
            <p:ph type="title"/>
          </p:nvPr>
        </p:nvSpPr>
        <p:spPr>
          <a:xfrm>
            <a:off x="1096918" y="284039"/>
            <a:ext cx="10542311" cy="1452242"/>
          </a:xfrm>
          <a:prstGeom prst="rect">
            <a:avLst/>
          </a:prstGeom>
        </p:spPr>
        <p:txBody>
          <a:bodyPr lIns="44999" tIns="44999" rIns="44999" bIns="44999" anchor="b"/>
          <a:lstStyle/>
          <a:p>
            <a:pPr defTabSz="905255">
              <a:lnSpc>
                <a:spcPct val="85000"/>
              </a:lnSpc>
              <a:defRPr spc="-99" sz="4700">
                <a:solidFill>
                  <a:srgbClr val="404040"/>
                </a:solidFill>
                <a:latin typeface="Calibri"/>
                <a:ea typeface="Calibri"/>
                <a:cs typeface="Calibri"/>
                <a:sym typeface="Calibri"/>
              </a:defRPr>
            </a:pPr>
            <a:r>
              <a:t>Das Zentrierte Gebet ist eine Methode,</a:t>
            </a:r>
            <a:br/>
            <a:r>
              <a:t> nicht eine "Technik".</a:t>
            </a:r>
          </a:p>
        </p:txBody>
      </p:sp>
      <p:sp>
        <p:nvSpPr>
          <p:cNvPr id="1218" name="PlaceHolder 2"/>
          <p:cNvSpPr txBox="1"/>
          <p:nvPr>
            <p:ph type="body" idx="1"/>
          </p:nvPr>
        </p:nvSpPr>
        <p:spPr>
          <a:xfrm>
            <a:off x="1066679" y="2300400"/>
            <a:ext cx="10056602" cy="3472922"/>
          </a:xfrm>
          <a:prstGeom prst="rect">
            <a:avLst/>
          </a:prstGeom>
        </p:spPr>
        <p:txBody>
          <a:bodyPr anchor="t"/>
          <a:lstStyle/>
          <a:p>
            <a:pPr marL="90360" indent="-90360">
              <a:spcBef>
                <a:spcPts val="1100"/>
              </a:spcBef>
              <a:buClr>
                <a:srgbClr val="404040"/>
              </a:buClr>
              <a:buFont typeface="Trebuchet MS"/>
              <a:buChar char=" "/>
              <a:defRPr spc="-100" sz="4000">
                <a:solidFill>
                  <a:srgbClr val="404040"/>
                </a:solidFill>
                <a:latin typeface="Calibri"/>
                <a:ea typeface="Calibri"/>
                <a:cs typeface="Calibri"/>
                <a:sym typeface="Calibri"/>
              </a:defRPr>
            </a:pPr>
            <a:r>
              <a:t>Während des Gebets vermeiden wir:</a:t>
            </a:r>
            <a:endParaRPr spc="-1"/>
          </a:p>
          <a:p>
            <a:pPr>
              <a:spcBef>
                <a:spcPts val="400"/>
              </a:spcBef>
              <a:buSzTx/>
              <a:buNone/>
              <a:defRPr spc="-1" sz="3200"/>
            </a:pPr>
          </a:p>
          <a:p>
            <a:pPr lvl="2" marL="566639" indent="-184318">
              <a:spcBef>
                <a:spcPts val="400"/>
              </a:spcBef>
              <a:buClr>
                <a:srgbClr val="404040"/>
              </a:buClr>
              <a:buFont typeface="Trebuchet MS"/>
              <a:buChar char="◦"/>
              <a:defRPr spc="-100" sz="3600">
                <a:solidFill>
                  <a:srgbClr val="595959"/>
                </a:solidFill>
                <a:latin typeface="Calibri"/>
                <a:ea typeface="Calibri"/>
                <a:cs typeface="Calibri"/>
                <a:sym typeface="Calibri"/>
              </a:defRPr>
            </a:pPr>
            <a:r>
              <a:t>Unsere Erfahrungen zu analysieren</a:t>
            </a:r>
            <a:endParaRPr spc="-1"/>
          </a:p>
          <a:p>
            <a:pPr lvl="2" marL="566639" indent="-184318">
              <a:spcBef>
                <a:spcPts val="400"/>
              </a:spcBef>
              <a:buClr>
                <a:srgbClr val="404040"/>
              </a:buClr>
              <a:buFont typeface="Trebuchet MS"/>
              <a:buChar char="◦"/>
              <a:defRPr spc="-100" sz="3600">
                <a:solidFill>
                  <a:srgbClr val="595959"/>
                </a:solidFill>
                <a:latin typeface="Calibri"/>
                <a:ea typeface="Calibri"/>
                <a:cs typeface="Calibri"/>
                <a:sym typeface="Calibri"/>
              </a:defRPr>
            </a:pPr>
            <a:r>
              <a:t>Erwartungen zu hegen, oder</a:t>
            </a:r>
            <a:endParaRPr spc="-1"/>
          </a:p>
          <a:p>
            <a:pPr lvl="2" marL="566639" indent="-184318">
              <a:spcBef>
                <a:spcPts val="400"/>
              </a:spcBef>
              <a:buClr>
                <a:srgbClr val="404040"/>
              </a:buClr>
              <a:buFont typeface="Trebuchet MS"/>
              <a:buChar char="◦"/>
              <a:defRPr spc="-100" sz="3600">
                <a:solidFill>
                  <a:srgbClr val="595959"/>
                </a:solidFill>
                <a:latin typeface="Calibri"/>
                <a:ea typeface="Calibri"/>
                <a:cs typeface="Calibri"/>
                <a:sym typeface="Calibri"/>
              </a:defRPr>
            </a:pPr>
            <a:r>
              <a:t>ein bestimmtes Ziel anszustreben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22"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Vertiefung des Glaubens</a:t>
            </a:r>
          </a:p>
        </p:txBody>
      </p:sp>
      <p:sp>
        <p:nvSpPr>
          <p:cNvPr id="1223" name="PlaceHolder 2"/>
          <p:cNvSpPr txBox="1"/>
          <p:nvPr>
            <p:ph type="body" idx="1"/>
          </p:nvPr>
        </p:nvSpPr>
        <p:spPr>
          <a:xfrm>
            <a:off x="1096920" y="1844638"/>
            <a:ext cx="10339176" cy="4024083"/>
          </a:xfrm>
          <a:prstGeom prst="rect">
            <a:avLst/>
          </a:prstGeom>
        </p:spPr>
        <p:txBody>
          <a:bodyPr anchor="t"/>
          <a:lstStyle/>
          <a:p>
            <a:pPr algn="ctr">
              <a:spcBef>
                <a:spcPts val="1100"/>
              </a:spcBef>
              <a:buSzTx/>
              <a:buNone/>
              <a:defRPr spc="-1" sz="3200"/>
            </a:pPr>
          </a:p>
          <a:p>
            <a:pPr marL="90360" indent="-90360">
              <a:lnSpc>
                <a:spcPct val="100000"/>
              </a:lnSpc>
              <a:spcBef>
                <a:spcPts val="1100"/>
              </a:spcBef>
              <a:buClr>
                <a:srgbClr val="404040"/>
              </a:buClr>
              <a:buFont typeface="Trebuchet MS"/>
              <a:buChar char=" "/>
              <a:defRPr spc="-100" sz="3600">
                <a:solidFill>
                  <a:srgbClr val="404040"/>
                </a:solidFill>
                <a:latin typeface="Calibri"/>
                <a:ea typeface="Calibri"/>
                <a:cs typeface="Calibri"/>
                <a:sym typeface="Calibri"/>
              </a:defRPr>
            </a:pPr>
            <a:r>
              <a:t>Wir beurteilen unsere Zeiten des Zentrierten Gebets nicht</a:t>
            </a:r>
            <a:r>
              <a:rPr>
                <a:solidFill>
                  <a:srgbClr val="000000"/>
                </a:solidFill>
                <a:latin typeface="+mn-lt"/>
                <a:ea typeface="+mn-ea"/>
                <a:cs typeface="+mn-cs"/>
                <a:sym typeface="Arial"/>
              </a:rPr>
              <a:t> </a:t>
            </a:r>
            <a:r>
              <a:t>als "gut" oder "schlecht".</a:t>
            </a:r>
            <a:endParaRPr spc="-1"/>
          </a:p>
          <a:p>
            <a:pPr algn="ctr">
              <a:lnSpc>
                <a:spcPct val="60000"/>
              </a:lnSpc>
              <a:spcBef>
                <a:spcPts val="1100"/>
              </a:spcBef>
              <a:buSzTx/>
              <a:buNone/>
              <a:defRPr spc="-1" sz="1400"/>
            </a:pPr>
          </a:p>
          <a:p>
            <a:pPr marL="90360" indent="-90360">
              <a:lnSpc>
                <a:spcPct val="60000"/>
              </a:lnSpc>
              <a:spcBef>
                <a:spcPts val="1100"/>
              </a:spcBef>
              <a:buClr>
                <a:srgbClr val="404040"/>
              </a:buClr>
              <a:buFont typeface="Trebuchet MS"/>
              <a:buChar char=" "/>
              <a:defRPr spc="-100" sz="3600">
                <a:solidFill>
                  <a:srgbClr val="404040"/>
                </a:solidFill>
                <a:latin typeface="Calibri"/>
                <a:ea typeface="Calibri"/>
                <a:cs typeface="Calibri"/>
                <a:sym typeface="Calibri"/>
              </a:defRPr>
            </a:pPr>
            <a:r>
              <a:t>Das Zentrierte Gebet zielt nicht ab auf eine</a:t>
            </a:r>
            <a:endParaRPr spc="-1"/>
          </a:p>
          <a:p>
            <a:pPr marL="90360" indent="-90360">
              <a:lnSpc>
                <a:spcPct val="60000"/>
              </a:lnSpc>
              <a:spcBef>
                <a:spcPts val="1100"/>
              </a:spcBef>
              <a:buClr>
                <a:srgbClr val="404040"/>
              </a:buClr>
              <a:buFont typeface="Trebuchet MS"/>
              <a:buChar char=" "/>
              <a:defRPr spc="-100" sz="3600">
                <a:solidFill>
                  <a:srgbClr val="404040"/>
                </a:solidFill>
                <a:latin typeface="Calibri"/>
                <a:ea typeface="Calibri"/>
                <a:cs typeface="Calibri"/>
                <a:sym typeface="Calibri"/>
              </a:defRPr>
            </a:pPr>
            <a:r>
              <a:t>"gefühlte Gegenwart" Gottes, sondern eine Vertiefung</a:t>
            </a:r>
            <a:endParaRPr spc="-1"/>
          </a:p>
          <a:p>
            <a:pPr marL="90360" indent="-90360">
              <a:lnSpc>
                <a:spcPct val="60000"/>
              </a:lnSpc>
              <a:spcBef>
                <a:spcPts val="1100"/>
              </a:spcBef>
              <a:buClr>
                <a:srgbClr val="404040"/>
              </a:buClr>
              <a:buFont typeface="Trebuchet MS"/>
              <a:buChar char=" "/>
              <a:defRPr spc="-100" sz="3600">
                <a:solidFill>
                  <a:srgbClr val="404040"/>
                </a:solidFill>
                <a:latin typeface="Calibri"/>
                <a:ea typeface="Calibri"/>
                <a:cs typeface="Calibri"/>
                <a:sym typeface="Calibri"/>
              </a:defRPr>
            </a:pPr>
            <a:r>
              <a:t>des Glaubens an Gottes ständige Gegenwart.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27"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Leitlinie 3</a:t>
            </a:r>
          </a:p>
        </p:txBody>
      </p:sp>
      <p:sp>
        <p:nvSpPr>
          <p:cNvPr id="1228" name="PlaceHolder 2"/>
          <p:cNvSpPr txBox="1"/>
          <p:nvPr>
            <p:ph type="body" idx="1"/>
          </p:nvPr>
        </p:nvSpPr>
        <p:spPr>
          <a:xfrm>
            <a:off x="1096919" y="1844638"/>
            <a:ext cx="10056601" cy="4024083"/>
          </a:xfrm>
          <a:prstGeom prst="rect">
            <a:avLst/>
          </a:prstGeom>
        </p:spPr>
        <p:txBody>
          <a:bodyPr anchor="t"/>
          <a:lstStyle/>
          <a:p>
            <a:pPr>
              <a:lnSpc>
                <a:spcPct val="100000"/>
              </a:lnSpc>
              <a:defRPr spc="-1">
                <a:solidFill>
                  <a:srgbClr val="FF0000"/>
                </a:solidFill>
                <a:latin typeface="Calibri"/>
                <a:ea typeface="Calibri"/>
                <a:cs typeface="Calibri"/>
                <a:sym typeface="Calibri"/>
              </a:defRPr>
            </a:pPr>
          </a:p>
          <a:p>
            <a:pPr>
              <a:lnSpc>
                <a:spcPct val="100000"/>
              </a:lnSpc>
              <a:defRPr spc="-100" sz="3200">
                <a:solidFill>
                  <a:srgbClr val="595959"/>
                </a:solidFill>
                <a:latin typeface="Calibri"/>
                <a:ea typeface="Calibri"/>
                <a:cs typeface="Calibri"/>
                <a:sym typeface="Calibri"/>
              </a:defRPr>
            </a:pPr>
            <a:r>
              <a:t>"Wenn du mit deinen </a:t>
            </a:r>
            <a:endParaRPr spc="-1"/>
          </a:p>
          <a:p>
            <a:pPr>
              <a:lnSpc>
                <a:spcPct val="100000"/>
              </a:lnSpc>
              <a:defRPr spc="-100" sz="3200">
                <a:solidFill>
                  <a:srgbClr val="595959"/>
                </a:solidFill>
                <a:latin typeface="Calibri"/>
                <a:ea typeface="Calibri"/>
                <a:cs typeface="Calibri"/>
                <a:sym typeface="Calibri"/>
              </a:defRPr>
            </a:pPr>
            <a:r>
              <a:t>Gedanken beschäftigt bist, </a:t>
            </a:r>
            <a:endParaRPr spc="-1"/>
          </a:p>
          <a:p>
            <a:pPr>
              <a:lnSpc>
                <a:spcPct val="100000"/>
              </a:lnSpc>
              <a:defRPr spc="-100" sz="3200">
                <a:solidFill>
                  <a:srgbClr val="595959"/>
                </a:solidFill>
                <a:latin typeface="Calibri"/>
                <a:ea typeface="Calibri"/>
                <a:cs typeface="Calibri"/>
                <a:sym typeface="Calibri"/>
              </a:defRPr>
            </a:pPr>
            <a:r>
              <a:t>kehre stets behutsam zum </a:t>
            </a:r>
          </a:p>
          <a:p>
            <a:pPr>
              <a:lnSpc>
                <a:spcPct val="100000"/>
              </a:lnSpc>
              <a:defRPr spc="-100" sz="3200">
                <a:solidFill>
                  <a:srgbClr val="595959"/>
                </a:solidFill>
                <a:latin typeface="Calibri"/>
                <a:ea typeface="Calibri"/>
                <a:cs typeface="Calibri"/>
                <a:sym typeface="Calibri"/>
              </a:defRPr>
            </a:pPr>
            <a:r>
              <a:t>heiligen Wort zurück."</a:t>
            </a:r>
          </a:p>
        </p:txBody>
      </p:sp>
      <p:pic>
        <p:nvPicPr>
          <p:cNvPr id="1229" name="Image 6-5-19 at 5.19 PM.jpg" descr="Image 6-5-19 at 5.19 PM.jpg"/>
          <p:cNvPicPr>
            <a:picLocks noChangeAspect="1"/>
          </p:cNvPicPr>
          <p:nvPr/>
        </p:nvPicPr>
        <p:blipFill>
          <a:blip r:embed="rId3">
            <a:extLst/>
          </a:blip>
          <a:stretch>
            <a:fillRect/>
          </a:stretch>
        </p:blipFill>
        <p:spPr>
          <a:xfrm>
            <a:off x="6640559" y="2146318"/>
            <a:ext cx="2923921" cy="3658684"/>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33"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Leitlinie 4</a:t>
            </a:r>
          </a:p>
        </p:txBody>
      </p:sp>
      <p:sp>
        <p:nvSpPr>
          <p:cNvPr id="1234" name="PlaceHolder 2"/>
          <p:cNvSpPr txBox="1"/>
          <p:nvPr>
            <p:ph type="body" sz="half" idx="1"/>
          </p:nvPr>
        </p:nvSpPr>
        <p:spPr>
          <a:xfrm>
            <a:off x="1096919" y="2209679"/>
            <a:ext cx="10056601" cy="2436483"/>
          </a:xfrm>
          <a:prstGeom prst="rect">
            <a:avLst/>
          </a:prstGeom>
        </p:spPr>
        <p:txBody>
          <a:bodyPr anchor="t"/>
          <a:lstStyle/>
          <a:p>
            <a:pPr marL="90360" indent="-90360">
              <a:spcBef>
                <a:spcPts val="1100"/>
              </a:spcBef>
              <a:buClr>
                <a:srgbClr val="404040"/>
              </a:buClr>
              <a:buFont typeface="Trebuchet MS"/>
              <a:buChar char=" "/>
              <a:defRPr spc="-100" sz="3200">
                <a:solidFill>
                  <a:srgbClr val="545454"/>
                </a:solidFill>
                <a:latin typeface="Calibri"/>
                <a:ea typeface="Calibri"/>
                <a:cs typeface="Calibri"/>
                <a:sym typeface="Calibri"/>
              </a:defRPr>
            </a:pPr>
            <a:r>
              <a:t>"Am </a:t>
            </a:r>
            <a:r>
              <a:rPr>
                <a:solidFill>
                  <a:srgbClr val="595959"/>
                </a:solidFill>
              </a:rPr>
              <a:t>Ende der Gebetszeit verweile einige Minuten mit geschlossenen Augen in Stille."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38"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Zusammenfassung</a:t>
            </a:r>
          </a:p>
        </p:txBody>
      </p:sp>
      <p:sp>
        <p:nvSpPr>
          <p:cNvPr id="1239" name="PlaceHolder 2"/>
          <p:cNvSpPr txBox="1"/>
          <p:nvPr>
            <p:ph type="body" idx="1"/>
          </p:nvPr>
        </p:nvSpPr>
        <p:spPr>
          <a:xfrm>
            <a:off x="987551" y="1844638"/>
            <a:ext cx="10887458" cy="4024083"/>
          </a:xfrm>
          <a:prstGeom prst="rect">
            <a:avLst/>
          </a:prstGeom>
        </p:spPr>
        <p:txBody>
          <a:bodyPr anchor="t"/>
          <a:lstStyle/>
          <a:p>
            <a:pPr algn="ctr">
              <a:spcBef>
                <a:spcPts val="1100"/>
              </a:spcBef>
              <a:buSzTx/>
              <a:buNone/>
              <a:defRPr spc="-1" sz="3200"/>
            </a:pPr>
          </a:p>
          <a:p>
            <a:pPr marL="457200" indent="-457200" algn="ctr">
              <a:spcBef>
                <a:spcPts val="1100"/>
              </a:spcBef>
              <a:buClr>
                <a:srgbClr val="404040"/>
              </a:buClr>
              <a:defRPr spc="-100" sz="4000">
                <a:solidFill>
                  <a:srgbClr val="404040"/>
                </a:solidFill>
                <a:latin typeface="Calibri"/>
                <a:ea typeface="Calibri"/>
                <a:cs typeface="Calibri"/>
                <a:sym typeface="Calibri"/>
              </a:defRPr>
            </a:pPr>
            <a:r>
              <a:t>Einverständnis</a:t>
            </a:r>
            <a:r>
              <a:rPr>
                <a:solidFill>
                  <a:srgbClr val="595959"/>
                </a:solidFill>
              </a:rPr>
              <a:t> </a:t>
            </a:r>
            <a:r>
              <a:t>mit Gottes Gegenwart und Wirken</a:t>
            </a:r>
            <a:endParaRPr spc="-1"/>
          </a:p>
          <a:p>
            <a:pPr marL="457200" indent="-457200" algn="ctr">
              <a:spcBef>
                <a:spcPts val="1100"/>
              </a:spcBef>
              <a:buClr>
                <a:srgbClr val="404040"/>
              </a:buClr>
              <a:defRPr spc="-100" sz="4000">
                <a:solidFill>
                  <a:srgbClr val="404040"/>
                </a:solidFill>
                <a:latin typeface="Calibri"/>
                <a:ea typeface="Calibri"/>
                <a:cs typeface="Calibri"/>
                <a:sym typeface="Calibri"/>
              </a:defRPr>
            </a:pPr>
            <a:r>
              <a:t>Kehre stets behutsam zum heiligen Wort zurück</a:t>
            </a:r>
            <a:endParaRPr spc="-1"/>
          </a:p>
          <a:p>
            <a:pPr marL="457200" indent="-457200" algn="ctr">
              <a:spcBef>
                <a:spcPts val="1100"/>
              </a:spcBef>
              <a:buClr>
                <a:srgbClr val="404040"/>
              </a:buClr>
              <a:defRPr spc="-100" sz="4000">
                <a:solidFill>
                  <a:srgbClr val="404040"/>
                </a:solidFill>
                <a:latin typeface="Calibri"/>
                <a:ea typeface="Calibri"/>
                <a:cs typeface="Calibri"/>
                <a:sym typeface="Calibri"/>
              </a:defRPr>
            </a:pPr>
            <a:r>
              <a:t>Gedanken sind unvermeidlich, gehören dazu </a:t>
            </a:r>
          </a:p>
          <a:p>
            <a:pPr marL="90360" indent="-90360" algn="ctr">
              <a:spcBef>
                <a:spcPts val="1100"/>
              </a:spcBef>
              <a:buClr>
                <a:srgbClr val="404040"/>
              </a:buClr>
              <a:buFont typeface="Trebuchet MS"/>
              <a:buChar char=" "/>
              <a:defRPr spc="-100" sz="4000">
                <a:solidFill>
                  <a:srgbClr val="404040"/>
                </a:solidFill>
                <a:latin typeface="Calibri"/>
                <a:ea typeface="Calibri"/>
                <a:cs typeface="Calibri"/>
                <a:sym typeface="Calibri"/>
              </a:defRPr>
            </a:pPr>
            <a:r>
              <a:t>und sind normal</a:t>
            </a:r>
            <a:endParaRPr spc="-1"/>
          </a:p>
          <a:p>
            <a:pPr marL="457200" indent="-457200" algn="ctr">
              <a:spcBef>
                <a:spcPts val="1100"/>
              </a:spcBef>
              <a:buClr>
                <a:srgbClr val="404040"/>
              </a:buClr>
              <a:defRPr spc="-100" sz="4000">
                <a:solidFill>
                  <a:srgbClr val="404040"/>
                </a:solidFill>
                <a:latin typeface="Calibri"/>
                <a:ea typeface="Calibri"/>
                <a:cs typeface="Calibri"/>
                <a:sym typeface="Calibri"/>
              </a:defRPr>
            </a:pPr>
            <a:r>
              <a:t>Lass sie kommen, lass sie gehen</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3" name="Picture 8" descr="Picture 8"/>
          <p:cNvPicPr>
            <a:picLocks noChangeAspect="1"/>
          </p:cNvPicPr>
          <p:nvPr/>
        </p:nvPicPr>
        <p:blipFill>
          <a:blip r:embed="rId3">
            <a:extLst/>
          </a:blip>
          <a:stretch>
            <a:fillRect/>
          </a:stretch>
        </p:blipFill>
        <p:spPr>
          <a:xfrm>
            <a:off x="0" y="17379"/>
            <a:ext cx="12191760" cy="684648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36" name="PlaceHolder 1"/>
          <p:cNvSpPr txBox="1"/>
          <p:nvPr>
            <p:ph type="title"/>
          </p:nvPr>
        </p:nvSpPr>
        <p:spPr>
          <a:xfrm>
            <a:off x="422279" y="441063"/>
            <a:ext cx="3203282" cy="5208625"/>
          </a:xfrm>
          <a:prstGeom prst="rect">
            <a:avLst/>
          </a:prstGeom>
        </p:spPr>
        <p:txBody>
          <a:bodyPr lIns="44999" tIns="44999" rIns="44999" bIns="44999" anchor="b"/>
          <a:lstStyle>
            <a:lvl1pPr>
              <a:lnSpc>
                <a:spcPct val="85000"/>
              </a:lnSpc>
              <a:defRPr spc="-100" sz="4600">
                <a:solidFill>
                  <a:srgbClr val="404040"/>
                </a:solidFill>
                <a:latin typeface="Tahoma"/>
                <a:ea typeface="Tahoma"/>
                <a:cs typeface="Tahoma"/>
                <a:sym typeface="Tahoma"/>
              </a:defRPr>
            </a:lvl1pPr>
          </a:lstStyle>
          <a:p>
            <a:pPr/>
            <a:r>
              <a:t>.</a:t>
            </a:r>
          </a:p>
        </p:txBody>
      </p:sp>
      <p:sp>
        <p:nvSpPr>
          <p:cNvPr id="1037" name="Conference Four"/>
          <p:cNvSpPr txBox="1"/>
          <p:nvPr/>
        </p:nvSpPr>
        <p:spPr>
          <a:xfrm>
            <a:off x="229935" y="5422158"/>
            <a:ext cx="8483687" cy="152763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90000"/>
              </a:lnSpc>
              <a:spcBef>
                <a:spcPts val="400"/>
              </a:spcBef>
              <a:defRPr spc="-1" sz="3200">
                <a:solidFill>
                  <a:srgbClr val="545454"/>
                </a:solidFill>
                <a:latin typeface="Calibri"/>
                <a:ea typeface="Calibri"/>
                <a:cs typeface="Calibri"/>
                <a:sym typeface="Calibri"/>
              </a:defRPr>
            </a:pPr>
            <a:r>
              <a:t>Wir folgen der Anziehungskraft der inneren Stille,</a:t>
            </a:r>
          </a:p>
          <a:p>
            <a:pPr>
              <a:lnSpc>
                <a:spcPct val="90000"/>
              </a:lnSpc>
              <a:spcBef>
                <a:spcPts val="400"/>
              </a:spcBef>
              <a:defRPr spc="-1" sz="3200">
                <a:solidFill>
                  <a:srgbClr val="545454"/>
                </a:solidFill>
                <a:latin typeface="Calibri"/>
                <a:ea typeface="Calibri"/>
                <a:cs typeface="Calibri"/>
                <a:sym typeface="Calibri"/>
              </a:defRPr>
            </a:pPr>
            <a:r>
              <a:t>und machen uns auf den Weg, im Vertrauen darauf, dass wir ankommen.</a:t>
            </a:r>
          </a:p>
        </p:txBody>
      </p:sp>
      <p:sp>
        <p:nvSpPr>
          <p:cNvPr id="1038" name="Textfeld 1"/>
          <p:cNvSpPr txBox="1"/>
          <p:nvPr/>
        </p:nvSpPr>
        <p:spPr>
          <a:xfrm>
            <a:off x="8866161" y="6485207"/>
            <a:ext cx="3280119" cy="2888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rgbClr val="FDEADA"/>
                </a:solidFill>
              </a:defRPr>
            </a:lvl1pPr>
          </a:lstStyle>
          <a:p>
            <a:pPr/>
            <a:r>
              <a:t>Bilder Goldraum: Hildegard Stephan</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7" name="Picture 6" descr="Picture 6"/>
          <p:cNvPicPr>
            <a:picLocks noChangeAspect="1"/>
          </p:cNvPicPr>
          <p:nvPr/>
        </p:nvPicPr>
        <p:blipFill>
          <a:blip r:embed="rId3">
            <a:extLst/>
          </a:blip>
          <a:stretch>
            <a:fillRect/>
          </a:stretch>
        </p:blipFill>
        <p:spPr>
          <a:xfrm>
            <a:off x="-12602" y="-447841"/>
            <a:ext cx="12216963" cy="6825962"/>
          </a:xfrm>
          <a:prstGeom prst="rect">
            <a:avLst/>
          </a:prstGeom>
          <a:ln w="12700">
            <a:solidFill>
              <a:srgbClr val="DDDDDD"/>
            </a:solidFill>
            <a:miter/>
          </a:ln>
        </p:spPr>
      </p:pic>
      <p:sp>
        <p:nvSpPr>
          <p:cNvPr id="1248" name="“Be still and know that I am God”Psalm 46:10"/>
          <p:cNvSpPr txBox="1"/>
          <p:nvPr/>
        </p:nvSpPr>
        <p:spPr>
          <a:xfrm>
            <a:off x="408599" y="345960"/>
            <a:ext cx="10982581" cy="1382224"/>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85000"/>
              </a:lnSpc>
              <a:defRPr spc="-1" sz="4500">
                <a:solidFill>
                  <a:srgbClr val="404040"/>
                </a:solidFill>
                <a:latin typeface="Calibri"/>
                <a:ea typeface="Calibri"/>
                <a:cs typeface="Calibri"/>
                <a:sym typeface="Calibri"/>
              </a:defRPr>
            </a:pPr>
            <a:r>
              <a:t>"</a:t>
            </a:r>
            <a:r>
              <a:rPr>
                <a:solidFill>
                  <a:srgbClr val="000000"/>
                </a:solidFill>
              </a:rPr>
              <a:t>Seid still und erkennt, </a:t>
            </a:r>
            <a:r>
              <a:t>dass ich Gott bin" </a:t>
            </a:r>
          </a:p>
          <a:p>
            <a:pPr>
              <a:lnSpc>
                <a:spcPct val="85000"/>
              </a:lnSpc>
              <a:defRPr spc="-1" sz="4500">
                <a:solidFill>
                  <a:srgbClr val="404040"/>
                </a:solidFill>
                <a:latin typeface="Calibri"/>
                <a:ea typeface="Calibri"/>
                <a:cs typeface="Calibri"/>
                <a:sym typeface="Calibri"/>
              </a:defRPr>
            </a:pPr>
            <a:r>
              <a:t> </a:t>
            </a:r>
            <a:r>
              <a:rPr sz="2800"/>
              <a:t>Psalm 46:10</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2" name="PlaceHolder 1"/>
          <p:cNvSpPr txBox="1"/>
          <p:nvPr>
            <p:ph type="title"/>
          </p:nvPr>
        </p:nvSpPr>
        <p:spPr>
          <a:xfrm>
            <a:off x="1095479" y="5073479"/>
            <a:ext cx="10113482" cy="823680"/>
          </a:xfrm>
          <a:prstGeom prst="rect">
            <a:avLst/>
          </a:prstGeom>
        </p:spPr>
        <p:txBody>
          <a:bodyPr anchor="b"/>
          <a:lstStyle>
            <a:lvl1pPr>
              <a:lnSpc>
                <a:spcPct val="85000"/>
              </a:lnSpc>
              <a:defRPr spc="-100">
                <a:solidFill>
                  <a:srgbClr val="FFFFFF"/>
                </a:solidFill>
                <a:latin typeface="Calibri"/>
                <a:ea typeface="Calibri"/>
                <a:cs typeface="Calibri"/>
                <a:sym typeface="Calibri"/>
              </a:defRPr>
            </a:lvl1pPr>
          </a:lstStyle>
          <a:p>
            <a:pPr/>
            <a:r>
              <a:t>Die Vertiefung unserer Beziehung zu Gott</a:t>
            </a:r>
          </a:p>
        </p:txBody>
      </p:sp>
      <p:pic>
        <p:nvPicPr>
          <p:cNvPr id="1253" name="Picture Placeholder 2" descr="Picture Placeholder 2"/>
          <p:cNvPicPr>
            <a:picLocks noChangeAspect="1"/>
          </p:cNvPicPr>
          <p:nvPr/>
        </p:nvPicPr>
        <p:blipFill>
          <a:blip r:embed="rId3">
            <a:extLst/>
          </a:blip>
          <a:stretch>
            <a:fillRect/>
          </a:stretch>
        </p:blipFill>
        <p:spPr>
          <a:xfrm>
            <a:off x="0" y="0"/>
            <a:ext cx="12191760" cy="4914721"/>
          </a:xfrm>
          <a:prstGeom prst="rect">
            <a:avLst/>
          </a:prstGeom>
          <a:ln w="12700">
            <a:miter lim="400000"/>
          </a:ln>
        </p:spPr>
      </p:pic>
      <p:sp>
        <p:nvSpPr>
          <p:cNvPr id="1254" name="PlaceHolder 2"/>
          <p:cNvSpPr txBox="1"/>
          <p:nvPr>
            <p:ph type="body" sz="quarter" idx="1"/>
          </p:nvPr>
        </p:nvSpPr>
        <p:spPr>
          <a:xfrm>
            <a:off x="1095479" y="5905439"/>
            <a:ext cx="10113482" cy="595082"/>
          </a:xfrm>
          <a:prstGeom prst="rect">
            <a:avLst/>
          </a:prstGeom>
        </p:spPr>
        <p:txBody>
          <a:bodyPr/>
          <a:lstStyle>
            <a:lvl1pPr>
              <a:spcBef>
                <a:spcPts val="600"/>
              </a:spcBef>
              <a:buSzTx/>
              <a:buNone/>
              <a:defRPr spc="-100" sz="3200">
                <a:solidFill>
                  <a:srgbClr val="FFFFFF"/>
                </a:solidFill>
                <a:latin typeface="Calibri"/>
                <a:ea typeface="Calibri"/>
                <a:cs typeface="Calibri"/>
                <a:sym typeface="Calibri"/>
              </a:defRPr>
            </a:lvl1pPr>
          </a:lstStyle>
          <a:p>
            <a:pPr/>
            <a:r>
              <a:t>Konferenz Vier</a:t>
            </a:r>
          </a:p>
        </p:txBody>
      </p:sp>
      <p:grpSp>
        <p:nvGrpSpPr>
          <p:cNvPr id="1257" name="Group"/>
          <p:cNvGrpSpPr/>
          <p:nvPr/>
        </p:nvGrpSpPr>
        <p:grpSpPr>
          <a:xfrm>
            <a:off x="-1" y="-3"/>
            <a:ext cx="12189962" cy="4914725"/>
            <a:chOff x="0" y="-1"/>
            <a:chExt cx="12189961" cy="4914724"/>
          </a:xfrm>
        </p:grpSpPr>
        <p:sp>
          <p:nvSpPr>
            <p:cNvPr id="1255" name="Rectangle"/>
            <p:cNvSpPr/>
            <p:nvPr/>
          </p:nvSpPr>
          <p:spPr>
            <a:xfrm>
              <a:off x="-1" y="-2"/>
              <a:ext cx="12189962" cy="4914725"/>
            </a:xfrm>
            <a:prstGeom prst="rect">
              <a:avLst/>
            </a:prstGeom>
            <a:solidFill>
              <a:srgbClr val="CDCDC3"/>
            </a:solidFill>
            <a:ln w="12700" cap="flat">
              <a:noFill/>
              <a:miter lim="400000"/>
            </a:ln>
            <a:effectLst/>
          </p:spPr>
          <p:txBody>
            <a:bodyPr wrap="square" lIns="45718" tIns="45718" rIns="45718" bIns="45718" numCol="1" anchor="t">
              <a:noAutofit/>
            </a:bodyPr>
            <a:lstStyle/>
            <a:p>
              <a:pPr/>
            </a:p>
          </p:txBody>
        </p:sp>
        <p:pic>
          <p:nvPicPr>
            <p:cNvPr id="1256" name="image20.jpeg" descr="image20.jpeg"/>
            <p:cNvPicPr>
              <a:picLocks noChangeAspect="1"/>
            </p:cNvPicPr>
            <p:nvPr/>
          </p:nvPicPr>
          <p:blipFill>
            <a:blip r:embed="rId4">
              <a:extLst/>
            </a:blip>
            <a:stretch>
              <a:fillRect/>
            </a:stretch>
          </p:blipFill>
          <p:spPr>
            <a:xfrm>
              <a:off x="-1" y="-1"/>
              <a:ext cx="12189963" cy="491472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61" name="PlaceHolder 1"/>
          <p:cNvSpPr txBox="1"/>
          <p:nvPr>
            <p:ph type="title"/>
          </p:nvPr>
        </p:nvSpPr>
        <p:spPr>
          <a:xfrm>
            <a:off x="865565" y="431580"/>
            <a:ext cx="10056601" cy="938834"/>
          </a:xfrm>
          <a:prstGeom prst="rect">
            <a:avLst/>
          </a:prstGeom>
        </p:spPr>
        <p:txBody>
          <a:bodyPr lIns="44999" tIns="44999" rIns="44999" bIns="44999" anchor="b"/>
          <a:lstStyle>
            <a:lvl1pPr>
              <a:lnSpc>
                <a:spcPct val="85000"/>
              </a:lnSpc>
              <a:defRPr spc="-100" sz="4800">
                <a:solidFill>
                  <a:srgbClr val="404040"/>
                </a:solidFill>
                <a:latin typeface="Tahoma"/>
                <a:ea typeface="Tahoma"/>
                <a:cs typeface="Tahoma"/>
                <a:sym typeface="Tahoma"/>
              </a:defRPr>
            </a:lvl1pPr>
          </a:lstStyle>
          <a:p>
            <a:pPr/>
            <a:r>
              <a:t>Der “point vierge”</a:t>
            </a:r>
          </a:p>
        </p:txBody>
      </p:sp>
      <p:sp>
        <p:nvSpPr>
          <p:cNvPr id="1262" name="PlaceHolder 2"/>
          <p:cNvSpPr txBox="1"/>
          <p:nvPr>
            <p:ph type="body" idx="1"/>
          </p:nvPr>
        </p:nvSpPr>
        <p:spPr>
          <a:xfrm>
            <a:off x="738008" y="1370410"/>
            <a:ext cx="10900610" cy="4754681"/>
          </a:xfrm>
          <a:prstGeom prst="rect">
            <a:avLst/>
          </a:prstGeom>
        </p:spPr>
        <p:txBody>
          <a:bodyPr anchor="t"/>
          <a:lstStyle/>
          <a:p>
            <a:pPr>
              <a:lnSpc>
                <a:spcPct val="80000"/>
              </a:lnSpc>
              <a:spcBef>
                <a:spcPts val="700"/>
              </a:spcBef>
              <a:buSzTx/>
              <a:buNone/>
              <a:defRPr spc="-100" sz="1800">
                <a:solidFill>
                  <a:srgbClr val="535353"/>
                </a:solidFill>
                <a:latin typeface="Calibri"/>
                <a:ea typeface="Calibri"/>
                <a:cs typeface="Calibri"/>
                <a:sym typeface="Calibri"/>
              </a:defRPr>
            </a:pPr>
            <a:r>
              <a:t>    </a:t>
            </a:r>
            <a:r>
              <a:rPr sz="2400"/>
              <a:t>Thomas Merton</a:t>
            </a:r>
          </a:p>
        </p:txBody>
      </p:sp>
      <p:pic>
        <p:nvPicPr>
          <p:cNvPr id="1263" name="Grafik 1" descr="Grafik 1"/>
          <p:cNvPicPr>
            <a:picLocks noChangeAspect="1"/>
          </p:cNvPicPr>
          <p:nvPr/>
        </p:nvPicPr>
        <p:blipFill>
          <a:blip r:embed="rId3">
            <a:extLst/>
          </a:blip>
          <a:stretch>
            <a:fillRect/>
          </a:stretch>
        </p:blipFill>
        <p:spPr>
          <a:xfrm>
            <a:off x="760426" y="2025486"/>
            <a:ext cx="5375432" cy="3686689"/>
          </a:xfrm>
          <a:prstGeom prst="rect">
            <a:avLst/>
          </a:prstGeom>
          <a:ln w="12700">
            <a:miter lim="400000"/>
          </a:ln>
        </p:spPr>
      </p:pic>
      <p:pic>
        <p:nvPicPr>
          <p:cNvPr id="1264" name="Grafik 2" descr="Grafik 2"/>
          <p:cNvPicPr>
            <a:picLocks noChangeAspect="1"/>
          </p:cNvPicPr>
          <p:nvPr/>
        </p:nvPicPr>
        <p:blipFill>
          <a:blip r:embed="rId4">
            <a:extLst/>
          </a:blip>
          <a:stretch>
            <a:fillRect/>
          </a:stretch>
        </p:blipFill>
        <p:spPr>
          <a:xfrm>
            <a:off x="6135856" y="2025485"/>
            <a:ext cx="5229958" cy="3686691"/>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68"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Hindernisse in der Beziehung</a:t>
            </a:r>
          </a:p>
        </p:txBody>
      </p:sp>
      <p:sp>
        <p:nvSpPr>
          <p:cNvPr id="1269" name="PlaceHolder 2"/>
          <p:cNvSpPr txBox="1"/>
          <p:nvPr>
            <p:ph type="body" sz="half" idx="1"/>
          </p:nvPr>
        </p:nvSpPr>
        <p:spPr>
          <a:xfrm>
            <a:off x="1096919" y="2146319"/>
            <a:ext cx="10056601" cy="3165121"/>
          </a:xfrm>
          <a:prstGeom prst="rect">
            <a:avLst/>
          </a:prstGeom>
        </p:spPr>
        <p:txBody>
          <a:bodyPr anchor="t"/>
          <a:lstStyle/>
          <a:p>
            <a:pPr lvl="1" marL="704210" indent="-429768" defTabSz="859536">
              <a:spcBef>
                <a:spcPts val="300"/>
              </a:spcBef>
              <a:buClr>
                <a:srgbClr val="535353"/>
              </a:buClr>
              <a:buFont typeface="Trebuchet MS"/>
              <a:buChar char="◦"/>
              <a:defRPr spc="-100" sz="3300">
                <a:solidFill>
                  <a:srgbClr val="535353"/>
                </a:solidFill>
                <a:latin typeface="Calibri"/>
                <a:ea typeface="Calibri"/>
                <a:cs typeface="Calibri"/>
                <a:sym typeface="Calibri"/>
              </a:defRPr>
            </a:pPr>
            <a:r>
              <a:t>Unsere kulturell bedingten Haltungen</a:t>
            </a:r>
          </a:p>
          <a:p>
            <a:pPr lvl="1" marL="704210" indent="-429768" defTabSz="859536">
              <a:spcBef>
                <a:spcPts val="500"/>
              </a:spcBef>
              <a:buClr>
                <a:srgbClr val="535353"/>
              </a:buClr>
              <a:buFont typeface="Trebuchet MS"/>
              <a:buChar char="◦"/>
              <a:defRPr spc="-100" sz="3300">
                <a:solidFill>
                  <a:srgbClr val="535353"/>
                </a:solidFill>
                <a:latin typeface="Calibri"/>
                <a:ea typeface="Calibri"/>
                <a:cs typeface="Calibri"/>
                <a:sym typeface="Calibri"/>
              </a:defRPr>
            </a:pPr>
            <a:r>
              <a:t>Unsere psychologischen Empfindungen</a:t>
            </a:r>
          </a:p>
          <a:p>
            <a:pPr lvl="4" marL="1219255" indent="-429768" defTabSz="859536">
              <a:spcBef>
                <a:spcPts val="300"/>
              </a:spcBef>
              <a:buClr>
                <a:srgbClr val="535353"/>
              </a:buClr>
              <a:buFont typeface="Trebuchet MS"/>
              <a:buChar char="◦"/>
              <a:defRPr spc="-100" sz="3300">
                <a:solidFill>
                  <a:srgbClr val="535353"/>
                </a:solidFill>
                <a:latin typeface="Calibri"/>
                <a:ea typeface="Calibri"/>
                <a:cs typeface="Calibri"/>
                <a:sym typeface="Calibri"/>
              </a:defRPr>
            </a:pPr>
            <a:r>
              <a:t>Furcht</a:t>
            </a:r>
          </a:p>
          <a:p>
            <a:pPr lvl="4" marL="1219255" indent="-429768" defTabSz="859536">
              <a:spcBef>
                <a:spcPts val="300"/>
              </a:spcBef>
              <a:buClr>
                <a:srgbClr val="535353"/>
              </a:buClr>
              <a:buFont typeface="Trebuchet MS"/>
              <a:buChar char="◦"/>
              <a:defRPr spc="-100" sz="3300">
                <a:solidFill>
                  <a:srgbClr val="535353"/>
                </a:solidFill>
                <a:latin typeface="Calibri"/>
                <a:ea typeface="Calibri"/>
                <a:cs typeface="Calibri"/>
                <a:sym typeface="Calibri"/>
              </a:defRPr>
            </a:pPr>
            <a:r>
              <a:t>Schuldgefühle</a:t>
            </a:r>
          </a:p>
          <a:p>
            <a:pPr lvl="4" marL="1219255" indent="-429768" defTabSz="859536">
              <a:spcBef>
                <a:spcPts val="300"/>
              </a:spcBef>
              <a:buClr>
                <a:srgbClr val="535353"/>
              </a:buClr>
              <a:buFont typeface="Trebuchet MS"/>
              <a:buChar char="◦"/>
              <a:defRPr spc="-100" sz="3300">
                <a:solidFill>
                  <a:srgbClr val="535353"/>
                </a:solidFill>
                <a:latin typeface="Calibri"/>
                <a:ea typeface="Calibri"/>
                <a:cs typeface="Calibri"/>
                <a:sym typeface="Calibri"/>
              </a:defRPr>
            </a:pPr>
            <a:r>
              <a:t>Wut</a:t>
            </a:r>
          </a:p>
          <a:p>
            <a:pPr lvl="4" marL="1219255" indent="-429768" defTabSz="859536">
              <a:spcBef>
                <a:spcPts val="300"/>
              </a:spcBef>
              <a:buClr>
                <a:srgbClr val="535353"/>
              </a:buClr>
              <a:buFont typeface="Trebuchet MS"/>
              <a:buChar char="◦"/>
              <a:defRPr spc="-100" sz="3300">
                <a:solidFill>
                  <a:srgbClr val="535353"/>
                </a:solidFill>
                <a:latin typeface="Calibri"/>
                <a:ea typeface="Calibri"/>
                <a:cs typeface="Calibri"/>
                <a:sym typeface="Calibri"/>
              </a:defRPr>
            </a:pPr>
            <a:r>
              <a:t>Unwürdigkeit</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73"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Abbau von Beziehungshindernissen</a:t>
            </a:r>
          </a:p>
        </p:txBody>
      </p:sp>
      <p:sp>
        <p:nvSpPr>
          <p:cNvPr id="1274" name="PlaceHolder 2"/>
          <p:cNvSpPr txBox="1"/>
          <p:nvPr>
            <p:ph type="body" idx="1"/>
          </p:nvPr>
        </p:nvSpPr>
        <p:spPr>
          <a:xfrm>
            <a:off x="1096919" y="1844638"/>
            <a:ext cx="10056601" cy="4024083"/>
          </a:xfrm>
          <a:prstGeom prst="rect">
            <a:avLst/>
          </a:prstGeom>
        </p:spPr>
        <p:txBody>
          <a:bodyPr anchor="t"/>
          <a:lstStyle/>
          <a:p>
            <a:pPr algn="ctr">
              <a:spcBef>
                <a:spcPts val="1100"/>
              </a:spcBef>
              <a:buSzTx/>
              <a:buNone/>
              <a:defRPr spc="-1" sz="3200"/>
            </a:pPr>
          </a:p>
          <a:p>
            <a:pPr marL="90360" indent="-90360" algn="ctr">
              <a:spcBef>
                <a:spcPts val="1100"/>
              </a:spcBef>
              <a:buClr>
                <a:srgbClr val="404040"/>
              </a:buClr>
              <a:buFont typeface="Trebuchet MS"/>
              <a:buChar char=" "/>
              <a:defRPr spc="-100" sz="4000">
                <a:solidFill>
                  <a:srgbClr val="404040"/>
                </a:solidFill>
                <a:latin typeface="Calibri"/>
                <a:ea typeface="Calibri"/>
                <a:cs typeface="Calibri"/>
                <a:sym typeface="Calibri"/>
              </a:defRPr>
            </a:pPr>
            <a:r>
              <a:t>Die Rückkehr zum heiligen Wort</a:t>
            </a:r>
            <a:endParaRPr spc="-1"/>
          </a:p>
          <a:p>
            <a:pPr marL="90360" indent="-90360" algn="ctr">
              <a:spcBef>
                <a:spcPts val="1100"/>
              </a:spcBef>
              <a:buClr>
                <a:srgbClr val="404040"/>
              </a:buClr>
              <a:buFont typeface="Trebuchet MS"/>
              <a:buChar char=" "/>
              <a:defRPr spc="-100" sz="4000">
                <a:solidFill>
                  <a:srgbClr val="404040"/>
                </a:solidFill>
                <a:latin typeface="Calibri"/>
                <a:ea typeface="Calibri"/>
                <a:cs typeface="Calibri"/>
                <a:sym typeface="Calibri"/>
              </a:defRPr>
            </a:pPr>
            <a:r>
              <a:t>ermöglicht es dem Geist, </a:t>
            </a:r>
            <a:endParaRPr spc="-1"/>
          </a:p>
          <a:p>
            <a:pPr marL="90360" indent="-90360" algn="ctr">
              <a:spcBef>
                <a:spcPts val="1100"/>
              </a:spcBef>
              <a:buClr>
                <a:srgbClr val="404040"/>
              </a:buClr>
              <a:buFont typeface="Trebuchet MS"/>
              <a:buChar char=" "/>
              <a:defRPr spc="-100" sz="4000">
                <a:solidFill>
                  <a:srgbClr val="404040"/>
                </a:solidFill>
                <a:latin typeface="Calibri"/>
                <a:ea typeface="Calibri"/>
                <a:cs typeface="Calibri"/>
                <a:sym typeface="Calibri"/>
              </a:defRPr>
            </a:pPr>
            <a:r>
              <a:t>Hindernisse abzubauen.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78" name="PlaceHolder 1"/>
          <p:cNvSpPr txBox="1"/>
          <p:nvPr>
            <p:ph type="title"/>
          </p:nvPr>
        </p:nvSpPr>
        <p:spPr>
          <a:xfrm>
            <a:off x="1096919" y="284039"/>
            <a:ext cx="10056601" cy="1452242"/>
          </a:xfrm>
          <a:prstGeom prst="rect">
            <a:avLst/>
          </a:prstGeom>
        </p:spPr>
        <p:txBody>
          <a:bodyPr lIns="44999" tIns="44999" rIns="44999" bIns="44999" anchor="b"/>
          <a:lstStyle>
            <a:lvl1pPr>
              <a:lnSpc>
                <a:spcPct val="85000"/>
              </a:lnSpc>
              <a:defRPr spc="-100" sz="4800">
                <a:solidFill>
                  <a:srgbClr val="404040"/>
                </a:solidFill>
                <a:latin typeface="Calibri"/>
                <a:ea typeface="Calibri"/>
                <a:cs typeface="Calibri"/>
                <a:sym typeface="Calibri"/>
              </a:defRPr>
            </a:lvl1pPr>
          </a:lstStyle>
          <a:p>
            <a:pPr/>
            <a:r>
              <a:t>Früchte des Kontemplativen Betens</a:t>
            </a:r>
          </a:p>
        </p:txBody>
      </p:sp>
      <p:sp>
        <p:nvSpPr>
          <p:cNvPr id="1279" name="PlaceHolder 2"/>
          <p:cNvSpPr txBox="1"/>
          <p:nvPr>
            <p:ph type="body" idx="1"/>
          </p:nvPr>
        </p:nvSpPr>
        <p:spPr>
          <a:xfrm>
            <a:off x="1096919" y="1844638"/>
            <a:ext cx="10056601" cy="4024083"/>
          </a:xfrm>
          <a:prstGeom prst="rect">
            <a:avLst/>
          </a:prstGeom>
        </p:spPr>
        <p:txBody>
          <a:bodyPr anchor="t"/>
          <a:lstStyle/>
          <a:p>
            <a:pPr>
              <a:lnSpc>
                <a:spcPct val="81000"/>
              </a:lnSpc>
              <a:spcBef>
                <a:spcPts val="1100"/>
              </a:spcBef>
              <a:buSzTx/>
              <a:buNone/>
              <a:defRPr spc="-1" sz="3200"/>
            </a:pPr>
          </a:p>
          <a:p>
            <a:pPr marL="90360" indent="-90360">
              <a:lnSpc>
                <a:spcPct val="81000"/>
              </a:lnSpc>
              <a:spcBef>
                <a:spcPts val="1100"/>
              </a:spcBef>
              <a:buClr>
                <a:srgbClr val="404040"/>
              </a:buClr>
              <a:buFont typeface="Trebuchet MS"/>
              <a:buChar char=" "/>
              <a:defRPr spc="-100" sz="3600">
                <a:solidFill>
                  <a:srgbClr val="404040"/>
                </a:solidFill>
                <a:latin typeface="Calibri"/>
                <a:ea typeface="Calibri"/>
                <a:cs typeface="Calibri"/>
                <a:sym typeface="Calibri"/>
              </a:defRPr>
            </a:pPr>
            <a:r>
              <a:t>Schweigen</a:t>
            </a:r>
            <a:endParaRPr spc="-1"/>
          </a:p>
          <a:p>
            <a:pPr marL="90360" indent="-90360">
              <a:lnSpc>
                <a:spcPct val="81000"/>
              </a:lnSpc>
              <a:spcBef>
                <a:spcPts val="1100"/>
              </a:spcBef>
              <a:buClr>
                <a:srgbClr val="404040"/>
              </a:buClr>
              <a:buFont typeface="Trebuchet MS"/>
              <a:buChar char=" "/>
              <a:defRPr spc="-100" sz="3600">
                <a:solidFill>
                  <a:srgbClr val="FF0000"/>
                </a:solidFill>
                <a:latin typeface="Calibri"/>
                <a:ea typeface="Calibri"/>
                <a:cs typeface="Calibri"/>
                <a:sym typeface="Calibri"/>
              </a:defRPr>
            </a:pPr>
            <a:r>
              <a:t>                      </a:t>
            </a:r>
            <a:r>
              <a:rPr>
                <a:solidFill>
                  <a:srgbClr val="404040"/>
                </a:solidFill>
              </a:rPr>
              <a:t>innerer Friede</a:t>
            </a:r>
            <a:endParaRPr spc="-1"/>
          </a:p>
          <a:p>
            <a:pPr marL="90360" indent="-90360">
              <a:lnSpc>
                <a:spcPct val="81000"/>
              </a:lnSpc>
              <a:spcBef>
                <a:spcPts val="1800"/>
              </a:spcBef>
              <a:buClr>
                <a:srgbClr val="404040"/>
              </a:buClr>
              <a:buFont typeface="Trebuchet MS"/>
              <a:buChar char=" "/>
              <a:defRPr spc="-100" sz="3600">
                <a:solidFill>
                  <a:srgbClr val="404040"/>
                </a:solidFill>
                <a:latin typeface="Calibri"/>
                <a:ea typeface="Calibri"/>
                <a:cs typeface="Calibri"/>
                <a:sym typeface="Calibri"/>
              </a:defRPr>
            </a:pPr>
            <a:r>
              <a:t>                                                    Solidarität</a:t>
            </a:r>
            <a:endParaRPr spc="-1"/>
          </a:p>
          <a:p>
            <a:pPr>
              <a:lnSpc>
                <a:spcPct val="81000"/>
              </a:lnSpc>
              <a:spcBef>
                <a:spcPts val="1100"/>
              </a:spcBef>
              <a:buClr>
                <a:srgbClr val="404040"/>
              </a:buClr>
              <a:defRPr spc="-100" sz="3600">
                <a:solidFill>
                  <a:srgbClr val="404040"/>
                </a:solidFill>
                <a:latin typeface="Calibri"/>
                <a:ea typeface="Calibri"/>
                <a:cs typeface="Calibri"/>
                <a:sym typeface="Calibri"/>
              </a:defRPr>
            </a:pPr>
            <a:r>
              <a:t>                                                                                                  								     Dienst      </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83" name="PlaceHolder 1"/>
          <p:cNvSpPr txBox="1"/>
          <p:nvPr>
            <p:ph type="title"/>
          </p:nvPr>
        </p:nvSpPr>
        <p:spPr>
          <a:xfrm>
            <a:off x="1096919" y="284039"/>
            <a:ext cx="10056601" cy="1452242"/>
          </a:xfrm>
          <a:prstGeom prst="rect">
            <a:avLst/>
          </a:prstGeom>
        </p:spPr>
        <p:txBody>
          <a:bodyPr lIns="44999" tIns="44999" rIns="44999" bIns="44999" anchor="b"/>
          <a:lstStyle>
            <a:lvl1pPr defTabSz="905255">
              <a:lnSpc>
                <a:spcPct val="85000"/>
              </a:lnSpc>
              <a:defRPr spc="-99" sz="4700">
                <a:solidFill>
                  <a:srgbClr val="404040"/>
                </a:solidFill>
                <a:latin typeface="Calibri"/>
                <a:ea typeface="Calibri"/>
                <a:cs typeface="Calibri"/>
                <a:sym typeface="Calibri"/>
              </a:defRPr>
            </a:lvl1pPr>
          </a:lstStyle>
          <a:p>
            <a:pPr/>
            <a:r>
              <a:t>Praktische Wege zur Vertiefung unserer Beziehung zu Gott</a:t>
            </a:r>
          </a:p>
        </p:txBody>
      </p:sp>
      <p:sp>
        <p:nvSpPr>
          <p:cNvPr id="1284" name="PlaceHolder 2"/>
          <p:cNvSpPr txBox="1"/>
          <p:nvPr>
            <p:ph type="body" idx="1"/>
          </p:nvPr>
        </p:nvSpPr>
        <p:spPr>
          <a:xfrm>
            <a:off x="1096920" y="1844638"/>
            <a:ext cx="10302600" cy="4024083"/>
          </a:xfrm>
          <a:prstGeom prst="rect">
            <a:avLst/>
          </a:prstGeom>
        </p:spPr>
        <p:txBody>
          <a:bodyPr anchor="t"/>
          <a:lstStyle/>
          <a:p>
            <a:pPr marL="287063" indent="-287063" defTabSz="822958">
              <a:lnSpc>
                <a:spcPct val="85000"/>
              </a:lnSpc>
              <a:spcBef>
                <a:spcPts val="900"/>
              </a:spcBef>
              <a:buClr>
                <a:srgbClr val="262626"/>
              </a:buClr>
              <a:buSzPct val="80000"/>
              <a:buFont typeface="Symbol"/>
              <a:buChar char="·"/>
              <a:defRPr spc="-100">
                <a:solidFill>
                  <a:srgbClr val="404040"/>
                </a:solidFill>
                <a:latin typeface="Calibri"/>
                <a:ea typeface="Calibri"/>
                <a:cs typeface="Calibri"/>
                <a:sym typeface="Calibri"/>
              </a:defRPr>
            </a:pPr>
            <a:r>
              <a:t>Praktiziere täglich zwei 20- bis 30-minütige Phasen des Zentrierten Gebets</a:t>
            </a:r>
            <a:endParaRPr spc="-90"/>
          </a:p>
          <a:p>
            <a:pPr marL="205738" indent="-205738" defTabSz="822958">
              <a:lnSpc>
                <a:spcPct val="85000"/>
              </a:lnSpc>
              <a:spcBef>
                <a:spcPts val="900"/>
              </a:spcBef>
              <a:buClr>
                <a:srgbClr val="262626"/>
              </a:buClr>
              <a:buSzPct val="80000"/>
              <a:defRPr sz="1400">
                <a:latin typeface="Calibri"/>
                <a:ea typeface="Calibri"/>
                <a:cs typeface="Calibri"/>
                <a:sym typeface="Calibri"/>
              </a:defRPr>
            </a:pPr>
          </a:p>
          <a:p>
            <a:pPr marL="287063" indent="-287063" defTabSz="822958">
              <a:lnSpc>
                <a:spcPct val="85000"/>
              </a:lnSpc>
              <a:spcBef>
                <a:spcPts val="900"/>
              </a:spcBef>
              <a:buClr>
                <a:srgbClr val="262626"/>
              </a:buClr>
              <a:buSzPct val="80000"/>
              <a:buFont typeface="Symbol"/>
              <a:buChar char="·"/>
              <a:defRPr spc="-100">
                <a:solidFill>
                  <a:srgbClr val="404040"/>
                </a:solidFill>
                <a:latin typeface="Calibri"/>
                <a:ea typeface="Calibri"/>
                <a:cs typeface="Calibri"/>
                <a:sym typeface="Calibri"/>
              </a:defRPr>
            </a:pPr>
            <a:r>
              <a:t>Nimm an einem Kurs zum Zentrierten Gebet teil. </a:t>
            </a:r>
            <a:endParaRPr spc="-90"/>
          </a:p>
          <a:p>
            <a:pPr marL="205738" indent="-205738" defTabSz="822958">
              <a:lnSpc>
                <a:spcPct val="85000"/>
              </a:lnSpc>
              <a:spcBef>
                <a:spcPts val="900"/>
              </a:spcBef>
              <a:buClr>
                <a:srgbClr val="262626"/>
              </a:buClr>
              <a:buSzPct val="80000"/>
              <a:defRPr sz="1400">
                <a:solidFill>
                  <a:srgbClr val="404040"/>
                </a:solidFill>
                <a:latin typeface="Calibri"/>
                <a:ea typeface="Calibri"/>
                <a:cs typeface="Calibri"/>
                <a:sym typeface="Calibri"/>
              </a:defRPr>
            </a:pPr>
          </a:p>
          <a:p>
            <a:pPr marL="287063" indent="-287063" defTabSz="822958">
              <a:lnSpc>
                <a:spcPct val="85000"/>
              </a:lnSpc>
              <a:spcBef>
                <a:spcPts val="900"/>
              </a:spcBef>
              <a:buClr>
                <a:srgbClr val="262626"/>
              </a:buClr>
              <a:buSzPct val="80000"/>
              <a:buFont typeface="Symbol"/>
              <a:buChar char="·"/>
              <a:defRPr spc="-100">
                <a:solidFill>
                  <a:srgbClr val="404040"/>
                </a:solidFill>
                <a:latin typeface="Calibri"/>
                <a:ea typeface="Calibri"/>
                <a:cs typeface="Calibri"/>
                <a:sym typeface="Calibri"/>
              </a:defRPr>
            </a:pPr>
            <a:r>
              <a:t>Nimm an einer fortlaufenden Gebetsgruppe zum Zentrierten Gebet teil und besuche Treffen zum 11</a:t>
            </a:r>
            <a:r>
              <a:rPr>
                <a:solidFill>
                  <a:srgbClr val="262626"/>
                </a:solidFill>
              </a:rPr>
              <a:t>.</a:t>
            </a:r>
            <a:r>
              <a:t> Schritt</a:t>
            </a:r>
            <a:endParaRPr spc="-90"/>
          </a:p>
          <a:p>
            <a:pPr marL="287063" indent="-287063" defTabSz="822958">
              <a:lnSpc>
                <a:spcPct val="85000"/>
              </a:lnSpc>
              <a:spcBef>
                <a:spcPts val="900"/>
              </a:spcBef>
              <a:buClr>
                <a:srgbClr val="262626"/>
              </a:buClr>
              <a:buSzPct val="80000"/>
              <a:buFont typeface="Symbol"/>
              <a:buChar char="·"/>
              <a:defRPr sz="1400">
                <a:solidFill>
                  <a:srgbClr val="404040"/>
                </a:solidFill>
                <a:latin typeface="Calibri"/>
                <a:ea typeface="Calibri"/>
                <a:cs typeface="Calibri"/>
                <a:sym typeface="Calibri"/>
              </a:defRPr>
            </a:pPr>
          </a:p>
          <a:p>
            <a:pPr marL="287063" indent="-287063" defTabSz="822958">
              <a:lnSpc>
                <a:spcPct val="85000"/>
              </a:lnSpc>
              <a:spcBef>
                <a:spcPts val="900"/>
              </a:spcBef>
              <a:buClr>
                <a:srgbClr val="262626"/>
              </a:buClr>
              <a:buSzPct val="80000"/>
              <a:buFont typeface="Symbol"/>
              <a:buChar char="·"/>
              <a:defRPr spc="-100">
                <a:solidFill>
                  <a:srgbClr val="404040"/>
                </a:solidFill>
                <a:latin typeface="Calibri"/>
                <a:ea typeface="Calibri"/>
                <a:cs typeface="Calibri"/>
                <a:sym typeface="Calibri"/>
              </a:defRPr>
            </a:pPr>
            <a:r>
              <a:t>Lies “Das Gebet der Sammlung” (oder “Das Kontemplative Gebet”) von Thomas Keating und andere spirituelle Literatur</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88" name="PlaceHolder 1"/>
          <p:cNvSpPr txBox="1"/>
          <p:nvPr>
            <p:ph type="title"/>
          </p:nvPr>
        </p:nvSpPr>
        <p:spPr>
          <a:xfrm>
            <a:off x="6428935" y="182878"/>
            <a:ext cx="5083694" cy="6035552"/>
          </a:xfrm>
          <a:prstGeom prst="rect">
            <a:avLst/>
          </a:prstGeom>
        </p:spPr>
        <p:txBody>
          <a:bodyPr lIns="44999" tIns="44999" rIns="44999" bIns="44999" anchor="b"/>
          <a:lstStyle/>
          <a:p>
            <a:pPr>
              <a:lnSpc>
                <a:spcPct val="85000"/>
              </a:lnSpc>
              <a:defRPr spc="-100" sz="3600">
                <a:solidFill>
                  <a:srgbClr val="545454"/>
                </a:solidFill>
                <a:latin typeface="Calibri"/>
                <a:ea typeface="Calibri"/>
                <a:cs typeface="Calibri"/>
                <a:sym typeface="Calibri"/>
              </a:defRPr>
            </a:pPr>
            <a:r>
              <a:t>Wenn du betest, </a:t>
            </a:r>
            <a:br/>
            <a:br/>
            <a:r>
              <a:t>geh in dein Kämmerlein, </a:t>
            </a:r>
            <a:br/>
            <a:br/>
            <a:r>
              <a:t>schließ die Tür zu, </a:t>
            </a:r>
            <a:br/>
            <a:br/>
            <a:r>
              <a:t>und bete zu deinem Vater, der im Verborgenen ist</a:t>
            </a:r>
            <a:br/>
            <a:br/>
            <a:r>
              <a:t>Matthäus 6,6</a:t>
            </a:r>
          </a:p>
        </p:txBody>
      </p:sp>
      <p:pic>
        <p:nvPicPr>
          <p:cNvPr id="1289" name="Grafik 3" descr="Grafik 3"/>
          <p:cNvPicPr>
            <a:picLocks noChangeAspect="1"/>
          </p:cNvPicPr>
          <p:nvPr/>
        </p:nvPicPr>
        <p:blipFill>
          <a:blip r:embed="rId3">
            <a:extLst/>
          </a:blip>
          <a:stretch>
            <a:fillRect/>
          </a:stretch>
        </p:blipFill>
        <p:spPr>
          <a:xfrm>
            <a:off x="239225" y="853816"/>
            <a:ext cx="3579437" cy="5364613"/>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293" name="PlaceHolder 1"/>
          <p:cNvSpPr txBox="1"/>
          <p:nvPr>
            <p:ph type="title"/>
          </p:nvPr>
        </p:nvSpPr>
        <p:spPr>
          <a:xfrm>
            <a:off x="422279" y="441063"/>
            <a:ext cx="3203282" cy="5474739"/>
          </a:xfrm>
          <a:prstGeom prst="rect">
            <a:avLst/>
          </a:prstGeom>
        </p:spPr>
        <p:txBody>
          <a:bodyPr lIns="44999" tIns="44999" rIns="44999" bIns="44999" anchor="b"/>
          <a:lstStyle/>
          <a:p>
            <a:pPr>
              <a:lnSpc>
                <a:spcPct val="85000"/>
              </a:lnSpc>
              <a:defRPr spc="-100" sz="4800">
                <a:solidFill>
                  <a:srgbClr val="404040"/>
                </a:solidFill>
                <a:latin typeface="Calibri"/>
                <a:ea typeface="Calibri"/>
                <a:cs typeface="Calibri"/>
                <a:sym typeface="Calibri"/>
              </a:defRPr>
            </a:pPr>
            <a:r>
              <a:t>"</a:t>
            </a:r>
            <a:r>
              <a:rPr>
                <a:solidFill>
                  <a:srgbClr val="000000"/>
                </a:solidFill>
              </a:rPr>
              <a:t>Seid still und erkennt, </a:t>
            </a:r>
            <a:r>
              <a:t>dass ich Gott bin" </a:t>
            </a:r>
            <a:br/>
            <a:r>
              <a:t> </a:t>
            </a:r>
            <a:r>
              <a:rPr sz="3200"/>
              <a:t>Psalm 46:10</a:t>
            </a:r>
          </a:p>
        </p:txBody>
      </p:sp>
      <p:sp>
        <p:nvSpPr>
          <p:cNvPr id="1294" name="Conference Four"/>
          <p:cNvSpPr txBox="1"/>
          <p:nvPr/>
        </p:nvSpPr>
        <p:spPr>
          <a:xfrm>
            <a:off x="4516199" y="6074912"/>
            <a:ext cx="6649305" cy="71737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z="2100">
                <a:solidFill>
                  <a:srgbClr val="545454"/>
                </a:solidFill>
                <a:latin typeface="Calibri"/>
                <a:ea typeface="Calibri"/>
                <a:cs typeface="Calibri"/>
                <a:sym typeface="Calibri"/>
              </a:defRPr>
            </a:lvl1pPr>
          </a:lstStyle>
          <a:p>
            <a:pPr/>
            <a:r>
              <a:t>Im Lauf unserer Reise erfahren wir, dass dieser Ort nicht weit, sondern ganz nah ist</a:t>
            </a:r>
          </a:p>
        </p:txBody>
      </p:sp>
      <p:sp>
        <p:nvSpPr>
          <p:cNvPr id="1295" name="Textfeld 1"/>
          <p:cNvSpPr txBox="1"/>
          <p:nvPr/>
        </p:nvSpPr>
        <p:spPr>
          <a:xfrm>
            <a:off x="7864091" y="214620"/>
            <a:ext cx="3767867" cy="59276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Diese Gegenwart ist                  unvorstellbar groß,                       aber doch so einfach, </a:t>
            </a:r>
            <a:br/>
            <a:r>
              <a:t>Ehrfurcht gebietend, </a:t>
            </a:r>
          </a:p>
          <a:p>
            <a:pPr>
              <a:spcBef>
                <a:spcPts val="600"/>
              </a:spcBef>
            </a:pPr>
            <a:r>
              <a:t>aber doch so freundlich,</a:t>
            </a:r>
            <a:br/>
            <a:r>
              <a:t>grenzenlos, aber doch so intim, zärtlich und persönlich.</a:t>
            </a:r>
          </a:p>
          <a:p>
            <a:pPr>
              <a:spcBef>
                <a:spcPts val="600"/>
              </a:spcBef>
            </a:pPr>
            <a:r>
              <a:t>Ich erkenne,                                               dass ich erkannt bin.</a:t>
            </a:r>
            <a:br/>
            <a:r>
              <a:t>Alles, was in meinem Leben passiert, ist transparent                   in dieser Gegenwart.</a:t>
            </a:r>
          </a:p>
          <a:p>
            <a:pPr>
              <a:spcBef>
                <a:spcPts val="600"/>
              </a:spcBef>
            </a:pPr>
            <a:r>
              <a:t>Sie weiß alles über mich</a:t>
            </a:r>
            <a:br/>
            <a:r>
              <a:t>- all meine Schwachheit, Gebrochenheit,                         meine Fehler, meine Sünden -</a:t>
            </a:r>
            <a:br/>
            <a:r>
              <a:t>und doch liebt sie mich unendlich.</a:t>
            </a:r>
          </a:p>
          <a:p>
            <a:pPr/>
            <a:r>
              <a:t>Diese Gegenwart                         heilt, stärkt, erfrischt - </a:t>
            </a:r>
            <a:br/>
            <a:r>
              <a:t>nur durch ihre reine Gegenwart.</a:t>
            </a:r>
          </a:p>
          <a:p>
            <a:pPr>
              <a:spcBef>
                <a:spcPts val="600"/>
              </a:spcBef>
              <a:defRPr sz="1400"/>
            </a:pPr>
            <a:r>
              <a:t>Thomas Keating: Das Gebet der Sammlung</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bg>
      <p:bgPr>
        <a:solidFill>
          <a:srgbClr val="F2CA82"/>
        </a:solidFill>
      </p:bgPr>
    </p:bg>
    <p:spTree>
      <p:nvGrpSpPr>
        <p:cNvPr id="1" name=""/>
        <p:cNvGrpSpPr/>
        <p:nvPr/>
      </p:nvGrpSpPr>
      <p:grpSpPr>
        <a:xfrm>
          <a:off x="0" y="0"/>
          <a:ext cx="0" cy="0"/>
          <a:chOff x="0" y="0"/>
          <a:chExt cx="0" cy="0"/>
        </a:xfrm>
      </p:grpSpPr>
      <p:sp>
        <p:nvSpPr>
          <p:cNvPr id="1299" name="PlaceHolder 1"/>
          <p:cNvSpPr txBox="1"/>
          <p:nvPr>
            <p:ph type="title"/>
          </p:nvPr>
        </p:nvSpPr>
        <p:spPr>
          <a:xfrm>
            <a:off x="422279" y="441062"/>
            <a:ext cx="3203282" cy="5435305"/>
          </a:xfrm>
          <a:prstGeom prst="rect">
            <a:avLst/>
          </a:prstGeom>
        </p:spPr>
        <p:txBody>
          <a:bodyPr lIns="44999" tIns="44999" rIns="44999" bIns="44999" anchor="b"/>
          <a:lstStyle>
            <a:lvl1pPr>
              <a:lnSpc>
                <a:spcPct val="85000"/>
              </a:lnSpc>
              <a:defRPr spc="-100" sz="4600">
                <a:solidFill>
                  <a:srgbClr val="FFFFFF"/>
                </a:solidFill>
                <a:latin typeface="Tahoma"/>
                <a:ea typeface="Tahoma"/>
                <a:cs typeface="Tahoma"/>
                <a:sym typeface="Tahoma"/>
              </a:defRPr>
            </a:lvl1pPr>
          </a:lstStyle>
          <a:p>
            <a:pPr/>
            <a:r>
              <a:t>Früchte des Centering Prayer</a:t>
            </a:r>
          </a:p>
        </p:txBody>
      </p:sp>
      <p:pic>
        <p:nvPicPr>
          <p:cNvPr id="1300" name="Grafik 3" descr="Grafik 3"/>
          <p:cNvPicPr>
            <a:picLocks noChangeAspect="1"/>
          </p:cNvPicPr>
          <p:nvPr/>
        </p:nvPicPr>
        <p:blipFill>
          <a:blip r:embed="rId3">
            <a:extLst/>
          </a:blip>
          <a:stretch>
            <a:fillRect/>
          </a:stretch>
        </p:blipFill>
        <p:spPr>
          <a:xfrm>
            <a:off x="4221881" y="862202"/>
            <a:ext cx="7811607" cy="5694921"/>
          </a:xfrm>
          <a:prstGeom prst="rect">
            <a:avLst/>
          </a:prstGeom>
          <a:ln w="12700">
            <a:miter lim="400000"/>
          </a:ln>
        </p:spPr>
      </p:pic>
      <p:grpSp>
        <p:nvGrpSpPr>
          <p:cNvPr id="1303" name="PlaceHolder 2"/>
          <p:cNvGrpSpPr/>
          <p:nvPr/>
        </p:nvGrpSpPr>
        <p:grpSpPr>
          <a:xfrm>
            <a:off x="4327577" y="2640283"/>
            <a:ext cx="7600213" cy="3236084"/>
            <a:chOff x="0" y="-1"/>
            <a:chExt cx="7600211" cy="3236082"/>
          </a:xfrm>
        </p:grpSpPr>
        <p:sp>
          <p:nvSpPr>
            <p:cNvPr id="1301" name="Rectangle"/>
            <p:cNvSpPr/>
            <p:nvPr/>
          </p:nvSpPr>
          <p:spPr>
            <a:xfrm>
              <a:off x="-1" y="-2"/>
              <a:ext cx="7600212" cy="3236084"/>
            </a:xfrm>
            <a:prstGeom prst="rect">
              <a:avLst/>
            </a:prstGeom>
            <a:gradFill flip="none" rotWithShape="1">
              <a:gsLst>
                <a:gs pos="0">
                  <a:srgbClr val="808080"/>
                </a:gs>
                <a:gs pos="50000">
                  <a:srgbClr val="B9B9B9"/>
                </a:gs>
                <a:gs pos="100000">
                  <a:srgbClr val="DDDDDD"/>
                </a:gs>
              </a:gsLst>
              <a:lin ang="16200000" scaled="0"/>
            </a:gradFill>
            <a:ln w="12700" cap="flat">
              <a:noFill/>
              <a:miter lim="400000"/>
            </a:ln>
            <a:effectLst/>
          </p:spPr>
          <p:txBody>
            <a:bodyPr wrap="square" lIns="45718" tIns="45718" rIns="45718" bIns="45718" numCol="1" anchor="t">
              <a:noAutofit/>
            </a:bodyPr>
            <a:lstStyle/>
            <a:p>
              <a:pPr>
                <a:spcBef>
                  <a:spcPts val="600"/>
                </a:spcBef>
                <a:defRPr spc="-1" sz="2800">
                  <a:latin typeface="Calibri"/>
                  <a:ea typeface="Calibri"/>
                  <a:cs typeface="Calibri"/>
                  <a:sym typeface="Calibri"/>
                </a:defRPr>
              </a:pPr>
            </a:p>
          </p:txBody>
        </p:sp>
        <p:sp>
          <p:nvSpPr>
            <p:cNvPr id="1302" name="Die Früchte des Centering Prayer liegen nicht innerhalb der Gebetszeit…"/>
            <p:cNvSpPr txBox="1"/>
            <p:nvPr/>
          </p:nvSpPr>
          <p:spPr>
            <a:xfrm>
              <a:off x="-1" y="-1"/>
              <a:ext cx="7600212" cy="29823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320" tIns="76320" rIns="76320" bIns="76320" numCol="1" anchor="t">
              <a:spAutoFit/>
            </a:bodyPr>
            <a:lstStyle/>
            <a:p>
              <a:pPr>
                <a:lnSpc>
                  <a:spcPct val="80000"/>
                </a:lnSpc>
                <a:spcBef>
                  <a:spcPts val="700"/>
                </a:spcBef>
                <a:defRPr spc="-1" sz="3200"/>
              </a:pPr>
            </a:p>
            <a:p>
              <a:pPr lvl="1" marL="382680" indent="-182520">
                <a:spcBef>
                  <a:spcPts val="600"/>
                </a:spcBef>
                <a:buClr>
                  <a:srgbClr val="535353"/>
                </a:buClr>
                <a:buSzPct val="100000"/>
                <a:buFont typeface="Trebuchet MS"/>
                <a:buChar char="◦"/>
                <a:defRPr spc="-1" sz="2800">
                  <a:solidFill>
                    <a:srgbClr val="535353"/>
                  </a:solidFill>
                  <a:latin typeface="Calibri"/>
                  <a:ea typeface="Calibri"/>
                  <a:cs typeface="Calibri"/>
                  <a:sym typeface="Calibri"/>
                </a:defRPr>
              </a:pPr>
              <a:r>
                <a:t>Die Früchte des Centering Prayer liegen nicht innerhalb der Gebetszeit </a:t>
              </a:r>
            </a:p>
            <a:p>
              <a:pPr lvl="1" marL="382680" indent="-182520">
                <a:spcBef>
                  <a:spcPts val="600"/>
                </a:spcBef>
                <a:buClr>
                  <a:srgbClr val="535353"/>
                </a:buClr>
                <a:buSzPct val="100000"/>
                <a:buFont typeface="Trebuchet MS"/>
                <a:buChar char="◦"/>
                <a:defRPr spc="-1" sz="2800">
                  <a:solidFill>
                    <a:srgbClr val="535353"/>
                  </a:solidFill>
                  <a:latin typeface="Calibri"/>
                  <a:ea typeface="Calibri"/>
                  <a:cs typeface="Calibri"/>
                  <a:sym typeface="Calibri"/>
                </a:defRPr>
              </a:pPr>
              <a:r>
                <a:t>Wir finden sie im Alltag</a:t>
              </a:r>
            </a:p>
            <a:p>
              <a:pPr lvl="1" marL="382680" indent="-182520">
                <a:spcBef>
                  <a:spcPts val="600"/>
                </a:spcBef>
                <a:buClr>
                  <a:srgbClr val="535353"/>
                </a:buClr>
                <a:buSzPct val="100000"/>
                <a:buFont typeface="Trebuchet MS"/>
                <a:buChar char="◦"/>
                <a:defRPr spc="-1" sz="2800">
                  <a:solidFill>
                    <a:srgbClr val="535353"/>
                  </a:solidFill>
                  <a:latin typeface="Calibri"/>
                  <a:ea typeface="Calibri"/>
                  <a:cs typeface="Calibri"/>
                  <a:sym typeface="Calibri"/>
                </a:defRPr>
              </a:pPr>
              <a:r>
                <a:t>Es entwickelt sich ein Reservoir an innerer Stille, durch das mehr Frieden in unser Leben kommt</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42" name="PlaceHolder 1"/>
          <p:cNvSpPr txBox="1"/>
          <p:nvPr>
            <p:ph type="title"/>
          </p:nvPr>
        </p:nvSpPr>
        <p:spPr>
          <a:xfrm>
            <a:off x="422279" y="441063"/>
            <a:ext cx="3203282" cy="5474739"/>
          </a:xfrm>
          <a:prstGeom prst="rect">
            <a:avLst/>
          </a:prstGeom>
        </p:spPr>
        <p:txBody>
          <a:bodyPr lIns="44999" tIns="44999" rIns="44999" bIns="44999" anchor="b"/>
          <a:lstStyle/>
          <a:p>
            <a:pPr>
              <a:lnSpc>
                <a:spcPct val="85000"/>
              </a:lnSpc>
              <a:defRPr spc="-100" sz="4800">
                <a:solidFill>
                  <a:srgbClr val="404040"/>
                </a:solidFill>
                <a:latin typeface="Calibri"/>
                <a:ea typeface="Calibri"/>
                <a:cs typeface="Calibri"/>
                <a:sym typeface="Calibri"/>
              </a:defRPr>
            </a:pPr>
            <a:r>
              <a:t>"</a:t>
            </a:r>
            <a:r>
              <a:rPr>
                <a:solidFill>
                  <a:srgbClr val="000000"/>
                </a:solidFill>
              </a:rPr>
              <a:t>Seid still und erkennt, </a:t>
            </a:r>
            <a:r>
              <a:t>dass ich Gott bin" </a:t>
            </a:r>
            <a:br/>
            <a:r>
              <a:t> </a:t>
            </a:r>
            <a:r>
              <a:rPr sz="3200"/>
              <a:t>Psalm 46:10</a:t>
            </a:r>
          </a:p>
        </p:txBody>
      </p:sp>
      <p:sp>
        <p:nvSpPr>
          <p:cNvPr id="1043" name="Textfeld 1"/>
          <p:cNvSpPr txBox="1"/>
          <p:nvPr/>
        </p:nvSpPr>
        <p:spPr>
          <a:xfrm>
            <a:off x="8619701" y="605118"/>
            <a:ext cx="3410037" cy="33605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262626"/>
                </a:solidFill>
              </a:defRPr>
            </a:pPr>
            <a:r>
              <a:t>Diese Gegenwart ist                  unvorstellbar groß,                       aber doch so einfach, </a:t>
            </a:r>
            <a:br/>
            <a:r>
              <a:t>Ehrfurcht gebietend, </a:t>
            </a:r>
          </a:p>
          <a:p>
            <a:pPr>
              <a:spcBef>
                <a:spcPts val="600"/>
              </a:spcBef>
              <a:defRPr>
                <a:solidFill>
                  <a:srgbClr val="262626"/>
                </a:solidFill>
              </a:defRPr>
            </a:pPr>
            <a:r>
              <a:t>aber doch so freundlich,</a:t>
            </a:r>
            <a:br/>
            <a:r>
              <a:t>grenzenlos, aber doch so intim, zärtlich und persönlich.</a:t>
            </a:r>
          </a:p>
          <a:p>
            <a:pPr>
              <a:defRPr>
                <a:solidFill>
                  <a:srgbClr val="262626"/>
                </a:solidFill>
              </a:defRPr>
            </a:pPr>
            <a:r>
              <a:t>Diese Gegenwart                         heilt, stärkt, erfrischt - </a:t>
            </a:r>
            <a:br/>
            <a:r>
              <a:t>nur durch ihre reine Gegenwart.</a:t>
            </a:r>
          </a:p>
          <a:p>
            <a:pPr>
              <a:defRPr>
                <a:solidFill>
                  <a:srgbClr val="262626"/>
                </a:solidFill>
              </a:defRPr>
            </a:pPr>
          </a:p>
          <a:p>
            <a:pPr>
              <a:defRPr>
                <a:solidFill>
                  <a:srgbClr val="262626"/>
                </a:solidFill>
              </a:defRPr>
            </a:pPr>
            <a:r>
              <a:t>Thomas Keating</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pic>
        <p:nvPicPr>
          <p:cNvPr id="1307" name="fullsizeoutput_b3d.jpeg" descr="fullsizeoutput_b3d.jpeg"/>
          <p:cNvPicPr>
            <a:picLocks noChangeAspect="1"/>
          </p:cNvPicPr>
          <p:nvPr/>
        </p:nvPicPr>
        <p:blipFill>
          <a:blip r:embed="rId3">
            <a:extLst/>
          </a:blip>
          <a:stretch>
            <a:fillRect/>
          </a:stretch>
        </p:blipFill>
        <p:spPr>
          <a:xfrm>
            <a:off x="2501999" y="411120"/>
            <a:ext cx="7186322" cy="5379840"/>
          </a:xfrm>
          <a:prstGeom prst="rect">
            <a:avLst/>
          </a:prstGeom>
          <a:ln w="12700">
            <a:miter lim="400000"/>
          </a:ln>
        </p:spPr>
      </p:pic>
      <p:sp>
        <p:nvSpPr>
          <p:cNvPr id="1308" name="Be Still…"/>
          <p:cNvSpPr txBox="1"/>
          <p:nvPr/>
        </p:nvSpPr>
        <p:spPr>
          <a:xfrm>
            <a:off x="3142438" y="1231918"/>
            <a:ext cx="2699704" cy="5852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i="1" spc="-1" sz="3200">
                <a:solidFill>
                  <a:srgbClr val="FFFFFF"/>
                </a:solidFill>
                <a:latin typeface="Calibri"/>
                <a:ea typeface="Calibri"/>
                <a:cs typeface="Calibri"/>
                <a:sym typeface="Calibri"/>
              </a:defRPr>
            </a:lvl1pPr>
          </a:lstStyle>
          <a:p>
            <a:pPr/>
            <a:r>
              <a:t>Suche die Stille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47" name="PlaceHolder 1"/>
          <p:cNvSpPr txBox="1"/>
          <p:nvPr>
            <p:ph type="title"/>
          </p:nvPr>
        </p:nvSpPr>
        <p:spPr>
          <a:xfrm>
            <a:off x="422278" y="441063"/>
            <a:ext cx="3474810" cy="5474739"/>
          </a:xfrm>
          <a:prstGeom prst="rect">
            <a:avLst/>
          </a:prstGeom>
        </p:spPr>
        <p:txBody>
          <a:bodyPr lIns="44999" tIns="44999" rIns="44999" bIns="44999" anchor="b"/>
          <a:lstStyle/>
          <a:p>
            <a:pPr>
              <a:lnSpc>
                <a:spcPct val="85000"/>
              </a:lnSpc>
              <a:defRPr spc="-100" sz="3200">
                <a:solidFill>
                  <a:srgbClr val="FDEADA"/>
                </a:solidFill>
                <a:latin typeface="Calibri"/>
                <a:ea typeface="Calibri"/>
                <a:cs typeface="Calibri"/>
                <a:sym typeface="Calibri"/>
              </a:defRPr>
            </a:pPr>
            <a:r>
              <a:t>Es ist, als </a:t>
            </a:r>
            <a:br/>
            <a:r>
              <a:t>würde ich nach Hause kommen, </a:t>
            </a:r>
            <a:br/>
            <a:r>
              <a:t>an einen Ort, </a:t>
            </a:r>
            <a:br/>
            <a:r>
              <a:t>den ich nie hätte verlassen sollen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51" name="PlaceHolder 1"/>
          <p:cNvSpPr txBox="1"/>
          <p:nvPr>
            <p:ph type="title"/>
          </p:nvPr>
        </p:nvSpPr>
        <p:spPr>
          <a:xfrm>
            <a:off x="422279" y="441061"/>
            <a:ext cx="3203282" cy="5535197"/>
          </a:xfrm>
          <a:prstGeom prst="rect">
            <a:avLst/>
          </a:prstGeom>
        </p:spPr>
        <p:txBody>
          <a:bodyPr lIns="44999" tIns="44999" rIns="44999" bIns="44999" anchor="b"/>
          <a:lstStyle/>
          <a:p>
            <a:pPr>
              <a:lnSpc>
                <a:spcPct val="85000"/>
              </a:lnSpc>
              <a:defRPr spc="-100" sz="3200">
                <a:solidFill>
                  <a:srgbClr val="FDEADA"/>
                </a:solidFill>
                <a:latin typeface="Calibri"/>
                <a:ea typeface="Calibri"/>
                <a:cs typeface="Calibri"/>
                <a:sym typeface="Calibri"/>
              </a:defRPr>
            </a:pPr>
            <a:r>
              <a:t>Das Reich Gottes </a:t>
            </a:r>
            <a:br/>
            <a:r>
              <a:t>ist mitten</a:t>
            </a:r>
            <a:br/>
            <a:r>
              <a:t>unter euch – </a:t>
            </a:r>
            <a:br/>
            <a:r>
              <a:t>in euch</a:t>
            </a:r>
            <a:br/>
            <a:br/>
            <a:r>
              <a:t>Lukas 17,21</a:t>
            </a:r>
          </a:p>
        </p:txBody>
      </p:sp>
      <p:sp>
        <p:nvSpPr>
          <p:cNvPr id="1052" name="Conference Four"/>
          <p:cNvSpPr txBox="1"/>
          <p:nvPr/>
        </p:nvSpPr>
        <p:spPr>
          <a:xfrm>
            <a:off x="4518719" y="5369111"/>
            <a:ext cx="5645842" cy="14361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lnSpc>
                <a:spcPct val="90000"/>
              </a:lnSpc>
              <a:spcBef>
                <a:spcPts val="400"/>
              </a:spcBef>
              <a:defRPr spc="-1" sz="2800">
                <a:solidFill>
                  <a:srgbClr val="545454"/>
                </a:solidFill>
                <a:latin typeface="Calibri"/>
                <a:ea typeface="Calibri"/>
                <a:cs typeface="Calibri"/>
                <a:sym typeface="Calibri"/>
              </a:defRPr>
            </a:pPr>
            <a:r>
              <a:t>Im Lauf unserer Reise erfahren wir, </a:t>
            </a:r>
          </a:p>
          <a:p>
            <a:pPr>
              <a:lnSpc>
                <a:spcPct val="90000"/>
              </a:lnSpc>
              <a:spcBef>
                <a:spcPts val="400"/>
              </a:spcBef>
              <a:defRPr spc="-1" sz="2800">
                <a:solidFill>
                  <a:srgbClr val="545454"/>
                </a:solidFill>
                <a:latin typeface="Calibri"/>
                <a:ea typeface="Calibri"/>
                <a:cs typeface="Calibri"/>
                <a:sym typeface="Calibri"/>
              </a:defRPr>
            </a:pPr>
            <a:r>
              <a:t>dass dieser Ort nicht weit entfernt ist, </a:t>
            </a:r>
          </a:p>
          <a:p>
            <a:pPr>
              <a:lnSpc>
                <a:spcPct val="90000"/>
              </a:lnSpc>
              <a:spcBef>
                <a:spcPts val="400"/>
              </a:spcBef>
              <a:defRPr spc="-1" sz="2800">
                <a:solidFill>
                  <a:srgbClr val="545454"/>
                </a:solidFill>
                <a:latin typeface="Calibri"/>
                <a:ea typeface="Calibri"/>
                <a:cs typeface="Calibri"/>
                <a:sym typeface="Calibri"/>
              </a:defRPr>
            </a:pPr>
            <a:r>
              <a:t>sondern überall ganz nah: in uns</a:t>
            </a:r>
          </a:p>
        </p:txBody>
      </p:sp>
      <p:pic>
        <p:nvPicPr>
          <p:cNvPr id="1053" name="Grafik 1" descr="Grafik 1"/>
          <p:cNvPicPr>
            <a:picLocks noChangeAspect="1"/>
          </p:cNvPicPr>
          <p:nvPr/>
        </p:nvPicPr>
        <p:blipFill>
          <a:blip r:embed="rId3">
            <a:extLst/>
          </a:blip>
          <a:stretch>
            <a:fillRect/>
          </a:stretch>
        </p:blipFill>
        <p:spPr>
          <a:xfrm rot="5400000">
            <a:off x="5979347" y="-1016125"/>
            <a:ext cx="4252868" cy="7971343"/>
          </a:xfrm>
          <a:prstGeom prst="rect">
            <a:avLst/>
          </a:prstGeom>
          <a:ln w="12700">
            <a:miter lim="400000"/>
          </a:ln>
        </p:spPr>
      </p:pic>
      <p:sp>
        <p:nvSpPr>
          <p:cNvPr id="1054" name="Textfeld 3"/>
          <p:cNvSpPr txBox="1"/>
          <p:nvPr/>
        </p:nvSpPr>
        <p:spPr>
          <a:xfrm>
            <a:off x="10638508" y="5122892"/>
            <a:ext cx="1274224"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a:solidFill>
                  <a:srgbClr val="8E4221"/>
                </a:solidFill>
              </a:defRPr>
            </a:lvl1pPr>
          </a:lstStyle>
          <a:p>
            <a:pPr/>
            <a:r>
              <a:t>Bild: Nicole Barczyk</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2CA82"/>
        </a:solidFill>
      </p:bgPr>
    </p:bg>
    <p:spTree>
      <p:nvGrpSpPr>
        <p:cNvPr id="1" name=""/>
        <p:cNvGrpSpPr/>
        <p:nvPr/>
      </p:nvGrpSpPr>
      <p:grpSpPr>
        <a:xfrm>
          <a:off x="0" y="0"/>
          <a:ext cx="0" cy="0"/>
          <a:chOff x="0" y="0"/>
          <a:chExt cx="0" cy="0"/>
        </a:xfrm>
      </p:grpSpPr>
      <p:sp>
        <p:nvSpPr>
          <p:cNvPr id="1058" name="PlaceHolder 1"/>
          <p:cNvSpPr txBox="1"/>
          <p:nvPr>
            <p:ph type="title"/>
          </p:nvPr>
        </p:nvSpPr>
        <p:spPr>
          <a:xfrm>
            <a:off x="422279" y="1025640"/>
            <a:ext cx="3203282" cy="2607842"/>
          </a:xfrm>
          <a:prstGeom prst="rect">
            <a:avLst/>
          </a:prstGeom>
        </p:spPr>
        <p:txBody>
          <a:bodyPr lIns="44999" tIns="44999" rIns="44999" bIns="44999" anchor="b"/>
          <a:lstStyle>
            <a:lvl1pPr defTabSz="905255">
              <a:lnSpc>
                <a:spcPct val="85000"/>
              </a:lnSpc>
              <a:defRPr spc="-100" sz="4500">
                <a:solidFill>
                  <a:srgbClr val="FDEADA"/>
                </a:solidFill>
                <a:latin typeface="Calibri"/>
                <a:ea typeface="Calibri"/>
                <a:cs typeface="Calibri"/>
                <a:sym typeface="Calibri"/>
              </a:defRPr>
            </a:lvl1pPr>
          </a:lstStyle>
          <a:p>
            <a:pPr/>
            <a:r>
              <a:t>Einführung in das Zentrierte Gebet</a:t>
            </a:r>
          </a:p>
        </p:txBody>
      </p:sp>
      <p:sp>
        <p:nvSpPr>
          <p:cNvPr id="1059" name="Conference One"/>
          <p:cNvSpPr txBox="1"/>
          <p:nvPr/>
        </p:nvSpPr>
        <p:spPr>
          <a:xfrm>
            <a:off x="4518719" y="633239"/>
            <a:ext cx="5949723" cy="4836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600">
                <a:solidFill>
                  <a:srgbClr val="404040"/>
                </a:solidFill>
                <a:latin typeface="Tahoma"/>
                <a:ea typeface="Tahoma"/>
                <a:cs typeface="Tahoma"/>
                <a:sym typeface="Tahoma"/>
              </a:defRPr>
            </a:lvl1pPr>
          </a:lstStyle>
          <a:p>
            <a:pPr/>
            <a:r>
              <a:t>Konferenz Eins</a:t>
            </a:r>
          </a:p>
        </p:txBody>
      </p:sp>
      <p:sp>
        <p:nvSpPr>
          <p:cNvPr id="1060" name="- PRAYER AS RELATIONSHIP"/>
          <p:cNvSpPr txBox="1"/>
          <p:nvPr/>
        </p:nvSpPr>
        <p:spPr>
          <a:xfrm>
            <a:off x="4610880" y="1290600"/>
            <a:ext cx="5384522" cy="5344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800">
                <a:solidFill>
                  <a:srgbClr val="FFFFFF"/>
                </a:solidFill>
                <a:latin typeface="Calibri"/>
                <a:ea typeface="Calibri"/>
                <a:cs typeface="Calibri"/>
                <a:sym typeface="Calibri"/>
              </a:defRPr>
            </a:lvl1pPr>
          </a:lstStyle>
          <a:p>
            <a:pPr/>
            <a:r>
              <a:t>- GEBET ALS BEZIEHUNG</a:t>
            </a:r>
          </a:p>
        </p:txBody>
      </p:sp>
      <p:sp>
        <p:nvSpPr>
          <p:cNvPr id="1061" name="Conference Three"/>
          <p:cNvSpPr txBox="1"/>
          <p:nvPr/>
        </p:nvSpPr>
        <p:spPr>
          <a:xfrm>
            <a:off x="4518719" y="3363840"/>
            <a:ext cx="5384523" cy="4836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600">
                <a:solidFill>
                  <a:srgbClr val="404040"/>
                </a:solidFill>
                <a:latin typeface="Tahoma"/>
                <a:ea typeface="Tahoma"/>
                <a:cs typeface="Tahoma"/>
                <a:sym typeface="Tahoma"/>
              </a:defRPr>
            </a:lvl1pPr>
          </a:lstStyle>
          <a:p>
            <a:pPr/>
            <a:r>
              <a:t>Konferenz Drei</a:t>
            </a:r>
          </a:p>
        </p:txBody>
      </p:sp>
      <p:sp>
        <p:nvSpPr>
          <p:cNvPr id="1062" name="Conference Two"/>
          <p:cNvSpPr txBox="1"/>
          <p:nvPr/>
        </p:nvSpPr>
        <p:spPr>
          <a:xfrm>
            <a:off x="4518719" y="1998720"/>
            <a:ext cx="4232163" cy="4836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600">
                <a:solidFill>
                  <a:srgbClr val="404040"/>
                </a:solidFill>
                <a:latin typeface="Tahoma"/>
                <a:ea typeface="Tahoma"/>
                <a:cs typeface="Tahoma"/>
                <a:sym typeface="Tahoma"/>
              </a:defRPr>
            </a:lvl1pPr>
          </a:lstStyle>
          <a:p>
            <a:pPr/>
            <a:r>
              <a:t>Konferenz Zwei</a:t>
            </a:r>
          </a:p>
        </p:txBody>
      </p:sp>
      <p:sp>
        <p:nvSpPr>
          <p:cNvPr id="1063" name="- THE METHOD OF CENTERING PRAYER"/>
          <p:cNvSpPr txBox="1"/>
          <p:nvPr/>
        </p:nvSpPr>
        <p:spPr>
          <a:xfrm>
            <a:off x="4633200" y="2655720"/>
            <a:ext cx="6835680" cy="5344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800">
                <a:solidFill>
                  <a:srgbClr val="FFFFFF"/>
                </a:solidFill>
                <a:latin typeface="Calibri"/>
                <a:ea typeface="Calibri"/>
                <a:cs typeface="Calibri"/>
                <a:sym typeface="Calibri"/>
              </a:defRPr>
            </a:lvl1pPr>
          </a:lstStyle>
          <a:p>
            <a:pPr/>
            <a:r>
              <a:t>- DIE METHODE DES ZentrierteN GEBETS</a:t>
            </a:r>
          </a:p>
        </p:txBody>
      </p:sp>
      <p:sp>
        <p:nvSpPr>
          <p:cNvPr id="1064" name="-THOUGHTS AND USE OF THE SACRED WORD"/>
          <p:cNvSpPr txBox="1"/>
          <p:nvPr/>
        </p:nvSpPr>
        <p:spPr>
          <a:xfrm>
            <a:off x="4518719" y="4021199"/>
            <a:ext cx="7559642" cy="4963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600">
                <a:solidFill>
                  <a:srgbClr val="FFFFFF"/>
                </a:solidFill>
                <a:latin typeface="Calibri"/>
                <a:ea typeface="Calibri"/>
                <a:cs typeface="Calibri"/>
                <a:sym typeface="Calibri"/>
              </a:defRPr>
            </a:lvl1pPr>
          </a:lstStyle>
          <a:p>
            <a:pPr/>
            <a:r>
              <a:t> - GEDANKEN UND GEBRAUCH DES HEILIGEN WORTES</a:t>
            </a:r>
          </a:p>
        </p:txBody>
      </p:sp>
      <p:sp>
        <p:nvSpPr>
          <p:cNvPr id="1065" name="Conference Four"/>
          <p:cNvSpPr txBox="1"/>
          <p:nvPr/>
        </p:nvSpPr>
        <p:spPr>
          <a:xfrm>
            <a:off x="4518719" y="4913279"/>
            <a:ext cx="6221163" cy="4836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600">
                <a:solidFill>
                  <a:srgbClr val="404040"/>
                </a:solidFill>
                <a:latin typeface="Tahoma"/>
                <a:ea typeface="Tahoma"/>
                <a:cs typeface="Tahoma"/>
                <a:sym typeface="Tahoma"/>
              </a:defRPr>
            </a:lvl1pPr>
          </a:lstStyle>
          <a:p>
            <a:pPr/>
            <a:r>
              <a:t>Konferenz Vier</a:t>
            </a:r>
          </a:p>
        </p:txBody>
      </p:sp>
      <p:sp>
        <p:nvSpPr>
          <p:cNvPr id="1066" name="-DEEPENING  OUR  RELATIONSHIP  WITH  GOD"/>
          <p:cNvSpPr txBox="1"/>
          <p:nvPr/>
        </p:nvSpPr>
        <p:spPr>
          <a:xfrm>
            <a:off x="4518719" y="5573879"/>
            <a:ext cx="7559642" cy="4963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lnSpc>
                <a:spcPct val="90000"/>
              </a:lnSpc>
              <a:spcBef>
                <a:spcPts val="400"/>
              </a:spcBef>
              <a:defRPr spc="-1" sz="2600">
                <a:solidFill>
                  <a:srgbClr val="FFFFFF"/>
                </a:solidFill>
                <a:latin typeface="Calibri"/>
                <a:ea typeface="Calibri"/>
                <a:cs typeface="Calibri"/>
                <a:sym typeface="Calibri"/>
              </a:defRPr>
            </a:lvl1pPr>
          </a:lstStyle>
          <a:p>
            <a:pPr/>
            <a:r>
              <a:t> - VERTIEFUNG UNSERER BEZIEHUNG ZU GOTT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0" name="PlaceHolder 1"/>
          <p:cNvSpPr txBox="1"/>
          <p:nvPr>
            <p:ph type="title"/>
          </p:nvPr>
        </p:nvSpPr>
        <p:spPr>
          <a:xfrm>
            <a:off x="1095479" y="5073479"/>
            <a:ext cx="10113482" cy="823680"/>
          </a:xfrm>
          <a:prstGeom prst="rect">
            <a:avLst/>
          </a:prstGeom>
        </p:spPr>
        <p:txBody>
          <a:bodyPr anchor="b"/>
          <a:lstStyle>
            <a:lvl1pPr>
              <a:defRPr spc="-100" sz="3600">
                <a:solidFill>
                  <a:srgbClr val="FFFFFF"/>
                </a:solidFill>
              </a:defRPr>
            </a:lvl1pPr>
          </a:lstStyle>
          <a:p>
            <a:pPr/>
            <a:r>
              <a:t>Gebet als Beziehung</a:t>
            </a:r>
          </a:p>
        </p:txBody>
      </p:sp>
      <p:pic>
        <p:nvPicPr>
          <p:cNvPr id="1071" name="Picture Placeholder 2" descr="Picture Placeholder 2"/>
          <p:cNvPicPr>
            <a:picLocks noChangeAspect="1"/>
          </p:cNvPicPr>
          <p:nvPr/>
        </p:nvPicPr>
        <p:blipFill>
          <a:blip r:embed="rId3">
            <a:extLst/>
          </a:blip>
          <a:srcRect l="0" t="19753" r="0" b="19753"/>
          <a:stretch>
            <a:fillRect/>
          </a:stretch>
        </p:blipFill>
        <p:spPr>
          <a:xfrm>
            <a:off x="11158" y="16938"/>
            <a:ext cx="12168002" cy="4903562"/>
          </a:xfrm>
          <a:prstGeom prst="rect">
            <a:avLst/>
          </a:prstGeom>
          <a:ln w="12700">
            <a:miter lim="400000"/>
          </a:ln>
        </p:spPr>
      </p:pic>
      <p:sp>
        <p:nvSpPr>
          <p:cNvPr id="1072" name="PlaceHolder 2"/>
          <p:cNvSpPr txBox="1"/>
          <p:nvPr>
            <p:ph type="body" sz="quarter" idx="1"/>
          </p:nvPr>
        </p:nvSpPr>
        <p:spPr>
          <a:xfrm>
            <a:off x="1095479" y="5905439"/>
            <a:ext cx="10113482" cy="595082"/>
          </a:xfrm>
          <a:prstGeom prst="rect">
            <a:avLst/>
          </a:prstGeom>
        </p:spPr>
        <p:txBody>
          <a:bodyPr/>
          <a:lstStyle>
            <a:lvl1pPr>
              <a:spcBef>
                <a:spcPts val="600"/>
              </a:spcBef>
              <a:buSzTx/>
              <a:buNone/>
              <a:defRPr spc="-100" sz="2400">
                <a:solidFill>
                  <a:srgbClr val="FFFFFF"/>
                </a:solidFill>
                <a:latin typeface="Calibri"/>
                <a:ea typeface="Calibri"/>
                <a:cs typeface="Calibri"/>
                <a:sym typeface="Calibri"/>
              </a:defRPr>
            </a:lvl1pPr>
          </a:lstStyle>
          <a:p>
            <a:pPr/>
            <a:r>
              <a:t>Konferenz Eins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E48312"/>
      </a:accent1>
      <a:accent2>
        <a:srgbClr val="BD582C"/>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E48312"/>
      </a:accent1>
      <a:accent2>
        <a:srgbClr val="BD582C"/>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