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2.jpeg" ContentType="image/jpeg"/>
  <Override PartName="/ppt/notesSlides/notesSlide11.xml" ContentType="application/vnd.openxmlformats-officedocument.presentationml.notesSlide+xml"/>
  <Override PartName="/ppt/media/image3.jpeg" ContentType="image/jpeg"/>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4.jpe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media1.mp4" ContentType="video/unknown"/>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8E8"/>
          </a:solidFill>
        </a:fill>
      </a:tcStyle>
    </a:wholeTbl>
    <a:band2H>
      <a:tcTxStyle b="def" i="def"/>
      <a:tcStyle>
        <a:tcBdr/>
        <a:fill>
          <a:solidFill>
            <a:srgbClr val="EFF4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ECD0"/>
          </a:solidFill>
        </a:fill>
      </a:tcStyle>
    </a:wholeTbl>
    <a:band2H>
      <a:tcTxStyle b="def" i="def"/>
      <a:tcStyle>
        <a:tcBdr/>
        <a:fill>
          <a:solidFill>
            <a:srgbClr val="FAF6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E5CC"/>
          </a:solidFill>
        </a:fill>
      </a:tcStyle>
    </a:wholeTbl>
    <a:band2H>
      <a:tcTxStyle b="def" i="def"/>
      <a:tcStyle>
        <a:tcBdr/>
        <a:fill>
          <a:solidFill>
            <a:srgbClr val="F2F2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6" name="Shape 106"/>
          <p:cNvSpPr/>
          <p:nvPr>
            <p:ph type="sldImg"/>
          </p:nvPr>
        </p:nvSpPr>
        <p:spPr>
          <a:xfrm>
            <a:off x="1143000" y="685800"/>
            <a:ext cx="4572000" cy="3429000"/>
          </a:xfrm>
          <a:prstGeom prst="rect">
            <a:avLst/>
          </a:prstGeom>
        </p:spPr>
        <p:txBody>
          <a:bodyPr/>
          <a:lstStyle/>
          <a:p>
            <a:pPr/>
          </a:p>
        </p:txBody>
      </p:sp>
      <p:sp>
        <p:nvSpPr>
          <p:cNvPr id="107" name="Shape 10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Shape 116"/>
          <p:cNvSpPr/>
          <p:nvPr>
            <p:ph type="sldImg"/>
          </p:nvPr>
        </p:nvSpPr>
        <p:spPr>
          <a:prstGeom prst="rect">
            <a:avLst/>
          </a:prstGeom>
        </p:spPr>
        <p:txBody>
          <a:bodyPr/>
          <a:lstStyle/>
          <a:p>
            <a:pPr/>
          </a:p>
        </p:txBody>
      </p:sp>
      <p:sp>
        <p:nvSpPr>
          <p:cNvPr id="117" name="Shape 117"/>
          <p:cNvSpPr/>
          <p:nvPr>
            <p:ph type="body" sz="quarter" idx="1"/>
          </p:nvPr>
        </p:nvSpPr>
        <p:spPr>
          <a:prstGeom prst="rect">
            <a:avLst/>
          </a:prstGeom>
        </p:spPr>
        <p:txBody>
          <a:bodyPr/>
          <a:lstStyle>
            <a:lvl1pPr algn="ctr">
              <a:defRPr b="1">
                <a:latin typeface="Arial"/>
                <a:ea typeface="Arial"/>
                <a:cs typeface="Arial"/>
                <a:sym typeface="Arial"/>
              </a:defRPr>
            </a:lvl1pPr>
          </a:lstStyle>
          <a:p>
            <a:pPr/>
            <a:r>
              <a:t>23. Thoughts &amp; Use of the Sacred Word – Conference Three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Shape 194"/>
          <p:cNvSpPr/>
          <p:nvPr>
            <p:ph type="sldImg"/>
          </p:nvPr>
        </p:nvSpPr>
        <p:spPr>
          <a:prstGeom prst="rect">
            <a:avLst/>
          </a:prstGeom>
        </p:spPr>
        <p:txBody>
          <a:bodyPr/>
          <a:lstStyle/>
          <a:p>
            <a:pPr/>
          </a:p>
        </p:txBody>
      </p:sp>
      <p:sp>
        <p:nvSpPr>
          <p:cNvPr id="195" name="Shape 195"/>
          <p:cNvSpPr/>
          <p:nvPr>
            <p:ph type="body" sz="quarter" idx="1"/>
          </p:nvPr>
        </p:nvSpPr>
        <p:spPr>
          <a:prstGeom prst="rect">
            <a:avLst/>
          </a:prstGeom>
        </p:spPr>
        <p:txBody>
          <a:bodyPr/>
          <a:lstStyle/>
          <a:p>
            <a:pPr algn="ctr">
              <a:defRPr b="1">
                <a:latin typeface="Arial"/>
                <a:ea typeface="Arial"/>
                <a:cs typeface="Arial"/>
                <a:sym typeface="Arial"/>
              </a:defRPr>
            </a:pPr>
            <a:r>
              <a:t>32. Our Second Period of Centering Prayer </a:t>
            </a:r>
          </a:p>
          <a:p>
            <a:pPr>
              <a:defRPr u="sng">
                <a:latin typeface="Arial"/>
                <a:ea typeface="Arial"/>
                <a:cs typeface="Arial"/>
                <a:sym typeface="Arial"/>
              </a:defRPr>
            </a:pPr>
            <a:r>
              <a:t>NOTES TO PRESENTER</a:t>
            </a:r>
            <a:r>
              <a:rPr u="none"/>
              <a:t>: After a standing break:</a:t>
            </a:r>
            <a:endParaRPr u="none"/>
          </a:p>
          <a:p>
            <a:pPr lvl="1" marL="683203" indent="-191331">
              <a:buSzPct val="100000"/>
              <a:buChar char="➢"/>
              <a:defRPr>
                <a:latin typeface="Arial"/>
                <a:ea typeface="Arial"/>
                <a:cs typeface="Arial"/>
                <a:sym typeface="Arial"/>
              </a:defRPr>
            </a:pPr>
            <a:r>
              <a:t> Lead participants in their second twenty-minute period of Centering Prayer.</a:t>
            </a:r>
          </a:p>
          <a:p>
            <a:pPr lvl="1" marL="683203" indent="-191331">
              <a:buSzPct val="100000"/>
              <a:buChar char="➢"/>
              <a:defRPr>
                <a:latin typeface="Arial"/>
                <a:ea typeface="Arial"/>
                <a:cs typeface="Arial"/>
                <a:sym typeface="Arial"/>
              </a:defRPr>
            </a:pPr>
            <a:r>
              <a:t> Remind participants:</a:t>
            </a:r>
          </a:p>
          <a:p>
            <a:pPr lvl="2" marL="1193420" indent="-191332">
              <a:buSzPct val="100000"/>
              <a:buFont typeface="Arial"/>
              <a:buChar char="•"/>
              <a:defRPr>
                <a:latin typeface="Arial"/>
                <a:ea typeface="Arial"/>
                <a:cs typeface="Arial"/>
                <a:sym typeface="Arial"/>
              </a:defRPr>
            </a:pPr>
            <a:r>
              <a:t>They may continue to use the sacred word they’ve chosen earlier. </a:t>
            </a:r>
          </a:p>
          <a:p>
            <a:pPr lvl="2" marL="1193420" indent="-191332">
              <a:buSzPct val="100000"/>
              <a:buFont typeface="Arial"/>
              <a:buChar char="•"/>
              <a:defRPr>
                <a:latin typeface="Arial"/>
                <a:ea typeface="Arial"/>
                <a:cs typeface="Arial"/>
                <a:sym typeface="Arial"/>
              </a:defRPr>
            </a:pPr>
            <a:r>
              <a:t>Of the sitting posture. </a:t>
            </a:r>
          </a:p>
          <a:p>
            <a:pPr lvl="2" marL="1193420" indent="-191332">
              <a:buSzPct val="100000"/>
              <a:buFont typeface="Arial"/>
              <a:buChar char="•"/>
              <a:defRPr>
                <a:latin typeface="Arial"/>
                <a:ea typeface="Arial"/>
                <a:cs typeface="Arial"/>
                <a:sym typeface="Arial"/>
              </a:defRPr>
            </a:pPr>
            <a:r>
              <a:t>Repeat Guideline #3—“When engaged with your thoughts, return ever-so-gently to your sacred word.”  </a:t>
            </a:r>
          </a:p>
          <a:p>
            <a:pPr lvl="2" marL="1193420" indent="-191332">
              <a:buSzPct val="100000"/>
              <a:buFont typeface="Arial"/>
              <a:buChar char="•"/>
              <a:defRPr>
                <a:latin typeface="Arial"/>
                <a:ea typeface="Arial"/>
                <a:cs typeface="Arial"/>
                <a:sym typeface="Arial"/>
              </a:defRPr>
            </a:pPr>
            <a:r>
              <a:t>That you will indicate the end of the prayer by slowly saying a prayer such as the Lord’s Prayer while others listen. </a:t>
            </a:r>
          </a:p>
          <a:p>
            <a:pPr lvl="1" marL="683203" indent="-191331">
              <a:buSzPct val="100000"/>
              <a:buChar char="➢"/>
              <a:defRPr>
                <a:latin typeface="Arial"/>
                <a:ea typeface="Arial"/>
                <a:cs typeface="Arial"/>
                <a:sym typeface="Arial"/>
              </a:defRPr>
            </a:pPr>
            <a:r>
              <a:t> Silently introduce the sacred word to begin Centering Prayer.</a:t>
            </a:r>
          </a:p>
          <a:p>
            <a:pPr lvl="1" marL="683203" indent="-191331">
              <a:buSzPct val="100000"/>
              <a:buChar char="➢"/>
              <a:defRPr>
                <a:latin typeface="Arial"/>
                <a:ea typeface="Arial"/>
                <a:cs typeface="Arial"/>
                <a:sym typeface="Arial"/>
              </a:defRPr>
            </a:pPr>
            <a:r>
              <a:t> Invite the participants to gently open their eyes after saying the ending prayer.</a:t>
            </a:r>
          </a:p>
          <a:p>
            <a:pPr lvl="1" marL="683203" indent="-191331">
              <a:buSzPct val="100000"/>
              <a:buChar char="➢"/>
              <a:defRPr>
                <a:latin typeface="Arial"/>
                <a:ea typeface="Arial"/>
                <a:cs typeface="Arial"/>
                <a:sym typeface="Arial"/>
              </a:defRPr>
            </a:pPr>
            <a:r>
              <a:t> Afterward invite participants to </a:t>
            </a:r>
            <a:r>
              <a:rPr b="1"/>
              <a:t>share their experiences </a:t>
            </a:r>
            <a:r>
              <a:t>of Centering Prayer.  This is distinct from the question asked in Conference Two after the first period of Centering Prayer, where participants were encouraged to ask questions specific to the method of Centering Prayer. Here they </a:t>
            </a:r>
            <a:r>
              <a:rPr b="1"/>
              <a:t>are asked to share their experiences</a:t>
            </a:r>
            <a:r>
              <a:t>. </a:t>
            </a:r>
          </a:p>
          <a:p>
            <a:pPr lvl="1" indent="457200">
              <a:defRPr>
                <a:latin typeface="Arial"/>
                <a:ea typeface="Arial"/>
                <a:cs typeface="Arial"/>
                <a:sym typeface="Arial"/>
              </a:defRPr>
            </a:pPr>
            <a:r>
              <a:t>NOTE: Also refer to Development of Essentials in </a:t>
            </a:r>
            <a:r>
              <a:rPr i="1"/>
              <a:t>Post-Reading for Presenter-in-Training </a:t>
            </a:r>
            <a:r>
              <a:t>for additional insights about the essentials.</a:t>
            </a:r>
          </a:p>
          <a:p>
            <a:pPr/>
          </a:p>
          <a:p>
            <a:pPr/>
          </a:p>
          <a:p>
            <a:pPr algn="ctr">
              <a:defRPr b="1">
                <a:solidFill>
                  <a:srgbClr val="011993"/>
                </a:solidFill>
                <a:latin typeface="Arial"/>
                <a:ea typeface="Arial"/>
                <a:cs typeface="Arial"/>
                <a:sym typeface="Arial"/>
              </a:defRPr>
            </a:pPr>
            <a:r>
              <a:t>32. Unsere zweite Centering Prayer Zeit </a:t>
            </a:r>
          </a:p>
          <a:p>
            <a:pPr>
              <a:defRPr u="sng">
                <a:solidFill>
                  <a:srgbClr val="011993"/>
                </a:solidFill>
                <a:latin typeface="Arial"/>
                <a:ea typeface="Arial"/>
                <a:cs typeface="Arial"/>
                <a:sym typeface="Arial"/>
              </a:defRPr>
            </a:pPr>
            <a:r>
              <a:t>FÜR PRESENTER</a:t>
            </a:r>
            <a:r>
              <a:rPr u="none"/>
              <a:t>: Nach einer kurzen Pause, in der die Teilnehmer stehen können:</a:t>
            </a:r>
            <a:endParaRPr u="none"/>
          </a:p>
          <a:p>
            <a:pPr lvl="1" marL="683203" indent="-191331">
              <a:buSzPct val="100000"/>
              <a:buChar char="➢"/>
              <a:defRPr>
                <a:solidFill>
                  <a:srgbClr val="011993"/>
                </a:solidFill>
                <a:latin typeface="Arial"/>
                <a:ea typeface="Arial"/>
                <a:cs typeface="Arial"/>
                <a:sym typeface="Arial"/>
              </a:defRPr>
            </a:pPr>
            <a:r>
              <a:t> Leite die Teilnehmer in einer zweiten Zeit des Gebets der Sammlung an.</a:t>
            </a:r>
          </a:p>
          <a:p>
            <a:pPr lvl="1" marL="683203" indent="-191331">
              <a:buSzPct val="100000"/>
              <a:buChar char="➢"/>
              <a:defRPr>
                <a:solidFill>
                  <a:srgbClr val="011993"/>
                </a:solidFill>
                <a:latin typeface="Arial"/>
                <a:ea typeface="Arial"/>
                <a:cs typeface="Arial"/>
                <a:sym typeface="Arial"/>
              </a:defRPr>
            </a:pPr>
            <a:r>
              <a:t> Erinnere dabei die Teilnehmer an die folgenden Punkte:</a:t>
            </a:r>
          </a:p>
          <a:p>
            <a:pPr lvl="2" marL="1193420" indent="-191332">
              <a:buSzPct val="100000"/>
              <a:buFont typeface="Arial"/>
              <a:buChar char="•"/>
              <a:defRPr>
                <a:solidFill>
                  <a:srgbClr val="011993"/>
                </a:solidFill>
                <a:latin typeface="Arial"/>
                <a:ea typeface="Arial"/>
                <a:cs typeface="Arial"/>
                <a:sym typeface="Arial"/>
              </a:defRPr>
            </a:pPr>
            <a:r>
              <a:t>Daran, dass sie das Gebetswort von vorher weiter benutzen können</a:t>
            </a:r>
          </a:p>
          <a:p>
            <a:pPr lvl="2" marL="1193420" indent="-191332">
              <a:buSzPct val="100000"/>
              <a:buFont typeface="Arial"/>
              <a:buChar char="•"/>
              <a:defRPr>
                <a:solidFill>
                  <a:srgbClr val="011993"/>
                </a:solidFill>
                <a:latin typeface="Arial"/>
                <a:ea typeface="Arial"/>
                <a:cs typeface="Arial"/>
                <a:sym typeface="Arial"/>
              </a:defRPr>
            </a:pPr>
            <a:r>
              <a:t>An die Sitzposition</a:t>
            </a:r>
          </a:p>
          <a:p>
            <a:pPr lvl="2" marL="1193420" indent="-191332">
              <a:buSzPct val="100000"/>
              <a:buFont typeface="Arial"/>
              <a:buChar char="•"/>
              <a:defRPr>
                <a:solidFill>
                  <a:srgbClr val="011993"/>
                </a:solidFill>
                <a:latin typeface="Arial"/>
                <a:ea typeface="Arial"/>
                <a:cs typeface="Arial"/>
                <a:sym typeface="Arial"/>
              </a:defRPr>
            </a:pPr>
            <a:r>
              <a:t>Wiederhole Leitlinie 3— “Wenn du bemerkst, dass du Gedanken nachgehst [wenn du mit deinen Gedanken beschäftigt bist], kehre behutsam zum Gebetswort zurück.” </a:t>
            </a:r>
          </a:p>
          <a:p>
            <a:pPr lvl="2" marL="1193420" indent="-191332">
              <a:buSzPct val="100000"/>
              <a:buFont typeface="Arial"/>
              <a:buChar char="•"/>
              <a:defRPr>
                <a:solidFill>
                  <a:srgbClr val="011993"/>
                </a:solidFill>
                <a:latin typeface="Arial"/>
                <a:ea typeface="Arial"/>
                <a:cs typeface="Arial"/>
                <a:sym typeface="Arial"/>
              </a:defRPr>
            </a:pPr>
            <a:r>
              <a:t>daran dass du das Ende der Gebetszeit ankündigen wirst, in dem du langsam Ein Gebet sprichst, zum Beispiel das Vaterunser, während alle anderen zuhören [Hier gibt es natürlich andere Möglichkeiten]</a:t>
            </a:r>
          </a:p>
          <a:p>
            <a:pPr lvl="2" marL="1193420" indent="-191332">
              <a:buSzPct val="100000"/>
              <a:buFont typeface="Arial"/>
              <a:buChar char="•"/>
              <a:defRPr>
                <a:solidFill>
                  <a:srgbClr val="011993"/>
                </a:solidFill>
                <a:latin typeface="Arial"/>
                <a:ea typeface="Arial"/>
                <a:cs typeface="Arial"/>
                <a:sym typeface="Arial"/>
              </a:defRPr>
            </a:pPr>
            <a:r>
              <a:t>daran das das Gebetswort schweigend einzuführen als Symbol ihrer  Zustimmung zu Gottes Gegenwart und Wirken in ihnen</a:t>
            </a:r>
          </a:p>
          <a:p>
            <a:pPr lvl="1" marL="683203" indent="-191331">
              <a:buSzPct val="100000"/>
              <a:buChar char="➢"/>
              <a:defRPr>
                <a:solidFill>
                  <a:srgbClr val="011993"/>
                </a:solidFill>
                <a:latin typeface="Arial"/>
                <a:ea typeface="Arial"/>
                <a:cs typeface="Arial"/>
                <a:sym typeface="Arial"/>
              </a:defRPr>
            </a:pPr>
            <a:r>
              <a:t> Am Ende des Gebets lade die Teilnehmer dazu ein, wenn sie bereit sind, die Augen zu öffnen</a:t>
            </a:r>
          </a:p>
          <a:p>
            <a:pPr lvl="1" marL="683203" indent="-191331">
              <a:buSzPct val="100000"/>
              <a:buChar char="➢"/>
              <a:defRPr>
                <a:solidFill>
                  <a:srgbClr val="011993"/>
                </a:solidFill>
                <a:latin typeface="Arial"/>
                <a:ea typeface="Arial"/>
                <a:cs typeface="Arial"/>
                <a:sym typeface="Arial"/>
              </a:defRPr>
            </a:pPr>
            <a:r>
              <a:t> [wenn alle bereit sind] Lade die Teilnehmer dazu ein, ihre Erfahrung während des centering Prayers zu teilen/auszutauschen. Dies ist anders als nach der ersten Centering Prayer Zeit, wo die Teilnehmer ermutigt wurden, Fragen über die Methode zu stellen. Hier bitten wir Sie, über ihre Erfahrung zu sprechen.</a:t>
            </a:r>
          </a:p>
          <a:p>
            <a:pPr>
              <a:defRPr>
                <a:solidFill>
                  <a:srgbClr val="011993"/>
                </a:solidFill>
                <a:latin typeface="Arial"/>
                <a:ea typeface="Arial"/>
                <a:cs typeface="Arial"/>
                <a:sym typeface="Arial"/>
              </a:defRPr>
            </a:pPr>
          </a:p>
          <a:p>
            <a:pPr lvl="1" indent="457200">
              <a:defRPr>
                <a:solidFill>
                  <a:srgbClr val="011993"/>
                </a:solidFill>
                <a:latin typeface="Arial"/>
                <a:ea typeface="Arial"/>
                <a:cs typeface="Arial"/>
                <a:sym typeface="Arial"/>
              </a:defRPr>
            </a:pPr>
            <a:r>
              <a:t>NOTE: Bitte lest auch die Seite zu “Development of Essentials” in den “</a:t>
            </a:r>
            <a:r>
              <a:rPr i="1"/>
              <a:t>Post-Reading for Presenter-in-Training” </a:t>
            </a:r>
            <a:r>
              <a:t>ffür weitere Aspekte der "wesentlichen Inhalte".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Shape 204"/>
          <p:cNvSpPr/>
          <p:nvPr>
            <p:ph type="sldImg"/>
          </p:nvPr>
        </p:nvSpPr>
        <p:spPr>
          <a:prstGeom prst="rect">
            <a:avLst/>
          </a:prstGeom>
        </p:spPr>
        <p:txBody>
          <a:bodyPr/>
          <a:lstStyle/>
          <a:p>
            <a:pPr/>
          </a:p>
        </p:txBody>
      </p:sp>
      <p:sp>
        <p:nvSpPr>
          <p:cNvPr id="205" name="Shape 205"/>
          <p:cNvSpPr/>
          <p:nvPr>
            <p:ph type="body" sz="quarter" idx="1"/>
          </p:nvPr>
        </p:nvSpPr>
        <p:spPr>
          <a:prstGeom prst="rect">
            <a:avLst/>
          </a:prstGeom>
        </p:spPr>
        <p:txBody>
          <a:bodyPr/>
          <a:lstStyle>
            <a:lvl1pPr algn="ctr">
              <a:defRPr b="1">
                <a:latin typeface="Arial"/>
                <a:ea typeface="Arial"/>
                <a:cs typeface="Arial"/>
                <a:sym typeface="Arial"/>
              </a:defRPr>
            </a:lvl1pPr>
          </a:lstStyle>
          <a:p>
            <a:pPr/>
            <a:r>
              <a:t>33. Deepening Our Relationship with God – Conference Four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Shape 211"/>
          <p:cNvSpPr/>
          <p:nvPr>
            <p:ph type="sldImg"/>
          </p:nvPr>
        </p:nvSpPr>
        <p:spPr>
          <a:prstGeom prst="rect">
            <a:avLst/>
          </a:prstGeom>
        </p:spPr>
        <p:txBody>
          <a:bodyPr/>
          <a:lstStyle/>
          <a:p>
            <a:pPr/>
          </a:p>
        </p:txBody>
      </p:sp>
      <p:sp>
        <p:nvSpPr>
          <p:cNvPr id="212" name="Shape 212"/>
          <p:cNvSpPr/>
          <p:nvPr>
            <p:ph type="body" sz="quarter" idx="1"/>
          </p:nvPr>
        </p:nvSpPr>
        <p:spPr>
          <a:prstGeom prst="rect">
            <a:avLst/>
          </a:prstGeom>
        </p:spPr>
        <p:txBody>
          <a:bodyPr/>
          <a:lstStyle/>
          <a:p>
            <a:pPr algn="ctr">
              <a:defRPr b="1">
                <a:latin typeface="Arial"/>
                <a:ea typeface="Arial"/>
                <a:cs typeface="Arial"/>
                <a:sym typeface="Arial"/>
              </a:defRPr>
            </a:pPr>
            <a:r>
              <a:t>34. Obstacles to Relationship</a:t>
            </a:r>
          </a:p>
          <a:p>
            <a:pPr algn="ctr">
              <a:defRPr b="1">
                <a:latin typeface="Arial"/>
                <a:ea typeface="Arial"/>
                <a:cs typeface="Arial"/>
                <a:sym typeface="Arial"/>
              </a:defRPr>
            </a:pPr>
          </a:p>
          <a:p>
            <a:pPr>
              <a:defRPr>
                <a:latin typeface="Arial"/>
                <a:ea typeface="Arial"/>
                <a:cs typeface="Arial"/>
                <a:sym typeface="Arial"/>
              </a:defRPr>
            </a:pPr>
            <a:r>
              <a:t>What Separates us from God and Others?  </a:t>
            </a:r>
          </a:p>
          <a:p>
            <a:pPr algn="ctr">
              <a:defRPr b="1">
                <a:latin typeface="Arial"/>
                <a:ea typeface="Arial"/>
                <a:cs typeface="Arial"/>
                <a:sym typeface="Arial"/>
              </a:defRPr>
            </a:pPr>
          </a:p>
          <a:p>
            <a:pPr marL="191331" indent="-191331">
              <a:buSzPct val="100000"/>
              <a:buFont typeface="Arial"/>
              <a:buChar char="•"/>
              <a:defRPr>
                <a:latin typeface="Arial"/>
                <a:ea typeface="Arial"/>
                <a:cs typeface="Arial"/>
                <a:sym typeface="Arial"/>
              </a:defRPr>
            </a:pPr>
            <a:r>
              <a:t>Our culturally conditioned attitudes and our psychological feelings such as fear or guilt, anger and unworthiness whether conscious or unconscious, are usually obstacles to any relationship. </a:t>
            </a:r>
          </a:p>
          <a:p>
            <a:pPr marL="191331" indent="-191331">
              <a:buSzPct val="100000"/>
              <a:buFont typeface="Arial"/>
              <a:buChar char="•"/>
              <a:defRPr>
                <a:latin typeface="Arial"/>
                <a:ea typeface="Arial"/>
                <a:cs typeface="Arial"/>
                <a:sym typeface="Arial"/>
              </a:defRPr>
            </a:pPr>
            <a:r>
              <a:t>As our relationship with Christ deepens through fidelity to the Centering Prayer practice, our motivation is purified and obstacles to our relationship are gradually reduced.</a:t>
            </a:r>
          </a:p>
          <a:p>
            <a:pPr>
              <a:defRPr>
                <a:latin typeface="Arial"/>
                <a:ea typeface="Arial"/>
                <a:cs typeface="Arial"/>
                <a:sym typeface="Arial"/>
              </a:defRPr>
            </a:pPr>
          </a:p>
          <a:p>
            <a:pPr>
              <a:defRPr>
                <a:latin typeface="Arial"/>
                <a:ea typeface="Arial"/>
                <a:cs typeface="Arial"/>
                <a:sym typeface="Arial"/>
              </a:defRPr>
            </a:pPr>
          </a:p>
          <a:p>
            <a:pPr marL="63360" indent="-63360">
              <a:defRPr spc="-1">
                <a:latin typeface="Arial"/>
                <a:ea typeface="Arial"/>
                <a:cs typeface="Arial"/>
                <a:sym typeface="Arial"/>
              </a:defRPr>
            </a:pPr>
            <a:r>
              <a:t>Was trennt uns von Gott und anderen?  </a:t>
            </a:r>
          </a:p>
          <a:p>
            <a:pPr marL="63360" indent="-63360" algn="ctr">
              <a:defRPr spc="-1">
                <a:latin typeface="Arial"/>
                <a:ea typeface="Arial"/>
                <a:cs typeface="Arial"/>
                <a:sym typeface="Arial"/>
              </a:defRPr>
            </a:pPr>
          </a:p>
          <a:p>
            <a:pPr marL="63360" indent="-63360">
              <a:buClr>
                <a:srgbClr val="000000"/>
              </a:buClr>
              <a:buSzPct val="100000"/>
              <a:buFont typeface="Symbol"/>
              <a:buChar char="·"/>
              <a:defRPr spc="-1">
                <a:solidFill>
                  <a:srgbClr val="011993"/>
                </a:solidFill>
                <a:latin typeface="Arial"/>
                <a:ea typeface="Arial"/>
                <a:cs typeface="Arial"/>
                <a:sym typeface="Arial"/>
              </a:defRPr>
            </a:pPr>
            <a:r>
              <a:t>Unsere kulturell bedingten Einstellungen und unsere psychologischen Gefühle wie Angst oder Schuldgefühle, Wut und Unwertgefühl, ob bewusst oder unbewusst, sind in der Regel Hindernisse für jede Beziehung. </a:t>
            </a:r>
          </a:p>
          <a:p>
            <a:pPr marL="63360" indent="-63360">
              <a:buClr>
                <a:srgbClr val="000000"/>
              </a:buClr>
              <a:buSzPct val="100000"/>
              <a:buFont typeface="Symbol"/>
              <a:buChar char="·"/>
              <a:defRPr spc="-1">
                <a:solidFill>
                  <a:srgbClr val="011993"/>
                </a:solidFill>
                <a:latin typeface="Arial"/>
                <a:ea typeface="Arial"/>
                <a:cs typeface="Arial"/>
                <a:sym typeface="Arial"/>
              </a:defRPr>
            </a:pPr>
            <a:r>
              <a:t>In dem Maße, in dem sich unsere Beziehung zu Christus durch die Treue zur Praxis des Zentrierenden Gebets vertieft, wird unsere Motivation geläutert und die Hindernisse, die unserer Beziehung im Wege stehen, werden allmählich verringert.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Shape 218"/>
          <p:cNvSpPr/>
          <p:nvPr>
            <p:ph type="sldImg"/>
          </p:nvPr>
        </p:nvSpPr>
        <p:spPr>
          <a:prstGeom prst="rect">
            <a:avLst/>
          </a:prstGeom>
        </p:spPr>
        <p:txBody>
          <a:bodyPr/>
          <a:lstStyle/>
          <a:p>
            <a:pPr/>
          </a:p>
        </p:txBody>
      </p:sp>
      <p:sp>
        <p:nvSpPr>
          <p:cNvPr id="219" name="Shape 219"/>
          <p:cNvSpPr/>
          <p:nvPr>
            <p:ph type="body" sz="quarter" idx="1"/>
          </p:nvPr>
        </p:nvSpPr>
        <p:spPr>
          <a:prstGeom prst="rect">
            <a:avLst/>
          </a:prstGeom>
        </p:spPr>
        <p:txBody>
          <a:bodyPr/>
          <a:lstStyle/>
          <a:p>
            <a:pPr algn="ctr">
              <a:defRPr b="1">
                <a:latin typeface="Arial"/>
                <a:ea typeface="Arial"/>
                <a:cs typeface="Arial"/>
                <a:sym typeface="Arial"/>
              </a:defRPr>
            </a:pPr>
            <a:r>
              <a:t>35. Our Basic Core of Goodness </a:t>
            </a:r>
          </a:p>
          <a:p>
            <a:pPr algn="ctr">
              <a:defRPr b="1">
                <a:latin typeface="Arial"/>
                <a:ea typeface="Arial"/>
                <a:cs typeface="Arial"/>
                <a:sym typeface="Arial"/>
              </a:defRPr>
            </a:pPr>
          </a:p>
          <a:p>
            <a:pPr>
              <a:defRPr>
                <a:latin typeface="Arial"/>
                <a:ea typeface="Arial"/>
                <a:cs typeface="Arial"/>
                <a:sym typeface="Arial"/>
              </a:defRPr>
            </a:pPr>
            <a:r>
              <a:t>In contemporary terms we read the following from </a:t>
            </a:r>
            <a:r>
              <a:rPr i="1"/>
              <a:t>Open Mind, Open Heart (2006): </a:t>
            </a:r>
            <a:endParaRPr i="1"/>
          </a:p>
          <a:p>
            <a:pPr marL="228600" indent="-228600">
              <a:buSzPct val="100000"/>
              <a:buAutoNum type="arabicPeriod" startAt="1"/>
              <a:defRPr i="1"/>
            </a:pPr>
            <a:r>
              <a:t>“The fundamental goodness of human nature, like the mystery of the Trinity, Grace, and the Incarnation, is an essential element of Christian faith. This basic core of goodness is capable of unlimited development, indeed of becoming transformed in Christ. . . . </a:t>
            </a:r>
          </a:p>
          <a:p>
            <a:pPr marL="228600" indent="-228600">
              <a:buSzPct val="100000"/>
              <a:buAutoNum type="arabicPeriod" startAt="1"/>
              <a:defRPr i="1"/>
            </a:pPr>
            <a:r>
              <a:t>Our basic core of goodness is our true Self. Its center of gravity is God. The acceptance of our basic goodness is a quantum leap in the spiritual journey.”</a:t>
            </a:r>
          </a:p>
          <a:p>
            <a:pPr>
              <a:defRPr i="1">
                <a:latin typeface="Arial"/>
                <a:ea typeface="Arial"/>
                <a:cs typeface="Arial"/>
                <a:sym typeface="Arial"/>
              </a:defRPr>
            </a:pPr>
            <a:r>
              <a:t>Open Mind, Open Heart (2006)</a:t>
            </a:r>
            <a:r>
              <a:rPr i="0"/>
              <a:t>, by Thomas Keating, Chapter 12, page 158, “Guidelines for Christian Life, Growth and Transformation.”</a:t>
            </a:r>
            <a:endParaRPr i="0"/>
          </a:p>
          <a:p>
            <a:pPr>
              <a:defRPr>
                <a:latin typeface="Arial"/>
                <a:ea typeface="Arial"/>
                <a:cs typeface="Arial"/>
                <a:sym typeface="Arial"/>
              </a:defRPr>
            </a:pPr>
            <a:r>
              <a:t>In the Hebrew scripture we are told that we are created in the image and likeness of God. In the book of Genesis, God declares creation “Very Good.”</a:t>
            </a:r>
          </a:p>
          <a:p>
            <a:pPr lvl="1" indent="457200">
              <a:defRPr i="1">
                <a:latin typeface="Arial"/>
                <a:ea typeface="Arial"/>
                <a:cs typeface="Arial"/>
                <a:sym typeface="Arial"/>
              </a:defRPr>
            </a:pPr>
            <a:r>
              <a:t> “So God created humankind in God’s image.  In the divine image God created them.  Male and female God created them … God saw everything that God had made and indeed  it was very good.”  </a:t>
            </a:r>
            <a:r>
              <a:rPr i="0"/>
              <a:t>(Genesis 1:27, 31) </a:t>
            </a:r>
            <a:endParaRPr i="0"/>
          </a:p>
          <a:p>
            <a:pPr>
              <a:defRPr>
                <a:latin typeface="Arial"/>
                <a:ea typeface="Arial"/>
                <a:cs typeface="Arial"/>
                <a:sym typeface="Arial"/>
              </a:defRPr>
            </a:pPr>
            <a:r>
              <a:t> This theme of our goodness continues in the Christian scripture:</a:t>
            </a:r>
          </a:p>
          <a:p>
            <a:pPr lvl="1" indent="457200">
              <a:defRPr i="1">
                <a:latin typeface="Arial"/>
                <a:ea typeface="Arial"/>
                <a:cs typeface="Arial"/>
                <a:sym typeface="Arial"/>
              </a:defRPr>
            </a:pPr>
            <a:r>
              <a:t>  “Everything God created is good….”  </a:t>
            </a:r>
            <a:r>
              <a:rPr i="0"/>
              <a:t>(1 Timothy 4:4)</a:t>
            </a:r>
            <a:endParaRPr i="0"/>
          </a:p>
          <a:p>
            <a:pPr/>
            <a:endParaRPr>
              <a:latin typeface="Arial"/>
              <a:ea typeface="Arial"/>
              <a:cs typeface="Arial"/>
              <a:sym typeface="Arial"/>
            </a:endParaRPr>
          </a:p>
          <a:p>
            <a:pPr/>
            <a:endParaRPr>
              <a:latin typeface="Arial"/>
              <a:ea typeface="Arial"/>
              <a:cs typeface="Arial"/>
              <a:sym typeface="Arial"/>
            </a:endParaRPr>
          </a:p>
          <a:p>
            <a:pPr lvl="1" indent="457200">
              <a:defRPr i="1">
                <a:solidFill>
                  <a:srgbClr val="011993"/>
                </a:solidFill>
                <a:latin typeface="Arial"/>
                <a:ea typeface="Arial"/>
                <a:cs typeface="Arial"/>
                <a:sym typeface="Arial"/>
              </a:defRPr>
            </a:pPr>
            <a:r>
              <a:rPr i="0"/>
              <a:t>1. Sowie </a:t>
            </a:r>
            <a:r>
              <a:rPr i="0"/>
              <a:t>das Geheimnis der Dreifaltigkeit, der Gnade und der Menschwerdung des Wortes, ist auch das grundlegende Gute ein ein wesentliches Element des christlichen Glaubens sind. Diese kernhafte Veranlagung zum Guten ist zu unendlicher Entwicklung fähig. Sie kann tatsächlich in Christus verwandelt werden. . . . ”</a:t>
            </a:r>
            <a:endParaRPr i="0"/>
          </a:p>
          <a:p>
            <a:pPr lvl="1" indent="457200">
              <a:defRPr i="1">
                <a:solidFill>
                  <a:srgbClr val="011993"/>
                </a:solidFill>
                <a:latin typeface="Arial"/>
                <a:ea typeface="Arial"/>
                <a:cs typeface="Arial"/>
                <a:sym typeface="Arial"/>
              </a:defRPr>
            </a:pPr>
            <a:endParaRPr i="0"/>
          </a:p>
          <a:p>
            <a:pPr lvl="1" indent="457200">
              <a:defRPr i="1">
                <a:solidFill>
                  <a:srgbClr val="011993"/>
                </a:solidFill>
                <a:latin typeface="Arial"/>
                <a:ea typeface="Arial"/>
                <a:cs typeface="Arial"/>
                <a:sym typeface="Arial"/>
              </a:defRPr>
            </a:pPr>
            <a:r>
              <a:rPr i="0"/>
              <a:t>2. Das grundlegende Gute in unserem Innersten ist unser wahres Selbst, dessen Kern Gott ist. Die Annahme der Tatsache, dass wir von Grund aus gut sind, ist ein Quantensprung auf dem geistlichen Weg.”</a:t>
            </a:r>
            <a:endParaRPr i="0"/>
          </a:p>
          <a:p>
            <a:pPr lvl="1" indent="457200">
              <a:defRPr i="1">
                <a:solidFill>
                  <a:srgbClr val="011993"/>
                </a:solidFill>
                <a:latin typeface="Arial"/>
                <a:ea typeface="Arial"/>
                <a:cs typeface="Arial"/>
                <a:sym typeface="Arial"/>
              </a:defRPr>
            </a:pPr>
            <a:endParaRPr i="0"/>
          </a:p>
          <a:p>
            <a:pPr lvl="1" indent="457200">
              <a:defRPr i="1">
                <a:solidFill>
                  <a:srgbClr val="011993"/>
                </a:solidFill>
                <a:latin typeface="Arial"/>
                <a:ea typeface="Arial"/>
                <a:cs typeface="Arial"/>
                <a:sym typeface="Arial"/>
              </a:defRPr>
            </a:pPr>
            <a:r>
              <a:rPr i="0"/>
              <a:t>(Aus “Das Gebet der Sammlung, Seite 175)</a:t>
            </a:r>
            <a:endParaRPr i="0"/>
          </a:p>
          <a:p>
            <a:pPr lvl="1" indent="457200">
              <a:defRPr i="1">
                <a:solidFill>
                  <a:srgbClr val="011993"/>
                </a:solidFill>
                <a:latin typeface="Arial"/>
                <a:ea typeface="Arial"/>
                <a:cs typeface="Arial"/>
                <a:sym typeface="Arial"/>
              </a:defRPr>
            </a:pPr>
            <a:endParaRPr i="0"/>
          </a:p>
          <a:p>
            <a:pPr lvl="1" indent="457200">
              <a:defRPr i="1">
                <a:solidFill>
                  <a:srgbClr val="011993"/>
                </a:solidFill>
                <a:latin typeface="Arial"/>
                <a:ea typeface="Arial"/>
                <a:cs typeface="Arial"/>
                <a:sym typeface="Arial"/>
              </a:defRPr>
            </a:pPr>
            <a:r>
              <a:rPr i="0"/>
              <a:t>Im 1. Buch Mose wird uns gesagt, dass wir nach dem Bild und im Ebenbild Gottes geschaffen sind: Gott die Schöpfung für "sehr gut".</a:t>
            </a:r>
            <a:endParaRPr i="0"/>
          </a:p>
          <a:p>
            <a:pPr lvl="1" indent="457200">
              <a:defRPr i="1">
                <a:solidFill>
                  <a:srgbClr val="011993"/>
                </a:solidFill>
                <a:latin typeface="Arial"/>
                <a:ea typeface="Arial"/>
                <a:cs typeface="Arial"/>
                <a:sym typeface="Arial"/>
              </a:defRPr>
            </a:pPr>
            <a:r>
              <a:rPr i="0"/>
              <a:t> “Gott erschuf den Menschen als sein Bild, als Bild Gottes erschuf er ihn.  Gott sah alles an, was er gemacht hatte: Und siehe, es war sehr gut  (Genesis 1:27, 31) </a:t>
            </a:r>
            <a:endParaRPr i="0"/>
          </a:p>
          <a:p>
            <a:pPr lvl="1" indent="457200">
              <a:defRPr i="1">
                <a:solidFill>
                  <a:srgbClr val="011993"/>
                </a:solidFill>
                <a:latin typeface="Arial"/>
                <a:ea typeface="Arial"/>
                <a:cs typeface="Arial"/>
                <a:sym typeface="Arial"/>
              </a:defRPr>
            </a:pPr>
            <a:endParaRPr i="0"/>
          </a:p>
          <a:p>
            <a:pPr lvl="1" indent="457200">
              <a:defRPr i="1">
                <a:solidFill>
                  <a:srgbClr val="011993"/>
                </a:solidFill>
                <a:latin typeface="Arial"/>
                <a:ea typeface="Arial"/>
                <a:cs typeface="Arial"/>
                <a:sym typeface="Arial"/>
              </a:defRPr>
            </a:pPr>
            <a:r>
              <a:rPr i="0"/>
              <a:t>Das Motiv unseres grundlegeden Guten  This theme of our goodness continues in the Christian scripture:</a:t>
            </a:r>
            <a:endParaRPr i="0"/>
          </a:p>
          <a:p>
            <a:pPr lvl="1" indent="457200">
              <a:defRPr i="1">
                <a:solidFill>
                  <a:srgbClr val="011993"/>
                </a:solidFill>
                <a:latin typeface="Arial"/>
                <a:ea typeface="Arial"/>
                <a:cs typeface="Arial"/>
                <a:sym typeface="Arial"/>
              </a:defRPr>
            </a:pPr>
            <a:r>
              <a:rPr i="0"/>
              <a:t>(1 Timothy 4:4) Denn alles, was Gott geschaffen hat, ist gut</a:t>
            </a:r>
            <a:endParaRPr i="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Shape 225"/>
          <p:cNvSpPr/>
          <p:nvPr>
            <p:ph type="sldImg"/>
          </p:nvPr>
        </p:nvSpPr>
        <p:spPr>
          <a:prstGeom prst="rect">
            <a:avLst/>
          </a:prstGeom>
        </p:spPr>
        <p:txBody>
          <a:bodyPr/>
          <a:lstStyle/>
          <a:p>
            <a:pPr/>
          </a:p>
        </p:txBody>
      </p:sp>
      <p:sp>
        <p:nvSpPr>
          <p:cNvPr id="226" name="Shape 226"/>
          <p:cNvSpPr/>
          <p:nvPr>
            <p:ph type="body" sz="quarter" idx="1"/>
          </p:nvPr>
        </p:nvSpPr>
        <p:spPr>
          <a:prstGeom prst="rect">
            <a:avLst/>
          </a:prstGeom>
        </p:spPr>
        <p:txBody>
          <a:bodyPr/>
          <a:lstStyle/>
          <a:p>
            <a:pPr algn="ctr">
              <a:defRPr b="1">
                <a:latin typeface="Arial"/>
                <a:ea typeface="Arial"/>
                <a:cs typeface="Arial"/>
                <a:sym typeface="Arial"/>
              </a:defRPr>
            </a:pPr>
            <a:r>
              <a:t>36. Hindernisse abbauen durch das Gebetswort</a:t>
            </a:r>
          </a:p>
          <a:p>
            <a:pPr algn="ctr">
              <a:defRPr b="1">
                <a:latin typeface="Arial"/>
                <a:ea typeface="Arial"/>
                <a:cs typeface="Arial"/>
                <a:sym typeface="Arial"/>
              </a:defRPr>
            </a:pPr>
          </a:p>
          <a:p>
            <a:pPr>
              <a:defRPr>
                <a:latin typeface="Arial"/>
                <a:ea typeface="Arial"/>
                <a:cs typeface="Arial"/>
                <a:sym typeface="Arial"/>
              </a:defRPr>
            </a:pPr>
            <a:r>
              <a:t>Each time we return to our sacred word, we allow the Spirit to reduce the unconscious obstacles to a deeper relationship with God and others.</a:t>
            </a:r>
          </a:p>
          <a:p>
            <a:pPr/>
          </a:p>
          <a:p>
            <a:pPr marL="215999" indent="-215999">
              <a:defRPr spc="-1">
                <a:solidFill>
                  <a:srgbClr val="005493"/>
                </a:solidFill>
                <a:latin typeface="Arial"/>
                <a:ea typeface="Arial"/>
                <a:cs typeface="Arial"/>
                <a:sym typeface="Arial"/>
              </a:defRPr>
            </a:pPr>
            <a:r>
              <a:t>Jedes Mal, wenn wir zu unserem heiligen Wort zurückkehren, erlauben wir dem Geist, die unbewussten Hindernisse auf dem Weg zu einer tieferen Beziehung zu unserem Gott und zu anderen abzubauen.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Shape 232"/>
          <p:cNvSpPr/>
          <p:nvPr>
            <p:ph type="sldImg"/>
          </p:nvPr>
        </p:nvSpPr>
        <p:spPr>
          <a:prstGeom prst="rect">
            <a:avLst/>
          </a:prstGeom>
        </p:spPr>
        <p:txBody>
          <a:bodyPr/>
          <a:lstStyle/>
          <a:p>
            <a:pPr/>
          </a:p>
        </p:txBody>
      </p:sp>
      <p:sp>
        <p:nvSpPr>
          <p:cNvPr id="233" name="Shape 233"/>
          <p:cNvSpPr/>
          <p:nvPr>
            <p:ph type="body" sz="quarter" idx="1"/>
          </p:nvPr>
        </p:nvSpPr>
        <p:spPr>
          <a:prstGeom prst="rect">
            <a:avLst/>
          </a:prstGeom>
        </p:spPr>
        <p:txBody>
          <a:bodyPr/>
          <a:lstStyle/>
          <a:p>
            <a:pPr algn="ctr">
              <a:defRPr b="1">
                <a:latin typeface="Arial"/>
                <a:ea typeface="Arial"/>
                <a:cs typeface="Arial"/>
                <a:sym typeface="Arial"/>
              </a:defRPr>
            </a:pPr>
            <a:r>
              <a:t>37. Gifts of Centering Prayer </a:t>
            </a:r>
          </a:p>
          <a:p>
            <a:pPr algn="ctr">
              <a:defRPr b="1">
                <a:latin typeface="Arial"/>
                <a:ea typeface="Arial"/>
                <a:cs typeface="Arial"/>
                <a:sym typeface="Arial"/>
              </a:defRPr>
            </a:pPr>
          </a:p>
          <a:p>
            <a:pPr>
              <a:defRPr>
                <a:latin typeface="Arial"/>
                <a:ea typeface="Arial"/>
                <a:cs typeface="Arial"/>
                <a:sym typeface="Arial"/>
              </a:defRPr>
            </a:pPr>
            <a:r>
              <a:t>The gifts of Centering Prayer are experienced more in daily life than in the Centering Prayer period itself. Others may notice their emergence in us before we notice them in ourselves. A greater understanding of the needs of the human family emerges and leads each individual to respond with acts of mercy and compassion. It prompts us to carry out Christ’s words:</a:t>
            </a:r>
          </a:p>
          <a:p>
            <a:pPr algn="ctr">
              <a:defRPr i="1">
                <a:latin typeface="Arial"/>
                <a:ea typeface="Arial"/>
                <a:cs typeface="Arial"/>
                <a:sym typeface="Arial"/>
              </a:defRPr>
            </a:pPr>
            <a:r>
              <a:t> “Amen, I say to you, whatever you did for one of these least brothers [and sisters] of mine, you did for me” </a:t>
            </a:r>
            <a:r>
              <a:rPr i="0"/>
              <a:t>(Matthew 25:40) </a:t>
            </a:r>
            <a:endParaRPr i="0"/>
          </a:p>
          <a:p>
            <a:pPr>
              <a:defRPr>
                <a:latin typeface="Arial"/>
                <a:ea typeface="Arial"/>
                <a:cs typeface="Arial"/>
                <a:sym typeface="Arial"/>
              </a:defRPr>
            </a:pPr>
            <a:r>
              <a:t> </a:t>
            </a:r>
          </a:p>
          <a:p>
            <a:pPr lvl="1" indent="457200"/>
          </a:p>
          <a:p>
            <a:pPr lvl="1" indent="457200">
              <a:defRPr>
                <a:solidFill>
                  <a:srgbClr val="011993"/>
                </a:solidFill>
                <a:latin typeface="Arial"/>
                <a:ea typeface="Arial"/>
                <a:cs typeface="Arial"/>
                <a:sym typeface="Arial"/>
              </a:defRPr>
            </a:pPr>
          </a:p>
          <a:p>
            <a:pPr lvl="1" indent="457200">
              <a:defRPr>
                <a:solidFill>
                  <a:srgbClr val="011993"/>
                </a:solidFill>
                <a:latin typeface="Arial"/>
                <a:ea typeface="Arial"/>
                <a:cs typeface="Arial"/>
                <a:sym typeface="Arial"/>
              </a:defRPr>
            </a:pPr>
            <a:r>
              <a:t>Die Früchte des Centering Prayer erfahren wir eher im Alltag statt während der Gebetszeit. Manchmal merken andere in uns eine Änderung bevor wir es selbst wahrnehmen. Ein tieferes Verstehen der Bedürfnisse der Menschheitsfamilie entsteht und führt dazu, dass wir mit  Barmherzigkeit und Mitgefühl gegenüber anderen handeln. Es veranlasst uns, diese Worte Christi zu verwirklichen:</a:t>
            </a:r>
          </a:p>
          <a:p>
            <a:pPr lvl="1" indent="457200">
              <a:defRPr>
                <a:solidFill>
                  <a:srgbClr val="011993"/>
                </a:solidFill>
              </a:defRPr>
            </a:pPr>
          </a:p>
          <a:p>
            <a:pPr>
              <a:defRPr>
                <a:solidFill>
                  <a:srgbClr val="011993"/>
                </a:solidFill>
                <a:latin typeface="Arial"/>
                <a:ea typeface="Arial"/>
                <a:cs typeface="Arial"/>
                <a:sym typeface="Arial"/>
              </a:defRPr>
            </a:pPr>
            <a:r>
              <a:t>          “Amen, ich sage euch: Was ihr für einen meiner geringsten Brüder getan habt, das habt ihr mir getan.” (Matthäus 25,40, Einheitsübersetzung)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Shape 239"/>
          <p:cNvSpPr/>
          <p:nvPr>
            <p:ph type="sldImg"/>
          </p:nvPr>
        </p:nvSpPr>
        <p:spPr>
          <a:prstGeom prst="rect">
            <a:avLst/>
          </a:prstGeom>
        </p:spPr>
        <p:txBody>
          <a:bodyPr/>
          <a:lstStyle/>
          <a:p>
            <a:pPr/>
          </a:p>
        </p:txBody>
      </p:sp>
      <p:sp>
        <p:nvSpPr>
          <p:cNvPr id="240" name="Shape 240"/>
          <p:cNvSpPr/>
          <p:nvPr>
            <p:ph type="body" sz="quarter" idx="1"/>
          </p:nvPr>
        </p:nvSpPr>
        <p:spPr>
          <a:prstGeom prst="rect">
            <a:avLst/>
          </a:prstGeom>
        </p:spPr>
        <p:txBody>
          <a:bodyPr/>
          <a:lstStyle/>
          <a:p>
            <a:pPr algn="ctr">
              <a:defRPr b="1">
                <a:latin typeface="Arial"/>
                <a:ea typeface="Arial"/>
                <a:cs typeface="Arial"/>
                <a:sym typeface="Arial"/>
              </a:defRPr>
            </a:pPr>
            <a:r>
              <a:t>38. Contemplative Values </a:t>
            </a:r>
          </a:p>
          <a:p>
            <a:pPr algn="ctr">
              <a:defRPr b="1">
                <a:latin typeface="Arial"/>
                <a:ea typeface="Arial"/>
                <a:cs typeface="Arial"/>
                <a:sym typeface="Arial"/>
              </a:defRPr>
            </a:pPr>
          </a:p>
          <a:p>
            <a:pPr>
              <a:defRPr>
                <a:latin typeface="Arial"/>
                <a:ea typeface="Arial"/>
                <a:cs typeface="Arial"/>
                <a:sym typeface="Arial"/>
              </a:defRPr>
            </a:pPr>
            <a:r>
              <a:t>The inspiration of the Holy Spirit bestowed in Centering Prayer may express one or more of the following contemplative values of silence, solitude, solidarity, and service.</a:t>
            </a:r>
          </a:p>
          <a:p>
            <a:pPr marL="191331" indent="-191331">
              <a:buSzPct val="100000"/>
              <a:buChar char="➢"/>
              <a:defRPr>
                <a:latin typeface="Arial"/>
                <a:ea typeface="Arial"/>
                <a:cs typeface="Arial"/>
                <a:sym typeface="Arial"/>
              </a:defRPr>
            </a:pPr>
            <a:r>
              <a:t>Silence</a:t>
            </a:r>
          </a:p>
          <a:p>
            <a:pPr lvl="1" marL="701550" indent="-191332">
              <a:buSzPct val="100000"/>
              <a:buFont typeface="Courier New"/>
              <a:buChar char="o"/>
              <a:defRPr>
                <a:latin typeface="Arial"/>
                <a:ea typeface="Arial"/>
                <a:cs typeface="Arial"/>
                <a:sym typeface="Arial"/>
              </a:defRPr>
            </a:pPr>
            <a:r>
              <a:t> An appreciation of silence in one’s life</a:t>
            </a:r>
          </a:p>
          <a:p>
            <a:pPr lvl="1" marL="701550" indent="-191332">
              <a:buSzPct val="100000"/>
              <a:buFont typeface="Courier New"/>
              <a:buChar char="o"/>
              <a:defRPr>
                <a:latin typeface="Arial"/>
                <a:ea typeface="Arial"/>
                <a:cs typeface="Arial"/>
                <a:sym typeface="Arial"/>
              </a:defRPr>
            </a:pPr>
            <a:r>
              <a:t> A growing capacity to listen</a:t>
            </a:r>
          </a:p>
          <a:p>
            <a:pPr marL="191331" indent="-191331">
              <a:buSzPct val="100000"/>
              <a:buChar char="➢"/>
              <a:defRPr>
                <a:latin typeface="Arial"/>
                <a:ea typeface="Arial"/>
                <a:cs typeface="Arial"/>
                <a:sym typeface="Arial"/>
              </a:defRPr>
            </a:pPr>
            <a:r>
              <a:t>Solitude</a:t>
            </a:r>
          </a:p>
          <a:p>
            <a:pPr lvl="1" marL="701550" indent="-191332">
              <a:buSzPct val="100000"/>
              <a:buFont typeface="Courier New"/>
              <a:buChar char="o"/>
              <a:defRPr>
                <a:latin typeface="Arial"/>
                <a:ea typeface="Arial"/>
                <a:cs typeface="Arial"/>
                <a:sym typeface="Arial"/>
              </a:defRPr>
            </a:pPr>
            <a:r>
              <a:t> Enrichment of one’s prayer life</a:t>
            </a:r>
          </a:p>
          <a:p>
            <a:pPr lvl="1" marL="701550" indent="-191332">
              <a:buSzPct val="100000"/>
              <a:buFont typeface="Courier New"/>
              <a:buChar char="o"/>
              <a:defRPr>
                <a:latin typeface="Arial"/>
                <a:ea typeface="Arial"/>
                <a:cs typeface="Arial"/>
                <a:sym typeface="Arial"/>
              </a:defRPr>
            </a:pPr>
            <a:r>
              <a:t>Growing in self-knowledge, which at times may be painful</a:t>
            </a:r>
          </a:p>
          <a:p>
            <a:pPr marL="191331" indent="-191331">
              <a:buSzPct val="100000"/>
              <a:buChar char="➢"/>
              <a:defRPr>
                <a:latin typeface="Arial"/>
                <a:ea typeface="Arial"/>
                <a:cs typeface="Arial"/>
                <a:sym typeface="Arial"/>
              </a:defRPr>
            </a:pPr>
            <a:r>
              <a:t>Solidarity</a:t>
            </a:r>
          </a:p>
          <a:p>
            <a:pPr lvl="1" marL="701550" indent="-191332">
              <a:buSzPct val="100000"/>
              <a:buFont typeface="Courier New"/>
              <a:buChar char="o"/>
              <a:defRPr>
                <a:latin typeface="Arial"/>
                <a:ea typeface="Arial"/>
                <a:cs typeface="Arial"/>
                <a:sym typeface="Arial"/>
              </a:defRPr>
            </a:pPr>
            <a:r>
              <a:t> Awareness of increasing oneness with God, with the whole human family, and with all creation</a:t>
            </a:r>
          </a:p>
          <a:p>
            <a:pPr marL="191331" indent="-191331">
              <a:buSzPct val="100000"/>
              <a:buChar char="➢"/>
              <a:defRPr>
                <a:latin typeface="Arial"/>
                <a:ea typeface="Arial"/>
                <a:cs typeface="Arial"/>
                <a:sym typeface="Arial"/>
              </a:defRPr>
            </a:pPr>
            <a:r>
              <a:t>Service</a:t>
            </a:r>
          </a:p>
          <a:p>
            <a:pPr lvl="1" marL="701550" indent="-191332">
              <a:buSzPct val="100000"/>
              <a:buFont typeface="Courier New"/>
              <a:buChar char="o"/>
              <a:defRPr>
                <a:latin typeface="Arial"/>
                <a:ea typeface="Arial"/>
                <a:cs typeface="Arial"/>
                <a:sym typeface="Arial"/>
              </a:defRPr>
            </a:pPr>
            <a:r>
              <a:t>A non-judgmental attitude begins to develop toward others and ourselves</a:t>
            </a:r>
          </a:p>
          <a:p>
            <a:pPr lvl="1" marL="701550" indent="-191332">
              <a:buSzPct val="100000"/>
              <a:buFont typeface="Courier New"/>
              <a:buChar char="o"/>
              <a:defRPr>
                <a:latin typeface="Arial"/>
                <a:ea typeface="Arial"/>
                <a:cs typeface="Arial"/>
                <a:sym typeface="Arial"/>
              </a:defRPr>
            </a:pPr>
            <a:r>
              <a:t>Practical caring for others and for all creation</a:t>
            </a:r>
          </a:p>
          <a:p>
            <a:pPr lvl="1" marL="701550" indent="-191332">
              <a:buSzPct val="100000"/>
              <a:buFont typeface="Courier New"/>
              <a:buChar char="o"/>
              <a:defRPr>
                <a:latin typeface="Arial"/>
                <a:ea typeface="Arial"/>
                <a:cs typeface="Arial"/>
                <a:sym typeface="Arial"/>
              </a:defRPr>
            </a:pPr>
            <a:r>
              <a:t>A growing awareness of the social application of the gospel</a:t>
            </a:r>
          </a:p>
          <a:p>
            <a:pPr marL="191331" indent="-191331">
              <a:buSzPct val="100000"/>
              <a:buChar char="▪"/>
              <a:defRPr>
                <a:latin typeface="Arial"/>
                <a:ea typeface="Arial"/>
                <a:cs typeface="Arial"/>
                <a:sym typeface="Arial"/>
              </a:defRPr>
            </a:pPr>
            <a:r>
              <a:t>Ability to live in the </a:t>
            </a:r>
            <a:r>
              <a:rPr b="1"/>
              <a:t>present moment!</a:t>
            </a:r>
            <a:endParaRPr b="1"/>
          </a:p>
          <a:p>
            <a:pPr/>
            <a:endParaRPr b="1">
              <a:latin typeface="Arial"/>
              <a:ea typeface="Arial"/>
              <a:cs typeface="Arial"/>
              <a:sym typeface="Arial"/>
            </a:endParaRPr>
          </a:p>
          <a:p>
            <a:pPr/>
            <a:endParaRPr b="1">
              <a:latin typeface="Arial"/>
              <a:ea typeface="Arial"/>
              <a:cs typeface="Arial"/>
              <a:sym typeface="Arial"/>
            </a:endParaRPr>
          </a:p>
          <a:p>
            <a:pPr/>
            <a:endParaRPr b="1">
              <a:latin typeface="Arial"/>
              <a:ea typeface="Arial"/>
              <a:cs typeface="Arial"/>
              <a:sym typeface="Arial"/>
            </a:endParaRPr>
          </a:p>
          <a:p>
            <a:pPr marL="119159" indent="-119159" algn="ctr">
              <a:defRPr b="1" spc="-1">
                <a:latin typeface="Arial"/>
                <a:ea typeface="Arial"/>
                <a:cs typeface="Arial"/>
                <a:sym typeface="Arial"/>
              </a:defRPr>
            </a:pPr>
            <a:r>
              <a:t>41. Kontemplative Werte </a:t>
            </a:r>
          </a:p>
          <a:p>
            <a:pPr marL="119159" indent="-119159">
              <a:defRPr spc="-1">
                <a:latin typeface="Arial"/>
                <a:ea typeface="Arial"/>
                <a:cs typeface="Arial"/>
                <a:sym typeface="Arial"/>
              </a:defRPr>
            </a:pPr>
          </a:p>
          <a:p>
            <a:pPr marL="119159" indent="-119159">
              <a:defRPr spc="-1">
                <a:solidFill>
                  <a:srgbClr val="011993"/>
                </a:solidFill>
                <a:latin typeface="Arial"/>
                <a:ea typeface="Arial"/>
                <a:cs typeface="Arial"/>
                <a:sym typeface="Arial"/>
              </a:defRPr>
            </a:pPr>
            <a:r>
              <a:t>Die Inspiration des Heiligen Geistes, die im zentrieren Gebet geschenkt wird, ist häufig in einem oder mehrere dieser kontemplativen Werte zum Ausdruck gebracht</a:t>
            </a:r>
          </a:p>
          <a:p>
            <a:pPr marL="119159" indent="-119159" algn="ctr">
              <a:defRPr b="1" spc="-1">
                <a:solidFill>
                  <a:srgbClr val="011993"/>
                </a:solidFill>
                <a:latin typeface="Arial"/>
                <a:ea typeface="Arial"/>
                <a:cs typeface="Arial"/>
                <a:sym typeface="Arial"/>
              </a:defRPr>
            </a:pPr>
          </a:p>
          <a:p>
            <a:pPr marL="119159" indent="-119159">
              <a:buClr>
                <a:srgbClr val="000000"/>
              </a:buClr>
              <a:buSzPct val="100000"/>
              <a:buFont typeface="Arial"/>
              <a:buChar char="➢"/>
              <a:defRPr spc="-1">
                <a:solidFill>
                  <a:srgbClr val="011993"/>
                </a:solidFill>
                <a:latin typeface="Arial"/>
                <a:ea typeface="Arial"/>
                <a:cs typeface="Arial"/>
                <a:sym typeface="Arial"/>
              </a:defRPr>
            </a:pPr>
            <a:r>
              <a:t>Schweigen</a:t>
            </a:r>
          </a:p>
          <a:p>
            <a:pPr lvl="1" marL="700199" indent="-190440">
              <a:buClr>
                <a:srgbClr val="000000"/>
              </a:buClr>
              <a:buSzPct val="100000"/>
              <a:buFont typeface="Courier New"/>
              <a:buChar char="o"/>
              <a:defRPr spc="-1">
                <a:solidFill>
                  <a:srgbClr val="011993"/>
                </a:solidFill>
                <a:latin typeface="Arial"/>
                <a:ea typeface="Arial"/>
                <a:cs typeface="Arial"/>
                <a:sym typeface="Arial"/>
              </a:defRPr>
            </a:pPr>
            <a:r>
              <a:t> Die Wertschätzung der Stille im eigenen Leben</a:t>
            </a:r>
          </a:p>
          <a:p>
            <a:pPr lvl="1" marL="700199" indent="-190440">
              <a:buClr>
                <a:srgbClr val="000000"/>
              </a:buClr>
              <a:buSzPct val="100000"/>
              <a:buFont typeface="Courier New"/>
              <a:buChar char="o"/>
              <a:defRPr spc="-1">
                <a:solidFill>
                  <a:srgbClr val="011993"/>
                </a:solidFill>
                <a:latin typeface="Arial"/>
                <a:ea typeface="Arial"/>
                <a:cs typeface="Arial"/>
                <a:sym typeface="Arial"/>
              </a:defRPr>
            </a:pPr>
            <a:r>
              <a:t> Eine wachsende Fähigkeit zum Zuhören</a:t>
            </a:r>
          </a:p>
          <a:p>
            <a:pPr marL="119159" indent="-119159">
              <a:buClr>
                <a:srgbClr val="000000"/>
              </a:buClr>
              <a:buSzPct val="100000"/>
              <a:buFont typeface="Arial"/>
              <a:buChar char="➢"/>
              <a:defRPr spc="-1">
                <a:solidFill>
                  <a:srgbClr val="011993"/>
                </a:solidFill>
                <a:latin typeface="Arial"/>
                <a:ea typeface="Arial"/>
                <a:cs typeface="Arial"/>
                <a:sym typeface="Arial"/>
              </a:defRPr>
            </a:pPr>
            <a:r>
              <a:t>Einsamkeit</a:t>
            </a:r>
          </a:p>
          <a:p>
            <a:pPr lvl="1" marL="700199" indent="-190440">
              <a:buClr>
                <a:srgbClr val="000000"/>
              </a:buClr>
              <a:buSzPct val="100000"/>
              <a:buFont typeface="Courier New"/>
              <a:buChar char="o"/>
              <a:defRPr spc="-1">
                <a:solidFill>
                  <a:srgbClr val="011993"/>
                </a:solidFill>
                <a:latin typeface="Arial"/>
                <a:ea typeface="Arial"/>
                <a:cs typeface="Arial"/>
                <a:sym typeface="Arial"/>
              </a:defRPr>
            </a:pPr>
            <a:r>
              <a:t> Bereicherung des eigenen Gebetslebens</a:t>
            </a:r>
          </a:p>
          <a:p>
            <a:pPr lvl="1" marL="700199" indent="-190440">
              <a:buClr>
                <a:srgbClr val="000000"/>
              </a:buClr>
              <a:buSzPct val="100000"/>
              <a:buFont typeface="Courier New"/>
              <a:buChar char="o"/>
              <a:defRPr spc="-1">
                <a:solidFill>
                  <a:srgbClr val="011993"/>
                </a:solidFill>
                <a:latin typeface="Arial"/>
                <a:ea typeface="Arial"/>
                <a:cs typeface="Arial"/>
                <a:sym typeface="Arial"/>
              </a:defRPr>
            </a:pPr>
            <a:r>
              <a:t>Wachsende Selbsterkenntnis, die zuweilen schmerzhaft sein kann</a:t>
            </a:r>
          </a:p>
          <a:p>
            <a:pPr marL="119159" indent="-119159">
              <a:buClr>
                <a:srgbClr val="000000"/>
              </a:buClr>
              <a:buSzPct val="100000"/>
              <a:buFont typeface="Arial"/>
              <a:buChar char="➢"/>
              <a:defRPr spc="-1">
                <a:solidFill>
                  <a:srgbClr val="011993"/>
                </a:solidFill>
                <a:latin typeface="Arial"/>
                <a:ea typeface="Arial"/>
                <a:cs typeface="Arial"/>
                <a:sym typeface="Arial"/>
              </a:defRPr>
            </a:pPr>
            <a:r>
              <a:t>Solidarität</a:t>
            </a:r>
          </a:p>
          <a:p>
            <a:pPr lvl="1" marL="700199" indent="-190440">
              <a:buClr>
                <a:srgbClr val="000000"/>
              </a:buClr>
              <a:buSzPct val="100000"/>
              <a:buFont typeface="Courier New"/>
              <a:buChar char="o"/>
              <a:defRPr spc="-1">
                <a:solidFill>
                  <a:srgbClr val="011993"/>
                </a:solidFill>
                <a:latin typeface="Arial"/>
                <a:ea typeface="Arial"/>
                <a:cs typeface="Arial"/>
                <a:sym typeface="Arial"/>
              </a:defRPr>
            </a:pPr>
            <a:r>
              <a:t> Bewusstsein des zunehmenden Einsseins mit Gott, mit der ganzen Menschheitsfamilie und mit der gesamten Schöpfung</a:t>
            </a:r>
          </a:p>
          <a:p>
            <a:pPr marL="119159" indent="-119159">
              <a:buClr>
                <a:srgbClr val="000000"/>
              </a:buClr>
              <a:buSzPct val="100000"/>
              <a:buFont typeface="Arial"/>
              <a:buChar char="➢"/>
              <a:defRPr spc="-1">
                <a:solidFill>
                  <a:srgbClr val="011993"/>
                </a:solidFill>
                <a:latin typeface="Arial"/>
                <a:ea typeface="Arial"/>
                <a:cs typeface="Arial"/>
                <a:sym typeface="Arial"/>
              </a:defRPr>
            </a:pPr>
            <a:r>
              <a:t>Dienst</a:t>
            </a:r>
          </a:p>
          <a:p>
            <a:pPr lvl="1" marL="700199" indent="-190440">
              <a:buClr>
                <a:srgbClr val="000000"/>
              </a:buClr>
              <a:buSzPct val="100000"/>
              <a:buFont typeface="Courier New"/>
              <a:buChar char="o"/>
              <a:defRPr spc="-1">
                <a:solidFill>
                  <a:srgbClr val="011993"/>
                </a:solidFill>
                <a:latin typeface="Arial"/>
                <a:ea typeface="Arial"/>
                <a:cs typeface="Arial"/>
                <a:sym typeface="Arial"/>
              </a:defRPr>
            </a:pPr>
            <a:r>
              <a:t>Eine nicht-wertende Haltung gegenüber anderen und uns selbst beginnt sich zu entwickeln</a:t>
            </a:r>
          </a:p>
          <a:p>
            <a:pPr lvl="1" marL="700199" indent="-190440">
              <a:buClr>
                <a:srgbClr val="000000"/>
              </a:buClr>
              <a:buSzPct val="100000"/>
              <a:buFont typeface="Courier New"/>
              <a:buChar char="o"/>
              <a:defRPr spc="-1">
                <a:solidFill>
                  <a:srgbClr val="011993"/>
                </a:solidFill>
                <a:latin typeface="Arial"/>
                <a:ea typeface="Arial"/>
                <a:cs typeface="Arial"/>
                <a:sym typeface="Arial"/>
              </a:defRPr>
            </a:pPr>
            <a:r>
              <a:t>Praktische Fürsorge für andere und für die gesamte Schöpfung</a:t>
            </a:r>
          </a:p>
          <a:p>
            <a:pPr lvl="1" marL="700199" indent="-190440">
              <a:buClr>
                <a:srgbClr val="000000"/>
              </a:buClr>
              <a:buSzPct val="100000"/>
              <a:buFont typeface="Courier New"/>
              <a:buChar char="o"/>
              <a:defRPr spc="-1">
                <a:solidFill>
                  <a:srgbClr val="011993"/>
                </a:solidFill>
                <a:latin typeface="Arial"/>
                <a:ea typeface="Arial"/>
                <a:cs typeface="Arial"/>
                <a:sym typeface="Arial"/>
              </a:defRPr>
            </a:pPr>
            <a:r>
              <a:t>Ein wachsendes Bewußtsein für die soziale Dimension des Evangeliums</a:t>
            </a:r>
          </a:p>
          <a:p>
            <a:pPr marL="119159" indent="-119159">
              <a:buClr>
                <a:srgbClr val="000000"/>
              </a:buClr>
              <a:buSzPct val="100000"/>
              <a:buFont typeface="Arial"/>
              <a:buChar char="▪"/>
              <a:defRPr spc="-1">
                <a:solidFill>
                  <a:srgbClr val="011993"/>
                </a:solidFill>
                <a:latin typeface="Arial"/>
                <a:ea typeface="Arial"/>
                <a:cs typeface="Arial"/>
                <a:sym typeface="Arial"/>
              </a:defRPr>
            </a:pPr>
            <a:r>
              <a:t>Die Fähigkeit, im </a:t>
            </a:r>
            <a:r>
              <a:rPr b="1"/>
              <a:t>gegenwärtigen Moment </a:t>
            </a:r>
            <a:r>
              <a:t>zu leben</a:t>
            </a:r>
            <a:r>
              <a:rPr b="1"/>
              <a:t>!</a:t>
            </a:r>
          </a:p>
          <a:p>
            <a:pPr marL="119159" indent="-119159">
              <a:defRPr spc="-1">
                <a:latin typeface="Arial"/>
                <a:ea typeface="Arial"/>
                <a:cs typeface="Arial"/>
                <a:sym typeface="Arial"/>
              </a:defRPr>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Shape 246"/>
          <p:cNvSpPr/>
          <p:nvPr>
            <p:ph type="sldImg"/>
          </p:nvPr>
        </p:nvSpPr>
        <p:spPr>
          <a:prstGeom prst="rect">
            <a:avLst/>
          </a:prstGeom>
        </p:spPr>
        <p:txBody>
          <a:bodyPr/>
          <a:lstStyle/>
          <a:p>
            <a:pPr/>
          </a:p>
        </p:txBody>
      </p:sp>
      <p:sp>
        <p:nvSpPr>
          <p:cNvPr id="247" name="Shape 247"/>
          <p:cNvSpPr/>
          <p:nvPr>
            <p:ph type="body" sz="quarter" idx="1"/>
          </p:nvPr>
        </p:nvSpPr>
        <p:spPr>
          <a:prstGeom prst="rect">
            <a:avLst/>
          </a:prstGeom>
        </p:spPr>
        <p:txBody>
          <a:bodyPr/>
          <a:lstStyle/>
          <a:p>
            <a:pPr algn="ctr">
              <a:defRPr b="1">
                <a:latin typeface="Arial"/>
                <a:ea typeface="Arial"/>
                <a:cs typeface="Arial"/>
                <a:sym typeface="Arial"/>
              </a:defRPr>
            </a:pPr>
            <a:r>
              <a:t>39. Practical Ways to Deepen Our Relationship with God </a:t>
            </a:r>
          </a:p>
          <a:p>
            <a:pPr marL="191331" indent="-191331">
              <a:buSzPct val="100000"/>
              <a:buChar char="➢"/>
              <a:defRPr>
                <a:latin typeface="Arial"/>
                <a:ea typeface="Arial"/>
                <a:cs typeface="Arial"/>
                <a:sym typeface="Arial"/>
              </a:defRPr>
            </a:pPr>
            <a:r>
              <a:t>Practice two periods of Centering Prayer daily for a minimum of twenty minutes each.</a:t>
            </a:r>
          </a:p>
          <a:p>
            <a:pPr marL="191331" indent="-191331">
              <a:buSzPct val="100000"/>
              <a:buChar char="➢"/>
              <a:defRPr>
                <a:latin typeface="Arial"/>
                <a:ea typeface="Arial"/>
                <a:cs typeface="Arial"/>
                <a:sym typeface="Arial"/>
              </a:defRPr>
            </a:pPr>
            <a:r>
              <a:t> Attend the continuing sessions of the “Centering Prayer Introductory Program.” This provides an opportunity for further input through videos, readings and discussion. </a:t>
            </a:r>
          </a:p>
          <a:p>
            <a:pPr marL="191331" indent="-191331">
              <a:buSzPct val="100000"/>
              <a:buChar char="➢"/>
              <a:defRPr>
                <a:latin typeface="Arial"/>
                <a:ea typeface="Arial"/>
                <a:cs typeface="Arial"/>
                <a:sym typeface="Arial"/>
              </a:defRPr>
            </a:pPr>
            <a:r>
              <a:t>Join an on-going Centering Prayer group, which encourages the members of the group to persevere in their individual practice.</a:t>
            </a:r>
          </a:p>
          <a:p>
            <a:pPr marL="191331" indent="-191331">
              <a:buSzPct val="100000"/>
              <a:buChar char="➢"/>
              <a:defRPr>
                <a:latin typeface="Arial"/>
                <a:ea typeface="Arial"/>
                <a:cs typeface="Arial"/>
                <a:sym typeface="Arial"/>
              </a:defRPr>
            </a:pPr>
            <a:r>
              <a:t>Listen to the Word of God in Scripture</a:t>
            </a:r>
          </a:p>
          <a:p>
            <a:pPr marL="191331" indent="-191331">
              <a:buSzPct val="100000"/>
              <a:buChar char="➢"/>
              <a:defRPr>
                <a:latin typeface="Arial"/>
                <a:ea typeface="Arial"/>
                <a:cs typeface="Arial"/>
                <a:sym typeface="Arial"/>
              </a:defRPr>
            </a:pPr>
            <a:r>
              <a:t> Study </a:t>
            </a:r>
            <a:r>
              <a:rPr i="1"/>
              <a:t>Open Mind, Open Heart </a:t>
            </a:r>
            <a:r>
              <a:t>by Thomas Keating. </a:t>
            </a:r>
          </a:p>
          <a:p>
            <a:pPr>
              <a:defRPr>
                <a:latin typeface="Arial"/>
                <a:ea typeface="Arial"/>
                <a:cs typeface="Arial"/>
                <a:sym typeface="Arial"/>
              </a:defRPr>
            </a:pPr>
          </a:p>
          <a:p>
            <a:pPr>
              <a:defRPr>
                <a:latin typeface="Arial"/>
                <a:ea typeface="Arial"/>
                <a:cs typeface="Arial"/>
                <a:sym typeface="Arial"/>
              </a:defRPr>
            </a:pPr>
            <a:r>
              <a:t>Praktiziere täglich zwei 20- bis 30-minütige Phasen des Zentrierenden Gebets</a:t>
            </a:r>
          </a:p>
          <a:p>
            <a:pPr>
              <a:defRPr>
                <a:latin typeface="Arial"/>
                <a:ea typeface="Arial"/>
                <a:cs typeface="Arial"/>
                <a:sym typeface="Arial"/>
              </a:defRPr>
            </a:pPr>
          </a:p>
          <a:p>
            <a:pPr>
              <a:defRPr>
                <a:latin typeface="Arial"/>
                <a:ea typeface="Arial"/>
                <a:cs typeface="Arial"/>
                <a:sym typeface="Arial"/>
              </a:defRPr>
            </a:pPr>
            <a:r>
              <a:t>Nimm an einem Kurs zum Zentrierenden Gebet teil. Dadurch kannst du noch mehr über den Hintergrund und die Praxis des Gebets im gemeinsamen Gebet, lernen und Austausch erfahren</a:t>
            </a:r>
          </a:p>
          <a:p>
            <a:pPr>
              <a:defRPr>
                <a:latin typeface="Arial"/>
                <a:ea typeface="Arial"/>
                <a:cs typeface="Arial"/>
                <a:sym typeface="Arial"/>
              </a:defRPr>
            </a:pPr>
          </a:p>
          <a:p>
            <a:pPr>
              <a:defRPr>
                <a:latin typeface="Arial"/>
                <a:ea typeface="Arial"/>
                <a:cs typeface="Arial"/>
                <a:sym typeface="Arial"/>
              </a:defRPr>
            </a:pPr>
            <a:r>
              <a:t>Nimm an einer fortlaufenden Gebetsgruppe zum Zentrierenden Gebet teil. In regelmäßigen Treffen können wir uns in der Praxis unterstützen.</a:t>
            </a:r>
          </a:p>
          <a:p>
            <a:pPr>
              <a:defRPr>
                <a:latin typeface="Arial"/>
                <a:ea typeface="Arial"/>
                <a:cs typeface="Arial"/>
                <a:sym typeface="Arial"/>
              </a:defRPr>
            </a:pPr>
          </a:p>
          <a:p>
            <a:pPr>
              <a:defRPr>
                <a:latin typeface="Arial"/>
                <a:ea typeface="Arial"/>
                <a:cs typeface="Arial"/>
                <a:sym typeface="Arial"/>
              </a:defRPr>
            </a:pPr>
            <a:r>
              <a:t>Lies “Das Gebet der Sammlung“ von Thomas Keating und andere spirituelle Literatur</a:t>
            </a:r>
          </a:p>
          <a:p>
            <a:pPr>
              <a:defRPr>
                <a:latin typeface="Arial"/>
                <a:ea typeface="Arial"/>
                <a:cs typeface="Arial"/>
                <a:sym typeface="Arial"/>
              </a:defRPr>
            </a:pPr>
          </a:p>
          <a:p>
            <a:pPr>
              <a:defRPr>
                <a:latin typeface="Arial"/>
                <a:ea typeface="Arial"/>
                <a:cs typeface="Arial"/>
                <a:sym typeface="Arial"/>
              </a:defRPr>
            </a:pPr>
          </a:p>
          <a:p>
            <a:pPr marL="85679" indent="-85679">
              <a:defRPr b="1" spc="-1">
                <a:latin typeface="Arial"/>
                <a:ea typeface="Arial"/>
                <a:cs typeface="Arial"/>
                <a:sym typeface="Arial"/>
              </a:defRPr>
            </a:pPr>
            <a:r>
              <a:t>Über das ständige Bewusstsein von Gott</a:t>
            </a:r>
          </a:p>
          <a:p>
            <a:pPr marL="85679" indent="-85679">
              <a:defRPr spc="-1">
                <a:latin typeface="Arial"/>
                <a:ea typeface="Arial"/>
                <a:cs typeface="Arial"/>
                <a:sym typeface="Arial"/>
              </a:defRPr>
            </a:pPr>
            <a:r>
              <a:t>Lesen Sie laut aus </a:t>
            </a:r>
            <a:r>
              <a:rPr i="1"/>
              <a:t>Open Mind, Open Heart </a:t>
            </a:r>
            <a:r>
              <a:t>(2006), S. 101-102, siehe auch Das Gebet der Sammlung, S. 116</a:t>
            </a:r>
          </a:p>
          <a:p>
            <a:pPr marL="85679" indent="-85679">
              <a:defRPr i="1" spc="-1">
                <a:latin typeface="Arial"/>
                <a:ea typeface="Arial"/>
                <a:cs typeface="Arial"/>
                <a:sym typeface="Arial"/>
              </a:defRPr>
            </a:pPr>
            <a:r>
              <a:t>"Das Ziel des Zentrierten Gebets ist nicht, Frieden zu erfahren, sondern die unbewussten Hindernisse zu beseitigen, die dem dauerhaften Zustand der Einheit mit Gott im Wege stehen. Nicht das kontemplative </a:t>
            </a:r>
            <a:r>
              <a:rPr b="1"/>
              <a:t>Gebet</a:t>
            </a:r>
            <a:r>
              <a:t>, sondern der kontemplative </a:t>
            </a:r>
            <a:r>
              <a:rPr b="1"/>
              <a:t>Zustand </a:t>
            </a:r>
            <a:r>
              <a:t>ist das Ziel unserer Praxis; nicht Erfahrungen, wie exotisch oder beruhigend sie auch sein mögen, sondern das dauerhafte und beständige Gewahrsein Gottes, das durch die geheimnisvolle Umstrukturierung des Bewusstseins entsteht."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Shape 253"/>
          <p:cNvSpPr/>
          <p:nvPr>
            <p:ph type="sldImg"/>
          </p:nvPr>
        </p:nvSpPr>
        <p:spPr>
          <a:prstGeom prst="rect">
            <a:avLst/>
          </a:prstGeom>
        </p:spPr>
        <p:txBody>
          <a:bodyPr/>
          <a:lstStyle/>
          <a:p>
            <a:pPr/>
          </a:p>
        </p:txBody>
      </p:sp>
      <p:sp>
        <p:nvSpPr>
          <p:cNvPr id="254" name="Shape 254"/>
          <p:cNvSpPr/>
          <p:nvPr>
            <p:ph type="body" sz="quarter" idx="1"/>
          </p:nvPr>
        </p:nvSpPr>
        <p:spPr>
          <a:prstGeom prst="rect">
            <a:avLst/>
          </a:prstGeom>
        </p:spPr>
        <p:txBody>
          <a:bodyPr/>
          <a:lstStyle/>
          <a:p>
            <a:pPr algn="ctr">
              <a:defRPr b="1" sz="1100">
                <a:latin typeface="Arial"/>
                <a:ea typeface="Arial"/>
                <a:cs typeface="Arial"/>
                <a:sym typeface="Arial"/>
              </a:defRPr>
            </a:pPr>
            <a:r>
              <a:t>40. Psalm 46:10 </a:t>
            </a:r>
          </a:p>
          <a:p>
            <a:pPr>
              <a:defRPr sz="1100" u="sng">
                <a:latin typeface="Arial"/>
                <a:ea typeface="Arial"/>
                <a:cs typeface="Arial"/>
                <a:sym typeface="Arial"/>
              </a:defRPr>
            </a:pPr>
            <a:r>
              <a:t>NOTES TO PRESENTER:</a:t>
            </a:r>
          </a:p>
          <a:p>
            <a:pPr>
              <a:defRPr sz="1100">
                <a:latin typeface="Arial"/>
                <a:ea typeface="Arial"/>
                <a:cs typeface="Arial"/>
                <a:sym typeface="Arial"/>
              </a:defRPr>
            </a:pPr>
            <a:r>
              <a:t>Last slide in the Workshop may be explained this way: “We began our day with this simple and ancient invitation given to us by God. It is still very much alive today. It is the same invitation you have received and perhaps is the reason you are here: to learn a simple method—how to ‘be still and know … God.’ ” </a:t>
            </a:r>
          </a:p>
          <a:p>
            <a:pPr>
              <a:defRPr b="1" sz="1100">
                <a:latin typeface="Arial"/>
                <a:ea typeface="Arial"/>
                <a:cs typeface="Arial"/>
                <a:sym typeface="Arial"/>
              </a:defRPr>
            </a:pPr>
            <a:r>
              <a:t>On the Greatest Adventure </a:t>
            </a:r>
          </a:p>
          <a:p>
            <a:pPr>
              <a:defRPr sz="1100">
                <a:latin typeface="Arial"/>
                <a:ea typeface="Arial"/>
                <a:cs typeface="Arial"/>
                <a:sym typeface="Arial"/>
              </a:defRPr>
            </a:pPr>
            <a:r>
              <a:t>Read aloud from </a:t>
            </a:r>
            <a:r>
              <a:rPr i="1"/>
              <a:t>Open Mind, Open Heart </a:t>
            </a:r>
            <a:r>
              <a:t>(2006), p. 11. </a:t>
            </a:r>
          </a:p>
          <a:p>
            <a:pPr>
              <a:defRPr i="1" sz="1100">
                <a:latin typeface="Arial"/>
                <a:ea typeface="Arial"/>
                <a:cs typeface="Arial"/>
                <a:sym typeface="Arial"/>
              </a:defRPr>
            </a:pPr>
            <a:r>
              <a:t>“Contemplative prayer is the world in which God can do anything. To move into that realm is the greatest adventure. It is to be open to the Infinite and hence to infinite possibilities. Our private, self-made worlds come to an end; a new world appears within and around us and the impossible becomes an everyday experience.”</a:t>
            </a:r>
          </a:p>
          <a:p>
            <a:pPr>
              <a:defRPr b="1" sz="1100">
                <a:latin typeface="Arial"/>
                <a:ea typeface="Arial"/>
                <a:cs typeface="Arial"/>
                <a:sym typeface="Arial"/>
              </a:defRPr>
            </a:pPr>
            <a:r>
              <a:t>Closing for Workshop – NOTES TO PRESENTER:</a:t>
            </a:r>
          </a:p>
          <a:p>
            <a:pPr marL="171357" indent="-171425">
              <a:buSzPct val="100000"/>
              <a:buFont typeface="Arial"/>
              <a:buChar char="•"/>
              <a:defRPr sz="1100">
                <a:latin typeface="Arial"/>
                <a:ea typeface="Arial"/>
                <a:cs typeface="Arial"/>
                <a:sym typeface="Arial"/>
              </a:defRPr>
            </a:pPr>
            <a:r>
              <a:t>Address the idea of commitment to Centering Prayer as a way of developing a deeper relationship with God.</a:t>
            </a:r>
          </a:p>
          <a:p>
            <a:pPr marL="171357" indent="-171425">
              <a:buSzPct val="100000"/>
              <a:buFont typeface="Arial"/>
              <a:buChar char="•"/>
              <a:defRPr sz="1100">
                <a:latin typeface="Arial"/>
                <a:ea typeface="Arial"/>
                <a:cs typeface="Arial"/>
                <a:sym typeface="Arial"/>
              </a:defRPr>
            </a:pPr>
            <a:r>
              <a:t>Invite questions if time permits and/or offer to be available after the Workshop to answer questions personally.</a:t>
            </a:r>
          </a:p>
          <a:p>
            <a:pPr marL="171357" indent="-171425">
              <a:buSzPct val="100000"/>
              <a:buFont typeface="Arial"/>
              <a:buChar char="•"/>
              <a:defRPr sz="1100">
                <a:latin typeface="Arial"/>
                <a:ea typeface="Arial"/>
                <a:cs typeface="Arial"/>
                <a:sym typeface="Arial"/>
              </a:defRPr>
            </a:pPr>
            <a:r>
              <a:t>Remind participants of the next session in the continuing series. Example: Wednesday 7:30 to 9:00 pm.</a:t>
            </a:r>
          </a:p>
          <a:p>
            <a:pPr marL="171357" indent="-171425">
              <a:buSzPct val="100000"/>
              <a:buFont typeface="Arial"/>
              <a:buChar char="•"/>
              <a:defRPr sz="1100">
                <a:latin typeface="Arial"/>
                <a:ea typeface="Arial"/>
                <a:cs typeface="Arial"/>
                <a:sym typeface="Arial"/>
              </a:defRPr>
            </a:pPr>
            <a:r>
              <a:t>Remind participants about the registration lists and newsletter sign-up</a:t>
            </a:r>
            <a:br/>
            <a:r>
              <a:t>Please be sure your contact information appears on he registration list so that we can contact you as needed for the continuing sessions.  </a:t>
            </a:r>
          </a:p>
          <a:p>
            <a:pPr/>
          </a:p>
          <a:p>
            <a:pPr>
              <a:defRPr>
                <a:solidFill>
                  <a:srgbClr val="011993"/>
                </a:solidFill>
              </a:defRPr>
            </a:pPr>
          </a:p>
          <a:p>
            <a:pPr algn="ctr">
              <a:defRPr b="1" sz="1100">
                <a:solidFill>
                  <a:srgbClr val="011993"/>
                </a:solidFill>
                <a:latin typeface="Arial"/>
                <a:ea typeface="Arial"/>
                <a:cs typeface="Arial"/>
                <a:sym typeface="Arial"/>
              </a:defRPr>
            </a:pPr>
            <a:r>
              <a:t>40. Psalm 46:11</a:t>
            </a:r>
          </a:p>
          <a:p>
            <a:pPr>
              <a:defRPr sz="1100" u="sng">
                <a:solidFill>
                  <a:srgbClr val="011993"/>
                </a:solidFill>
                <a:latin typeface="Arial"/>
                <a:ea typeface="Arial"/>
                <a:cs typeface="Arial"/>
                <a:sym typeface="Arial"/>
              </a:defRPr>
            </a:pPr>
            <a:r>
              <a:t>ANMERKUNGEN FÜr  PRESENTER:</a:t>
            </a:r>
          </a:p>
          <a:p>
            <a:pPr>
              <a:defRPr sz="1100">
                <a:solidFill>
                  <a:srgbClr val="011993"/>
                </a:solidFill>
                <a:latin typeface="Arial"/>
                <a:ea typeface="Arial"/>
                <a:cs typeface="Arial"/>
                <a:sym typeface="Arial"/>
              </a:defRPr>
            </a:pPr>
            <a:r>
              <a:t>Diese letzte Folie des Einführungskurs könnte man so ausführen: wir haben unseren Tag mit dieser einfachen und uralten Einladung begonnen, die uns von Gott geschenkt ist. Sie ist heute genauso lebendig. Es ist die gleiche Einleitung, die du gehört/ erhalten hast, und die vielleicht der Grund ist, dass du hier bist: Um eine einfache Methode zu lernen, Wie wir still sein können und Gott erkennen könnenn - (Gott erfahren)</a:t>
            </a:r>
          </a:p>
          <a:p>
            <a:pPr>
              <a:defRPr sz="1100">
                <a:solidFill>
                  <a:srgbClr val="011993"/>
                </a:solidFill>
                <a:latin typeface="Arial"/>
                <a:ea typeface="Arial"/>
                <a:cs typeface="Arial"/>
                <a:sym typeface="Arial"/>
              </a:defRPr>
            </a:pPr>
          </a:p>
          <a:p>
            <a:pPr>
              <a:defRPr b="1" sz="1100">
                <a:solidFill>
                  <a:srgbClr val="011993"/>
                </a:solidFill>
                <a:latin typeface="Arial"/>
                <a:ea typeface="Arial"/>
                <a:cs typeface="Arial"/>
                <a:sym typeface="Arial"/>
              </a:defRPr>
            </a:pPr>
            <a:r>
              <a:t>Das größte Abenteuer: </a:t>
            </a:r>
          </a:p>
          <a:p>
            <a:pPr>
              <a:defRPr sz="1100">
                <a:solidFill>
                  <a:srgbClr val="011993"/>
                </a:solidFill>
                <a:latin typeface="Arial"/>
                <a:ea typeface="Arial"/>
                <a:cs typeface="Arial"/>
                <a:sym typeface="Arial"/>
              </a:defRPr>
            </a:pPr>
          </a:p>
          <a:p>
            <a:pPr>
              <a:defRPr sz="1100">
                <a:solidFill>
                  <a:srgbClr val="011993"/>
                </a:solidFill>
                <a:latin typeface="Arial"/>
                <a:ea typeface="Arial"/>
                <a:cs typeface="Arial"/>
                <a:sym typeface="Arial"/>
              </a:defRPr>
            </a:pPr>
            <a:r>
              <a:t>Lies aus </a:t>
            </a:r>
            <a:r>
              <a:rPr i="1"/>
              <a:t>Open Mind, Open Heart </a:t>
            </a:r>
            <a:r>
              <a:t>(2006), p. 11. (das Gebet der Sammlung, Seite 21)</a:t>
            </a:r>
          </a:p>
          <a:p>
            <a:pPr>
              <a:defRPr sz="1100">
                <a:solidFill>
                  <a:srgbClr val="011993"/>
                </a:solidFill>
                <a:latin typeface="Arial"/>
                <a:ea typeface="Arial"/>
                <a:cs typeface="Arial"/>
                <a:sym typeface="Arial"/>
              </a:defRPr>
            </a:pPr>
            <a:r>
              <a:t>Das kontemplative Gebet ist die Welt, in der Gott alles bewirken kann. In jenen Bereich zu kommen bedeutet, das größte Wagnis einzugehen. Es bedeutet, sich für das unendliche und für unendliche Möglichkeiten zu öffnen. Unsere privaten und selbst gemachten Welten kommen dabei an einem Ende; Eine neue Welt erscheint von innen her und um uns herum, und das für uns unmögliche wird zum Alltag</a:t>
            </a:r>
          </a:p>
          <a:p>
            <a:pPr>
              <a:defRPr i="1" sz="1100">
                <a:solidFill>
                  <a:srgbClr val="011993"/>
                </a:solidFill>
                <a:latin typeface="Arial"/>
                <a:ea typeface="Arial"/>
                <a:cs typeface="Arial"/>
                <a:sym typeface="Arial"/>
              </a:defRPr>
            </a:pPr>
          </a:p>
          <a:p>
            <a:pPr>
              <a:defRPr b="1" sz="1100">
                <a:solidFill>
                  <a:srgbClr val="011993"/>
                </a:solidFill>
                <a:latin typeface="Arial"/>
                <a:ea typeface="Arial"/>
                <a:cs typeface="Arial"/>
                <a:sym typeface="Arial"/>
              </a:defRPr>
            </a:pPr>
            <a:r>
              <a:t>Den Kurs beenden:</a:t>
            </a:r>
          </a:p>
          <a:p>
            <a:pPr marL="171357" indent="-171425">
              <a:buSzPct val="100000"/>
              <a:buFont typeface="Arial"/>
              <a:buChar char="•"/>
              <a:defRPr sz="1100">
                <a:solidFill>
                  <a:srgbClr val="011993"/>
                </a:solidFill>
                <a:latin typeface="Arial"/>
                <a:ea typeface="Arial"/>
                <a:cs typeface="Arial"/>
                <a:sym typeface="Arial"/>
              </a:defRPr>
            </a:pPr>
            <a:r>
              <a:t>Gehe auf den Gedanken ein, dass Centering Prayer ein Weg ist, eine tiefere Beziehung mit Gott zu entwickeln</a:t>
            </a:r>
          </a:p>
          <a:p>
            <a:pPr marL="171357" indent="-171425">
              <a:buSzPct val="100000"/>
              <a:buFont typeface="Arial"/>
              <a:buChar char="•"/>
              <a:defRPr sz="1100">
                <a:solidFill>
                  <a:srgbClr val="011993"/>
                </a:solidFill>
                <a:latin typeface="Arial"/>
                <a:ea typeface="Arial"/>
                <a:cs typeface="Arial"/>
                <a:sym typeface="Arial"/>
              </a:defRPr>
            </a:pPr>
            <a:r>
              <a:t>Lade Teilnehmer dazu ein, Fragen zu stellen, und mach das Angebot und sei bereit, hinterher Fragen im persönlichen Gespräch zu beantworten</a:t>
            </a:r>
          </a:p>
          <a:p>
            <a:pPr marL="171357" indent="-171425">
              <a:buSzPct val="100000"/>
              <a:buFont typeface="Arial"/>
              <a:buChar char="•"/>
              <a:defRPr sz="1100">
                <a:solidFill>
                  <a:srgbClr val="011993"/>
                </a:solidFill>
                <a:latin typeface="Arial"/>
                <a:ea typeface="Arial"/>
                <a:cs typeface="Arial"/>
                <a:sym typeface="Arial"/>
              </a:defRPr>
            </a:pPr>
            <a:r>
              <a:t>Erinnere die Teilnehmer an die Termine der Nachfolgetreffen</a:t>
            </a:r>
          </a:p>
          <a:p>
            <a:pPr marL="171357" indent="-171425">
              <a:buSzPct val="100000"/>
              <a:buFont typeface="Arial"/>
              <a:buChar char="•"/>
              <a:defRPr sz="1100">
                <a:latin typeface="Arial"/>
                <a:ea typeface="Arial"/>
                <a:cs typeface="Arial"/>
                <a:sym typeface="Arial"/>
              </a:defRPr>
            </a:pPr>
            <a:r>
              <a:rPr>
                <a:solidFill>
                  <a:srgbClr val="011993"/>
                </a:solidFill>
              </a:rPr>
              <a:t>ErInnere Teilnahme daran, sich für den Newsletter, einzutragen und Feedback auszufüllen, und ihre Kontaktinformation (Zum Beispiel e-Mail, Adresse) zu hinterlassen, wenn sie über weitere Informationen/Kurse informiert werden wollen</a:t>
            </a:r>
            <a: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Shape 260"/>
          <p:cNvSpPr/>
          <p:nvPr>
            <p:ph type="sldImg"/>
          </p:nvPr>
        </p:nvSpPr>
        <p:spPr>
          <a:prstGeom prst="rect">
            <a:avLst/>
          </a:prstGeom>
        </p:spPr>
        <p:txBody>
          <a:bodyPr/>
          <a:lstStyle/>
          <a:p>
            <a:pPr/>
          </a:p>
        </p:txBody>
      </p:sp>
      <p:sp>
        <p:nvSpPr>
          <p:cNvPr id="261" name="Shape 261"/>
          <p:cNvSpPr/>
          <p:nvPr>
            <p:ph type="body" sz="quarter" idx="1"/>
          </p:nvPr>
        </p:nvSpPr>
        <p:spPr>
          <a:prstGeom prst="rect">
            <a:avLst/>
          </a:prstGeom>
        </p:spPr>
        <p:txBody>
          <a:bodyPr/>
          <a:lstStyle/>
          <a:p>
            <a:pPr algn="ctr">
              <a:defRPr b="1" sz="1100">
                <a:latin typeface="Arial"/>
                <a:ea typeface="Arial"/>
                <a:cs typeface="Arial"/>
                <a:sym typeface="Arial"/>
              </a:defRPr>
            </a:pPr>
            <a:r>
              <a:t>41. Psalm 46:11 continued</a:t>
            </a:r>
          </a:p>
          <a:p>
            <a:pPr>
              <a:defRPr i="1" sz="1100">
                <a:latin typeface="Arial"/>
                <a:ea typeface="Arial"/>
                <a:cs typeface="Arial"/>
                <a:sym typeface="Arial"/>
              </a:defRPr>
            </a:pPr>
          </a:p>
          <a:p>
            <a:pPr>
              <a:defRPr sz="1100">
                <a:latin typeface="Arial"/>
                <a:ea typeface="Arial"/>
                <a:cs typeface="Arial"/>
                <a:sym typeface="Arial"/>
              </a:defRPr>
            </a:pPr>
            <a:r>
              <a:t>NOTES TO PRESENTER CONTINUED:</a:t>
            </a:r>
          </a:p>
          <a:p>
            <a:pPr lvl="1" indent="457200">
              <a:defRPr sz="1100">
                <a:latin typeface="Arial"/>
                <a:ea typeface="Arial"/>
                <a:cs typeface="Arial"/>
                <a:sym typeface="Arial"/>
              </a:defRPr>
            </a:pPr>
            <a:r>
              <a:t>Share additional information about Contemplative Outreach and your local chapter, such as,</a:t>
            </a:r>
          </a:p>
          <a:p>
            <a:pPr lvl="1" marL="628557" indent="-171425">
              <a:buSzPct val="100000"/>
              <a:buFont typeface="Arial"/>
              <a:buChar char="•"/>
              <a:defRPr sz="1100">
                <a:latin typeface="Arial"/>
                <a:ea typeface="Arial"/>
                <a:cs typeface="Arial"/>
                <a:sym typeface="Arial"/>
              </a:defRPr>
            </a:pPr>
            <a:r>
              <a:t>Books and videos on Centering Prayer are available today and at continuing sessions.</a:t>
            </a:r>
          </a:p>
          <a:p>
            <a:pPr lvl="1" marL="628557" indent="-171425">
              <a:buSzPct val="100000"/>
              <a:buFont typeface="Arial"/>
              <a:buChar char="•"/>
              <a:defRPr sz="1100">
                <a:latin typeface="Arial"/>
                <a:ea typeface="Arial"/>
                <a:cs typeface="Arial"/>
                <a:sym typeface="Arial"/>
              </a:defRPr>
            </a:pPr>
            <a:r>
              <a:t>The brochures you received today are very helpful, you are encouraged to read them</a:t>
            </a:r>
          </a:p>
          <a:p>
            <a:pPr lvl="1" marL="628557" indent="-171425">
              <a:buSzPct val="100000"/>
              <a:buFont typeface="Arial"/>
              <a:buChar char="•"/>
              <a:defRPr sz="1100">
                <a:latin typeface="Arial"/>
                <a:ea typeface="Arial"/>
                <a:cs typeface="Arial"/>
                <a:sym typeface="Arial"/>
              </a:defRPr>
            </a:pPr>
            <a:r>
              <a:t>Sign-up for the local newsletter</a:t>
            </a:r>
          </a:p>
          <a:p>
            <a:pPr lvl="1" marL="628557" indent="-171425">
              <a:buSzPct val="100000"/>
              <a:buFont typeface="Arial"/>
              <a:buChar char="•"/>
              <a:defRPr sz="1100">
                <a:latin typeface="Arial"/>
                <a:ea typeface="Arial"/>
                <a:cs typeface="Arial"/>
                <a:sym typeface="Arial"/>
              </a:defRPr>
            </a:pPr>
            <a:r>
              <a:t>Sign-up for Contemplative Outreach Ltd. monthly e-bulletins</a:t>
            </a:r>
          </a:p>
          <a:p>
            <a:pPr lvl="1" marL="628557" indent="-171425">
              <a:buSzPct val="100000"/>
              <a:buFont typeface="Arial"/>
              <a:buChar char="•"/>
              <a:defRPr sz="1100">
                <a:latin typeface="Arial"/>
                <a:ea typeface="Arial"/>
                <a:cs typeface="Arial"/>
                <a:sym typeface="Arial"/>
              </a:defRPr>
            </a:pPr>
            <a:r>
              <a:t>Allow time for the Feedback Form to be filled out. The form should be in the participant’s packet that is given out at the beginning of the first day.</a:t>
            </a:r>
          </a:p>
          <a:p>
            <a:pPr lvl="1" marL="628557" indent="-171425">
              <a:buSzPct val="100000"/>
              <a:buFont typeface="Arial"/>
              <a:buChar char="•"/>
              <a:defRPr sz="1100">
                <a:latin typeface="Arial"/>
                <a:ea typeface="Arial"/>
                <a:cs typeface="Arial"/>
                <a:sym typeface="Arial"/>
              </a:defRPr>
            </a:pPr>
            <a:r>
              <a:t>Thank the host, your team mates and the participants. “We look forward to seeing you at the continuing sessions. “ </a:t>
            </a:r>
          </a:p>
          <a:p>
            <a:pPr lvl="1" marL="628557" indent="-171425">
              <a:buSzPct val="100000"/>
              <a:buFont typeface="Arial"/>
              <a:buChar char="•"/>
              <a:defRPr sz="1100">
                <a:latin typeface="Arial"/>
                <a:ea typeface="Arial"/>
                <a:cs typeface="Arial"/>
                <a:sym typeface="Arial"/>
              </a:defRPr>
            </a:pPr>
            <a:r>
              <a:t> NOTE: Also refer to Development of Essentials in Post-Reading for Presenter-in-Training for additional insights about the essentials.</a:t>
            </a:r>
          </a:p>
          <a:p>
            <a:pPr>
              <a:defRPr sz="1100">
                <a:latin typeface="Arial"/>
                <a:ea typeface="Arial"/>
                <a:cs typeface="Arial"/>
                <a:sym typeface="Arial"/>
              </a:defRPr>
            </a:pPr>
          </a:p>
          <a:p>
            <a:pPr>
              <a:defRPr sz="1100">
                <a:latin typeface="Arial"/>
                <a:ea typeface="Arial"/>
                <a:cs typeface="Arial"/>
                <a:sym typeface="Arial"/>
              </a:defRPr>
            </a:pPr>
          </a:p>
          <a:p>
            <a:pPr marL="110289" indent="-110289">
              <a:buSzPct val="100000"/>
              <a:buChar char="•"/>
              <a:defRPr sz="1100">
                <a:solidFill>
                  <a:srgbClr val="011993"/>
                </a:solidFill>
                <a:latin typeface="Arial"/>
                <a:ea typeface="Arial"/>
                <a:cs typeface="Arial"/>
                <a:sym typeface="Arial"/>
              </a:defRPr>
            </a:pPr>
            <a:r>
              <a:t>Gib noch mehr Informationen über Contemplative Outreach und dein Chapter, zum Beispiel</a:t>
            </a:r>
          </a:p>
          <a:p>
            <a:pPr marL="110289" indent="-110289">
              <a:buSzPct val="100000"/>
              <a:buChar char="•"/>
              <a:defRPr sz="1100">
                <a:solidFill>
                  <a:srgbClr val="011993"/>
                </a:solidFill>
                <a:latin typeface="Arial"/>
                <a:ea typeface="Arial"/>
                <a:cs typeface="Arial"/>
                <a:sym typeface="Arial"/>
              </a:defRPr>
            </a:pPr>
            <a:r>
              <a:t>Bücher und Videos (Insbesondere auf YouTube)</a:t>
            </a:r>
          </a:p>
          <a:p>
            <a:pPr marL="110289" indent="-110289">
              <a:buSzPct val="100000"/>
              <a:buChar char="•"/>
              <a:defRPr sz="1100">
                <a:solidFill>
                  <a:srgbClr val="011993"/>
                </a:solidFill>
                <a:latin typeface="Arial"/>
                <a:ea typeface="Arial"/>
                <a:cs typeface="Arial"/>
                <a:sym typeface="Arial"/>
              </a:defRPr>
            </a:pPr>
            <a:r>
              <a:t>Die Broschüren sind hilfreich, nimm dir die Zeit zu Hause, Sie anzuschauen</a:t>
            </a:r>
          </a:p>
          <a:p>
            <a:pPr marL="110289" indent="-110289">
              <a:buSzPct val="100000"/>
              <a:buChar char="•"/>
              <a:defRPr sz="1100">
                <a:solidFill>
                  <a:srgbClr val="011993"/>
                </a:solidFill>
                <a:latin typeface="Arial"/>
                <a:ea typeface="Arial"/>
                <a:cs typeface="Arial"/>
                <a:sym typeface="Arial"/>
              </a:defRPr>
            </a:pPr>
            <a:r>
              <a:t>Newsletter von CO im deutschen Sprachraum, und für englisch-affine Teilnehmer von contemplative Outreach e-Bulletins</a:t>
            </a:r>
          </a:p>
          <a:p>
            <a:pPr marL="110289" indent="-110289">
              <a:buSzPct val="100000"/>
              <a:buChar char="•"/>
              <a:defRPr sz="1100">
                <a:solidFill>
                  <a:srgbClr val="011993"/>
                </a:solidFill>
                <a:latin typeface="Arial"/>
                <a:ea typeface="Arial"/>
                <a:cs typeface="Arial"/>
                <a:sym typeface="Arial"/>
              </a:defRPr>
            </a:pPr>
            <a:r>
              <a:t>Gibt Zeit dafür, die Feedbackform auszufüllen</a:t>
            </a:r>
          </a:p>
          <a:p>
            <a:pPr marL="110289" indent="-110289">
              <a:buSzPct val="100000"/>
              <a:buChar char="•"/>
              <a:defRPr sz="1100">
                <a:solidFill>
                  <a:srgbClr val="011993"/>
                </a:solidFill>
                <a:latin typeface="Arial"/>
                <a:ea typeface="Arial"/>
                <a:cs typeface="Arial"/>
                <a:sym typeface="Arial"/>
              </a:defRPr>
            </a:pPr>
            <a:r>
              <a:t>Danke dem Gastgeber, dem Rest des Teams, und den Teilnehmern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Shape 126"/>
          <p:cNvSpPr/>
          <p:nvPr>
            <p:ph type="sldImg"/>
          </p:nvPr>
        </p:nvSpPr>
        <p:spPr>
          <a:prstGeom prst="rect">
            <a:avLst/>
          </a:prstGeom>
        </p:spPr>
        <p:txBody>
          <a:bodyPr/>
          <a:lstStyle/>
          <a:p>
            <a:pPr/>
          </a:p>
        </p:txBody>
      </p:sp>
      <p:sp>
        <p:nvSpPr>
          <p:cNvPr id="127" name="Shape 127"/>
          <p:cNvSpPr/>
          <p:nvPr>
            <p:ph type="body" sz="quarter" idx="1"/>
          </p:nvPr>
        </p:nvSpPr>
        <p:spPr>
          <a:prstGeom prst="rect">
            <a:avLst/>
          </a:prstGeom>
        </p:spPr>
        <p:txBody>
          <a:bodyPr/>
          <a:lstStyle/>
          <a:p>
            <a:pPr algn="ctr">
              <a:defRPr b="1">
                <a:latin typeface="Arial"/>
                <a:ea typeface="Arial"/>
                <a:cs typeface="Arial"/>
                <a:sym typeface="Arial"/>
              </a:defRPr>
            </a:pPr>
            <a:r>
              <a:t>24. Guideline 3 </a:t>
            </a:r>
          </a:p>
          <a:p>
            <a:pPr algn="ctr">
              <a:defRPr b="1">
                <a:latin typeface="Arial"/>
                <a:ea typeface="Arial"/>
                <a:cs typeface="Arial"/>
                <a:sym typeface="Arial"/>
              </a:defRPr>
            </a:pPr>
          </a:p>
          <a:p>
            <a:pPr>
              <a:defRPr b="1">
                <a:latin typeface="Arial"/>
                <a:ea typeface="Arial"/>
                <a:cs typeface="Arial"/>
                <a:sym typeface="Arial"/>
              </a:defRPr>
            </a:pPr>
            <a:r>
              <a:t>“When engaged with your thoughts, return ever-so-gently to the sacred word.”</a:t>
            </a:r>
          </a:p>
          <a:p>
            <a:pPr marL="191331" indent="-191331">
              <a:spcBef>
                <a:spcPts val="600"/>
              </a:spcBef>
              <a:buSzPct val="100000"/>
              <a:buFont typeface="Arial"/>
              <a:buChar char="•"/>
              <a:defRPr>
                <a:latin typeface="Arial"/>
                <a:ea typeface="Arial"/>
                <a:cs typeface="Arial"/>
                <a:sym typeface="Arial"/>
              </a:defRPr>
            </a:pPr>
            <a:r>
              <a:t>The sacred word is a symbol that expresses our consent to God’s presence and action within. </a:t>
            </a:r>
          </a:p>
          <a:p>
            <a:pPr lvl="1" marL="419932" indent="-191332">
              <a:buSzPct val="100000"/>
              <a:buFont typeface="Arial"/>
              <a:buChar char="•"/>
              <a:defRPr>
                <a:solidFill>
                  <a:srgbClr val="011993"/>
                </a:solidFill>
                <a:latin typeface="Arial"/>
                <a:ea typeface="Arial"/>
                <a:cs typeface="Arial"/>
                <a:sym typeface="Arial"/>
              </a:defRPr>
            </a:pPr>
            <a:r>
              <a:t>Das Gebetswort ist ein Symbol, dass unsere Absicht ausdrückt, der Gegenwart und dem Wirken Gottes in uns zuzustimmen</a:t>
            </a:r>
          </a:p>
          <a:p>
            <a:pPr marL="191331" indent="-191331">
              <a:spcBef>
                <a:spcPts val="600"/>
              </a:spcBef>
              <a:buSzPct val="100000"/>
              <a:buFont typeface="Arial"/>
              <a:buChar char="•"/>
              <a:defRPr>
                <a:latin typeface="Arial"/>
                <a:ea typeface="Arial"/>
                <a:cs typeface="Arial"/>
                <a:sym typeface="Arial"/>
              </a:defRPr>
            </a:pPr>
            <a:r>
              <a:t>It is sacred not because of its inherent meaning but because of the meaning we give it as the expression of our consent. In other words the sacred word is sacred not because of its content  but because of its intent.</a:t>
            </a:r>
          </a:p>
          <a:p>
            <a:pPr lvl="1" marL="419932" indent="-191332">
              <a:buSzPct val="100000"/>
              <a:buFont typeface="Arial"/>
              <a:buChar char="•"/>
              <a:defRPr>
                <a:solidFill>
                  <a:srgbClr val="011993"/>
                </a:solidFill>
                <a:latin typeface="Arial"/>
                <a:ea typeface="Arial"/>
                <a:cs typeface="Arial"/>
                <a:sym typeface="Arial"/>
              </a:defRPr>
            </a:pPr>
            <a:r>
              <a:t>Es [Das Gebetswort (“heilige Wort”)] ist nicht wegen seinem Inhalt heilig, sondern wegen der Bedeutung, die wir ihm geben als Ausdruck unser Absicht, der Gegenwart und dem Handeln Gottes darin zuzustimmen.</a:t>
            </a:r>
          </a:p>
          <a:p>
            <a:pPr marL="191331" indent="-191331">
              <a:spcBef>
                <a:spcPts val="600"/>
              </a:spcBef>
              <a:buSzPct val="100000"/>
              <a:buFont typeface="Arial"/>
              <a:buChar char="•"/>
              <a:defRPr>
                <a:latin typeface="Arial"/>
                <a:ea typeface="Arial"/>
                <a:cs typeface="Arial"/>
                <a:sym typeface="Arial"/>
              </a:defRPr>
            </a:pPr>
            <a:r>
              <a:t>The sacred word is introduced when we notice that we are not letting our thoughts go by, but thinking about our thoughts, and especially, when we are engaged in an interior dialogue. We can think of our thoughts like boats on a river and God’s indwelling presence like the river. During centering prayer, we let go of our thoughts—we let them go by like boats floating down a river—and by faith we rest in God’s indwelling presence.</a:t>
            </a:r>
          </a:p>
          <a:p>
            <a:pPr lvl="1" marL="419932" indent="-191332">
              <a:spcBef>
                <a:spcPts val="600"/>
              </a:spcBef>
              <a:buSzPct val="100000"/>
              <a:buFont typeface="Arial"/>
              <a:buChar char="•"/>
              <a:defRPr>
                <a:solidFill>
                  <a:srgbClr val="011993"/>
                </a:solidFill>
                <a:latin typeface="Arial"/>
                <a:ea typeface="Arial"/>
                <a:cs typeface="Arial"/>
                <a:sym typeface="Arial"/>
              </a:defRPr>
            </a:pPr>
            <a:r>
              <a:t>Wir führen das Gebetswort ein [benutzen es, kommen zum Gebetswort zurück], wenn wir bemerken, dass wir unsere Gedanken nicht mehr vorbeiziehen lassen, sondern über unsere Gedanken nachdenken, und besonders, wenn wir bemerken, dass wir einen inneren Dialog verwickelt sind. Wir können uns unsere Gedanken wie Boote auf einen Fluss vorstellen, und Gottes innewohnende Gegenwart wie den Fluss. Während des  Centering Prayer lassen wir unsere Gedanken los - wir lassen sie vorbeiziehen wie Boote auf einen Fluss - und ifuhen m Glauben ruhen wir in der uns innewohnenden Gegenwart Gottes</a:t>
            </a:r>
          </a:p>
          <a:p>
            <a:pPr marL="191331" indent="-191331">
              <a:spcBef>
                <a:spcPts val="600"/>
              </a:spcBef>
              <a:buSzPct val="100000"/>
              <a:buFont typeface="Arial"/>
              <a:buChar char="•"/>
              <a:defRPr>
                <a:latin typeface="Arial"/>
                <a:ea typeface="Arial"/>
                <a:cs typeface="Arial"/>
                <a:sym typeface="Arial"/>
              </a:defRPr>
            </a:pPr>
            <a:r>
              <a:t>In Centering Prayer both thoughts and silence have an important role to play. Some thoughts contain what needs to be healed and the silence creates a space for the healing to take place.</a:t>
            </a:r>
          </a:p>
          <a:p>
            <a:pPr lvl="1" marL="419932" indent="-191332">
              <a:spcBef>
                <a:spcPts val="600"/>
              </a:spcBef>
              <a:buSzPct val="100000"/>
              <a:buFont typeface="Arial"/>
              <a:buChar char="•"/>
              <a:defRPr>
                <a:solidFill>
                  <a:srgbClr val="011993"/>
                </a:solidFill>
                <a:latin typeface="Arial"/>
                <a:ea typeface="Arial"/>
                <a:cs typeface="Arial"/>
                <a:sym typeface="Arial"/>
              </a:defRPr>
            </a:pPr>
            <a:r>
              <a:t>Beim zentrierenden Gebet spielen sowohl die Gedanken als auch die  eine wichtige Rolle. Manche Gedanken enthalten das, was geheilt werden muss, und die Stille schafft einen Raum, in dem Heilung stattfinden kann</a:t>
            </a:r>
          </a:p>
          <a:p>
            <a:pPr marL="191331" indent="-191331">
              <a:spcBef>
                <a:spcPts val="600"/>
              </a:spcBef>
              <a:buSzPct val="100000"/>
              <a:buFont typeface="Arial"/>
              <a:buChar char="•"/>
              <a:defRPr>
                <a:latin typeface="Arial"/>
                <a:ea typeface="Arial"/>
                <a:cs typeface="Arial"/>
                <a:sym typeface="Arial"/>
              </a:defRPr>
            </a:pPr>
            <a:r>
              <a:t>Each return to our sacred word is a prayer and an act of love.  </a:t>
            </a:r>
          </a:p>
          <a:p>
            <a:pPr lvl="1" marL="419932" indent="-191332">
              <a:spcBef>
                <a:spcPts val="600"/>
              </a:spcBef>
              <a:buSzPct val="100000"/>
              <a:buFont typeface="Arial"/>
              <a:buChar char="•"/>
              <a:defRPr>
                <a:solidFill>
                  <a:srgbClr val="011993"/>
                </a:solidFill>
                <a:latin typeface="Arial"/>
                <a:ea typeface="Arial"/>
                <a:cs typeface="Arial"/>
                <a:sym typeface="Arial"/>
              </a:defRPr>
            </a:pPr>
            <a:r>
              <a:t>Jedes Rückkehr zu unserem Gebetswort ist ein Gebet und ein Akt der Liebe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Shape 133"/>
          <p:cNvSpPr/>
          <p:nvPr>
            <p:ph type="sldImg"/>
          </p:nvPr>
        </p:nvSpPr>
        <p:spPr>
          <a:prstGeom prst="rect">
            <a:avLst/>
          </a:prstGeom>
        </p:spPr>
        <p:txBody>
          <a:bodyPr/>
          <a:lstStyle/>
          <a:p>
            <a:pPr/>
          </a:p>
        </p:txBody>
      </p:sp>
      <p:sp>
        <p:nvSpPr>
          <p:cNvPr id="134" name="Shape 134"/>
          <p:cNvSpPr/>
          <p:nvPr>
            <p:ph type="body" sz="quarter" idx="1"/>
          </p:nvPr>
        </p:nvSpPr>
        <p:spPr>
          <a:prstGeom prst="rect">
            <a:avLst/>
          </a:prstGeom>
        </p:spPr>
        <p:txBody>
          <a:bodyPr/>
          <a:lstStyle/>
          <a:p>
            <a:pPr algn="ctr">
              <a:defRPr b="1">
                <a:latin typeface="Arial"/>
                <a:ea typeface="Arial"/>
                <a:cs typeface="Arial"/>
                <a:sym typeface="Arial"/>
              </a:defRPr>
            </a:pPr>
            <a:r>
              <a:t>25. Thoughts is an Umbrella Term</a:t>
            </a:r>
          </a:p>
          <a:p>
            <a:pPr>
              <a:defRPr b="1">
                <a:latin typeface="Arial"/>
                <a:ea typeface="Arial"/>
                <a:cs typeface="Arial"/>
                <a:sym typeface="Arial"/>
              </a:defRPr>
            </a:pPr>
            <a:r>
              <a:t> </a:t>
            </a:r>
          </a:p>
          <a:p>
            <a:pPr>
              <a:defRPr>
                <a:latin typeface="Arial"/>
                <a:ea typeface="Arial"/>
                <a:cs typeface="Arial"/>
                <a:sym typeface="Arial"/>
              </a:defRPr>
            </a:pPr>
            <a:r>
              <a:t>“Thoughts” is an umbrella term for any perception at all, including:</a:t>
            </a:r>
          </a:p>
          <a:p>
            <a:pPr lvl="1" marL="701550" indent="-191332">
              <a:buSzPct val="100000"/>
              <a:buChar char="•"/>
              <a:defRPr>
                <a:latin typeface="Arial"/>
                <a:ea typeface="Arial"/>
                <a:cs typeface="Arial"/>
                <a:sym typeface="Arial"/>
              </a:defRPr>
            </a:pPr>
            <a:r>
              <a:t>body sensations,</a:t>
            </a:r>
          </a:p>
          <a:p>
            <a:pPr lvl="1" marL="701550" indent="-191332">
              <a:buSzPct val="100000"/>
              <a:buChar char="•"/>
              <a:defRPr>
                <a:latin typeface="Arial"/>
                <a:ea typeface="Arial"/>
                <a:cs typeface="Arial"/>
                <a:sym typeface="Arial"/>
              </a:defRPr>
            </a:pPr>
            <a:r>
              <a:t>sense perceptions,</a:t>
            </a:r>
          </a:p>
          <a:p>
            <a:pPr lvl="1" marL="701550" indent="-191332">
              <a:buSzPct val="100000"/>
              <a:buChar char="•"/>
              <a:defRPr>
                <a:latin typeface="Arial"/>
                <a:ea typeface="Arial"/>
                <a:cs typeface="Arial"/>
                <a:sym typeface="Arial"/>
              </a:defRPr>
            </a:pPr>
            <a:r>
              <a:t>feelings,</a:t>
            </a:r>
          </a:p>
          <a:p>
            <a:pPr lvl="1" marL="701550" indent="-191332">
              <a:buSzPct val="100000"/>
              <a:buChar char="•"/>
              <a:defRPr>
                <a:latin typeface="Arial"/>
                <a:ea typeface="Arial"/>
                <a:cs typeface="Arial"/>
                <a:sym typeface="Arial"/>
              </a:defRPr>
            </a:pPr>
            <a:r>
              <a:t>images,</a:t>
            </a:r>
          </a:p>
          <a:p>
            <a:pPr lvl="1" marL="701550" indent="-191332">
              <a:buSzPct val="100000"/>
              <a:buChar char="•"/>
              <a:defRPr>
                <a:latin typeface="Arial"/>
                <a:ea typeface="Arial"/>
                <a:cs typeface="Arial"/>
                <a:sym typeface="Arial"/>
              </a:defRPr>
            </a:pPr>
            <a:r>
              <a:t>memories,</a:t>
            </a:r>
          </a:p>
          <a:p>
            <a:pPr lvl="1" marL="701550" indent="-191332">
              <a:buSzPct val="100000"/>
              <a:buChar char="•"/>
              <a:defRPr>
                <a:latin typeface="Arial"/>
                <a:ea typeface="Arial"/>
                <a:cs typeface="Arial"/>
                <a:sym typeface="Arial"/>
              </a:defRPr>
            </a:pPr>
            <a:r>
              <a:t>plans, </a:t>
            </a:r>
          </a:p>
          <a:p>
            <a:pPr lvl="1" marL="701550" indent="-191332">
              <a:buSzPct val="100000"/>
              <a:buChar char="•"/>
              <a:defRPr>
                <a:latin typeface="Arial"/>
                <a:ea typeface="Arial"/>
                <a:cs typeface="Arial"/>
                <a:sym typeface="Arial"/>
              </a:defRPr>
            </a:pPr>
            <a:r>
              <a:t>reflections, </a:t>
            </a:r>
          </a:p>
          <a:p>
            <a:pPr lvl="1" marL="701550" indent="-191332">
              <a:buSzPct val="100000"/>
              <a:buChar char="•"/>
              <a:defRPr>
                <a:latin typeface="Arial"/>
                <a:ea typeface="Arial"/>
                <a:cs typeface="Arial"/>
                <a:sym typeface="Arial"/>
              </a:defRPr>
            </a:pPr>
            <a:r>
              <a:t>concepts,</a:t>
            </a:r>
          </a:p>
          <a:p>
            <a:pPr lvl="1" marL="701550" indent="-191332">
              <a:buSzPct val="100000"/>
              <a:buChar char="•"/>
              <a:defRPr>
                <a:latin typeface="Arial"/>
                <a:ea typeface="Arial"/>
                <a:cs typeface="Arial"/>
                <a:sym typeface="Arial"/>
              </a:defRPr>
            </a:pPr>
            <a:r>
              <a:t>commentaries, and</a:t>
            </a:r>
          </a:p>
          <a:p>
            <a:pPr lvl="1" marL="701550" indent="-191332">
              <a:buSzPct val="100000"/>
              <a:buChar char="•"/>
              <a:defRPr>
                <a:latin typeface="Arial"/>
                <a:ea typeface="Arial"/>
                <a:cs typeface="Arial"/>
                <a:sym typeface="Arial"/>
              </a:defRPr>
            </a:pPr>
            <a:r>
              <a:t>spiritual experiences.  </a:t>
            </a:r>
          </a:p>
          <a:p>
            <a:pPr>
              <a:defRPr>
                <a:latin typeface="Arial"/>
                <a:ea typeface="Arial"/>
                <a:cs typeface="Arial"/>
                <a:sym typeface="Arial"/>
              </a:defRPr>
            </a:pPr>
          </a:p>
          <a:p>
            <a:pPr>
              <a:defRPr>
                <a:solidFill>
                  <a:srgbClr val="011993"/>
                </a:solidFill>
                <a:latin typeface="Arial"/>
                <a:ea typeface="Arial"/>
                <a:cs typeface="Arial"/>
                <a:sym typeface="Arial"/>
              </a:defRPr>
            </a:pPr>
            <a:r>
              <a:t>"Gedanken" ist ein Oberbegriff für jegliche Wahrnemungen, einschließlich</a:t>
            </a:r>
          </a:p>
          <a:p>
            <a:pPr marL="120315" indent="-120315">
              <a:buSzPct val="100000"/>
              <a:buChar char="•"/>
              <a:defRPr>
                <a:solidFill>
                  <a:srgbClr val="011993"/>
                </a:solidFill>
                <a:latin typeface="Arial"/>
                <a:ea typeface="Arial"/>
                <a:cs typeface="Arial"/>
                <a:sym typeface="Arial"/>
              </a:defRPr>
            </a:pPr>
            <a:r>
              <a:t>Körperempfindungen</a:t>
            </a:r>
          </a:p>
          <a:p>
            <a:pPr marL="120315" indent="-120315">
              <a:buSzPct val="100000"/>
              <a:buChar char="•"/>
              <a:defRPr>
                <a:solidFill>
                  <a:srgbClr val="011993"/>
                </a:solidFill>
                <a:latin typeface="Arial"/>
                <a:ea typeface="Arial"/>
                <a:cs typeface="Arial"/>
                <a:sym typeface="Arial"/>
              </a:defRPr>
            </a:pPr>
            <a:r>
              <a:t>Sinneswahrnehmungen</a:t>
            </a:r>
          </a:p>
          <a:p>
            <a:pPr marL="120315" indent="-120315">
              <a:buSzPct val="100000"/>
              <a:buChar char="•"/>
              <a:defRPr>
                <a:solidFill>
                  <a:srgbClr val="011993"/>
                </a:solidFill>
                <a:latin typeface="Arial"/>
                <a:ea typeface="Arial"/>
                <a:cs typeface="Arial"/>
                <a:sym typeface="Arial"/>
              </a:defRPr>
            </a:pPr>
            <a:r>
              <a:t>Gefühle</a:t>
            </a:r>
          </a:p>
          <a:p>
            <a:pPr marL="120315" indent="-120315">
              <a:buSzPct val="100000"/>
              <a:buChar char="•"/>
              <a:defRPr>
                <a:solidFill>
                  <a:srgbClr val="011993"/>
                </a:solidFill>
                <a:latin typeface="Arial"/>
                <a:ea typeface="Arial"/>
                <a:cs typeface="Arial"/>
                <a:sym typeface="Arial"/>
              </a:defRPr>
            </a:pPr>
            <a:r>
              <a:t>Bilder</a:t>
            </a:r>
          </a:p>
          <a:p>
            <a:pPr marL="120315" indent="-120315">
              <a:buSzPct val="100000"/>
              <a:buChar char="•"/>
              <a:defRPr>
                <a:solidFill>
                  <a:srgbClr val="011993"/>
                </a:solidFill>
                <a:latin typeface="Arial"/>
                <a:ea typeface="Arial"/>
                <a:cs typeface="Arial"/>
                <a:sym typeface="Arial"/>
              </a:defRPr>
            </a:pPr>
            <a:r>
              <a:t>Erinnerungen</a:t>
            </a:r>
          </a:p>
          <a:p>
            <a:pPr marL="120315" indent="-120315">
              <a:buSzPct val="100000"/>
              <a:buChar char="•"/>
              <a:defRPr>
                <a:solidFill>
                  <a:srgbClr val="011993"/>
                </a:solidFill>
                <a:latin typeface="Arial"/>
                <a:ea typeface="Arial"/>
                <a:cs typeface="Arial"/>
                <a:sym typeface="Arial"/>
              </a:defRPr>
            </a:pPr>
            <a:r>
              <a:t>Pläne</a:t>
            </a:r>
          </a:p>
          <a:p>
            <a:pPr marL="120315" indent="-120315">
              <a:buSzPct val="100000"/>
              <a:buChar char="•"/>
              <a:defRPr>
                <a:solidFill>
                  <a:srgbClr val="011993"/>
                </a:solidFill>
                <a:latin typeface="Arial"/>
                <a:ea typeface="Arial"/>
                <a:cs typeface="Arial"/>
                <a:sym typeface="Arial"/>
              </a:defRPr>
            </a:pPr>
            <a:r>
              <a:t>Reflexionen</a:t>
            </a:r>
          </a:p>
          <a:p>
            <a:pPr marL="120315" indent="-120315">
              <a:buSzPct val="100000"/>
              <a:buChar char="•"/>
              <a:defRPr>
                <a:solidFill>
                  <a:srgbClr val="011993"/>
                </a:solidFill>
                <a:latin typeface="Arial"/>
                <a:ea typeface="Arial"/>
                <a:cs typeface="Arial"/>
                <a:sym typeface="Arial"/>
              </a:defRPr>
            </a:pPr>
            <a:r>
              <a:t>Vorstellungen</a:t>
            </a:r>
          </a:p>
          <a:p>
            <a:pPr marL="120315" indent="-120315">
              <a:buSzPct val="100000"/>
              <a:buChar char="•"/>
              <a:defRPr>
                <a:solidFill>
                  <a:srgbClr val="011993"/>
                </a:solidFill>
                <a:latin typeface="Arial"/>
                <a:ea typeface="Arial"/>
                <a:cs typeface="Arial"/>
                <a:sym typeface="Arial"/>
              </a:defRPr>
            </a:pPr>
            <a:r>
              <a:t>Innere Kommentare und</a:t>
            </a:r>
          </a:p>
          <a:p>
            <a:pPr marL="120315" indent="-120315">
              <a:buSzPct val="100000"/>
              <a:buChar char="•"/>
              <a:defRPr>
                <a:solidFill>
                  <a:srgbClr val="011993"/>
                </a:solidFill>
                <a:latin typeface="Arial"/>
                <a:ea typeface="Arial"/>
                <a:cs typeface="Arial"/>
                <a:sym typeface="Arial"/>
              </a:defRPr>
            </a:pPr>
            <a:r>
              <a:t>Spirituelle Erfahrungen.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Shape 142"/>
          <p:cNvSpPr/>
          <p:nvPr>
            <p:ph type="sldImg"/>
          </p:nvPr>
        </p:nvSpPr>
        <p:spPr>
          <a:prstGeom prst="rect">
            <a:avLst/>
          </a:prstGeom>
        </p:spPr>
        <p:txBody>
          <a:bodyPr/>
          <a:lstStyle/>
          <a:p>
            <a:pPr/>
          </a:p>
        </p:txBody>
      </p:sp>
      <p:sp>
        <p:nvSpPr>
          <p:cNvPr id="143" name="Shape 143"/>
          <p:cNvSpPr/>
          <p:nvPr>
            <p:ph type="body" sz="quarter" idx="1"/>
          </p:nvPr>
        </p:nvSpPr>
        <p:spPr>
          <a:prstGeom prst="rect">
            <a:avLst/>
          </a:prstGeom>
        </p:spPr>
        <p:txBody>
          <a:bodyPr/>
          <a:lstStyle/>
          <a:p>
            <a:pPr algn="ctr">
              <a:defRPr b="1" u="sng">
                <a:latin typeface="Arial"/>
                <a:ea typeface="Arial"/>
                <a:cs typeface="Arial"/>
                <a:sym typeface="Arial"/>
              </a:defRPr>
            </a:pPr>
            <a:r>
              <a:t>26. Thoughts are Normal</a:t>
            </a:r>
          </a:p>
          <a:p>
            <a:pPr>
              <a:defRPr b="1">
                <a:latin typeface="Arial"/>
                <a:ea typeface="Arial"/>
                <a:cs typeface="Arial"/>
                <a:sym typeface="Arial"/>
              </a:defRPr>
            </a:pPr>
            <a:r>
              <a:t> </a:t>
            </a:r>
          </a:p>
          <a:p>
            <a:pPr>
              <a:defRPr>
                <a:latin typeface="Arial"/>
                <a:ea typeface="Arial"/>
                <a:cs typeface="Arial"/>
                <a:sym typeface="Arial"/>
              </a:defRPr>
            </a:pPr>
            <a:r>
              <a:t>Thoughts are an inevitable, integral and a normal part of Centering Prayer.</a:t>
            </a:r>
          </a:p>
          <a:p>
            <a:pPr>
              <a:defRPr>
                <a:latin typeface="Arial"/>
                <a:ea typeface="Arial"/>
                <a:cs typeface="Arial"/>
                <a:sym typeface="Arial"/>
              </a:defRPr>
            </a:pPr>
          </a:p>
          <a:p>
            <a:pPr>
              <a:defRPr>
                <a:latin typeface="Arial"/>
                <a:ea typeface="Arial"/>
                <a:cs typeface="Arial"/>
                <a:sym typeface="Arial"/>
              </a:defRPr>
            </a:pPr>
            <a:r>
              <a:t>Don’t judge them as bad or wrong.</a:t>
            </a:r>
          </a:p>
          <a:p>
            <a:pPr>
              <a:defRPr>
                <a:latin typeface="Arial"/>
                <a:ea typeface="Arial"/>
                <a:cs typeface="Arial"/>
                <a:sym typeface="Arial"/>
              </a:defRPr>
            </a:pPr>
          </a:p>
          <a:p>
            <a:pPr>
              <a:defRPr>
                <a:latin typeface="Arial"/>
                <a:ea typeface="Arial"/>
                <a:cs typeface="Arial"/>
                <a:sym typeface="Arial"/>
              </a:defRPr>
            </a:pPr>
          </a:p>
          <a:p>
            <a:pPr>
              <a:defRPr>
                <a:latin typeface="Arial"/>
                <a:ea typeface="Arial"/>
                <a:cs typeface="Arial"/>
                <a:sym typeface="Arial"/>
              </a:defRPr>
            </a:pPr>
            <a:r>
              <a:t>	</a:t>
            </a:r>
            <a:r>
              <a:rPr>
                <a:solidFill>
                  <a:srgbClr val="011993"/>
                </a:solidFill>
              </a:rPr>
              <a:t>Im Centering Prayer sind Gedanken unvermeidlich, normal, und ein integraler Bestandteil des Gebets</a:t>
            </a:r>
            <a:endParaRPr>
              <a:solidFill>
                <a:srgbClr val="0433FF"/>
              </a:solidFill>
            </a:endParaRPr>
          </a:p>
          <a:p>
            <a:pPr>
              <a:defRPr>
                <a:solidFill>
                  <a:srgbClr val="0433FF"/>
                </a:solidFill>
                <a:latin typeface="Arial"/>
                <a:ea typeface="Arial"/>
                <a:cs typeface="Arial"/>
                <a:sym typeface="Arial"/>
              </a:defRPr>
            </a:pPr>
            <a:r>
              <a:rPr>
                <a:solidFill>
                  <a:srgbClr val="011993"/>
                </a:solidFill>
              </a:rPr>
              <a:t>	</a:t>
            </a:r>
            <a:r>
              <a:t>	</a:t>
            </a:r>
          </a:p>
          <a:p>
            <a:pPr>
              <a:defRPr>
                <a:solidFill>
                  <a:srgbClr val="0433FF"/>
                </a:solidFill>
                <a:latin typeface="Arial"/>
                <a:ea typeface="Arial"/>
                <a:cs typeface="Arial"/>
                <a:sym typeface="Arial"/>
              </a:defRPr>
            </a:pPr>
            <a:r>
              <a:t>	</a:t>
            </a:r>
            <a:r>
              <a:rPr>
                <a:solidFill>
                  <a:srgbClr val="011993"/>
                </a:solidFill>
              </a:rPr>
              <a:t>Verurteile sie nicht als schlecht oder falsch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Shape 155"/>
          <p:cNvSpPr/>
          <p:nvPr>
            <p:ph type="sldImg"/>
          </p:nvPr>
        </p:nvSpPr>
        <p:spPr>
          <a:prstGeom prst="rect">
            <a:avLst/>
          </a:prstGeom>
        </p:spPr>
        <p:txBody>
          <a:bodyPr/>
          <a:lstStyle/>
          <a:p>
            <a:pPr/>
          </a:p>
        </p:txBody>
      </p:sp>
      <p:sp>
        <p:nvSpPr>
          <p:cNvPr id="156" name="Shape 156"/>
          <p:cNvSpPr/>
          <p:nvPr>
            <p:ph type="body" sz="quarter" idx="1"/>
          </p:nvPr>
        </p:nvSpPr>
        <p:spPr>
          <a:prstGeom prst="rect">
            <a:avLst/>
          </a:prstGeom>
        </p:spPr>
        <p:txBody>
          <a:bodyPr/>
          <a:lstStyle/>
          <a:p>
            <a:pPr algn="ctr">
              <a:defRPr b="1" sz="1100">
                <a:latin typeface="Arial"/>
                <a:ea typeface="Arial"/>
                <a:cs typeface="Arial"/>
                <a:sym typeface="Arial"/>
              </a:defRPr>
            </a:pPr>
            <a:r>
              <a:t>27. Kinds of Thoughts </a:t>
            </a:r>
          </a:p>
          <a:p>
            <a:pPr>
              <a:defRPr b="1" sz="1100">
                <a:latin typeface="Arial"/>
                <a:ea typeface="Arial"/>
                <a:cs typeface="Arial"/>
                <a:sym typeface="Arial"/>
              </a:defRPr>
            </a:pPr>
            <a:r>
              <a:t>Ordinary wanderings of the imagination or memory. </a:t>
            </a:r>
            <a:r>
              <a:rPr b="0"/>
              <a:t>These may consist of outside noises and things we were doing or thinking about prior to the time of prayer. Treat them as background music in a supermarket. If we let them all go by, we gradually develop the capacity to pay no attention to them.</a:t>
            </a:r>
            <a:endParaRPr b="0"/>
          </a:p>
          <a:p>
            <a:pPr>
              <a:defRPr b="1" sz="1100">
                <a:solidFill>
                  <a:srgbClr val="011993"/>
                </a:solidFill>
                <a:latin typeface="Arial"/>
                <a:ea typeface="Arial"/>
                <a:cs typeface="Arial"/>
                <a:sym typeface="Arial"/>
              </a:defRPr>
            </a:pPr>
            <a:r>
              <a:t>Gewöhnliches Wandern von Phantasie und Erinnerung. </a:t>
            </a:r>
            <a:r>
              <a:rPr b="0"/>
              <a:t>Diese können aus Außengeräuschen und Dingen bestehen, die wir vor der Zeit des Gebets getan oder gedacht haben. Behandeln Sie sie wie die Hintergrundmusik in einem Supermarkt. Wenn wir sie alle vorbeiziehen lassen, entwickeln wir allmählich die Fähigkeit, ihnen keine Aufmerksamkeit zu schenken.</a:t>
            </a:r>
            <a:endParaRPr b="0"/>
          </a:p>
          <a:p>
            <a:pPr>
              <a:defRPr b="1" sz="1100">
                <a:latin typeface="Arial"/>
                <a:ea typeface="Arial"/>
                <a:cs typeface="Arial"/>
                <a:sym typeface="Arial"/>
              </a:defRPr>
            </a:pPr>
            <a:endParaRPr b="0"/>
          </a:p>
          <a:p>
            <a:pPr>
              <a:defRPr b="1" sz="1100">
                <a:latin typeface="Arial"/>
                <a:ea typeface="Arial"/>
                <a:cs typeface="Arial"/>
                <a:sym typeface="Arial"/>
              </a:defRPr>
            </a:pPr>
            <a:r>
              <a:rPr b="0"/>
              <a:t>	</a:t>
            </a:r>
            <a:endParaRPr b="0"/>
          </a:p>
          <a:p>
            <a:pPr>
              <a:defRPr b="1" sz="1100">
                <a:latin typeface="Arial"/>
                <a:ea typeface="Arial"/>
                <a:cs typeface="Arial"/>
                <a:sym typeface="Arial"/>
              </a:defRPr>
            </a:pPr>
            <a:r>
              <a:t>Thoughts that give rise to attractions or aversions. </a:t>
            </a:r>
            <a:r>
              <a:rPr b="0"/>
              <a:t>Thoughts with an emotional attraction or aversion trigger reactions from our various feelings. Depending on whether these are pleasant or unpleasant, we feel spontaneous likes or dislikes.</a:t>
            </a:r>
            <a:endParaRPr b="0"/>
          </a:p>
          <a:p>
            <a:pPr>
              <a:defRPr b="1" sz="1100">
                <a:solidFill>
                  <a:srgbClr val="011993"/>
                </a:solidFill>
                <a:latin typeface="Arial"/>
                <a:ea typeface="Arial"/>
                <a:cs typeface="Arial"/>
                <a:sym typeface="Arial"/>
              </a:defRPr>
            </a:pPr>
            <a:r>
              <a:t>Gedanken, die Anziehung oder Abneigung hervorrufen.</a:t>
            </a:r>
            <a:r>
              <a:rPr b="0"/>
              <a:t> Gedanken mit einer emotionalen Anziehung oder Abneigung lösen Reaktionen unserer verschiedenen Gefühle aus. Je nachdem, ob diese angenehm oder unangenehm sind, empfinden wir spontane Vorlieben oder Abneigungen</a:t>
            </a:r>
            <a:endParaRPr b="0"/>
          </a:p>
          <a:p>
            <a:pPr>
              <a:defRPr b="1" sz="1100">
                <a:latin typeface="Arial"/>
                <a:ea typeface="Arial"/>
                <a:cs typeface="Arial"/>
                <a:sym typeface="Arial"/>
              </a:defRPr>
            </a:pPr>
            <a:endParaRPr b="0"/>
          </a:p>
          <a:p>
            <a:pPr>
              <a:defRPr b="1" sz="1100">
                <a:latin typeface="Arial"/>
                <a:ea typeface="Arial"/>
                <a:cs typeface="Arial"/>
                <a:sym typeface="Arial"/>
              </a:defRPr>
            </a:pPr>
            <a:r>
              <a:t>Insights and psychological breakthroughs. </a:t>
            </a:r>
            <a:r>
              <a:rPr b="0"/>
              <a:t>When we quiet down, theological insights, discoveries about the spiritual journey, or psychological breakthroughs may come into our awareness. </a:t>
            </a:r>
          </a:p>
          <a:p>
            <a:pPr>
              <a:defRPr b="1" sz="1100">
                <a:solidFill>
                  <a:srgbClr val="011993"/>
                </a:solidFill>
                <a:latin typeface="Arial"/>
                <a:ea typeface="Arial"/>
                <a:cs typeface="Arial"/>
                <a:sym typeface="Arial"/>
              </a:defRPr>
            </a:pPr>
            <a:r>
              <a:t>Einsichten und psychologische Durchbrüche.</a:t>
            </a:r>
            <a:r>
              <a:rPr b="0"/>
              <a:t> Wenn wir zur Ruhe kommen, können theologische Einsichten, Entdeckungen über den spirituellen Weg oder psychologische Durchbrüche in unser Bewusstsein treten.</a:t>
            </a:r>
            <a:endParaRPr b="0"/>
          </a:p>
          <a:p>
            <a:pPr>
              <a:defRPr b="1" sz="1100">
                <a:latin typeface="Arial"/>
                <a:ea typeface="Arial"/>
                <a:cs typeface="Arial"/>
                <a:sym typeface="Arial"/>
              </a:defRPr>
            </a:pPr>
            <a:endParaRPr b="0"/>
          </a:p>
          <a:p>
            <a:pPr>
              <a:defRPr b="1" sz="1100">
                <a:latin typeface="Arial"/>
                <a:ea typeface="Arial"/>
                <a:cs typeface="Arial"/>
                <a:sym typeface="Arial"/>
              </a:defRPr>
            </a:pPr>
            <a:r>
              <a:t>Self-reflections such as, “How am I doing?” Or “This peace is just so great!” </a:t>
            </a:r>
            <a:r>
              <a:rPr b="0"/>
              <a:t>Reflection is a step back from experience, an attempt to possess the experience. The presence of God is like the air we breathe. We can have all we want as long as we do not try to possess it. </a:t>
            </a:r>
            <a:endParaRPr b="0"/>
          </a:p>
          <a:p>
            <a:pPr>
              <a:defRPr b="1" sz="1100">
                <a:solidFill>
                  <a:srgbClr val="011993"/>
                </a:solidFill>
                <a:latin typeface="Arial"/>
                <a:ea typeface="Arial"/>
                <a:cs typeface="Arial"/>
                <a:sym typeface="Arial"/>
              </a:defRPr>
            </a:pPr>
            <a:r>
              <a:t>Selbstreflexionen wie: "Wie geht es mir?" Oder: "Dieser Frieden ist einfach großartig!"</a:t>
            </a:r>
            <a:r>
              <a:rPr b="0"/>
              <a:t> Reflexion ist ein Schritt zurück von der Erfahrung, ein Versuch, die Erfahrung zu besitzen. Die Gegenwart Gottes ist wie die Luft, die wir atmen. Wir können alles haben, was wir wollen, solange wir nicht versuchen, sie zu besitzen.</a:t>
            </a:r>
            <a:endParaRPr b="0"/>
          </a:p>
          <a:p>
            <a:pPr>
              <a:defRPr b="1" sz="1100">
                <a:latin typeface="Arial"/>
                <a:ea typeface="Arial"/>
                <a:cs typeface="Arial"/>
                <a:sym typeface="Arial"/>
              </a:defRPr>
            </a:pPr>
            <a:endParaRPr b="0"/>
          </a:p>
          <a:p>
            <a:pPr>
              <a:defRPr b="1" sz="1100">
                <a:latin typeface="Arial"/>
                <a:ea typeface="Arial"/>
                <a:cs typeface="Arial"/>
                <a:sym typeface="Arial"/>
              </a:defRPr>
            </a:pPr>
            <a:r>
              <a:t>Thoughts and feelings arising from the unconscious. </a:t>
            </a:r>
            <a:r>
              <a:rPr b="0"/>
              <a:t>Centering Prayer encourages a purely receptive disposition toward God. For this reason, thoughts and feelings arising from the unconscious may begin almost at once. This process is the healing action of the Holy Spirit, also referred to as the unloading of the unconscious.</a:t>
            </a:r>
            <a:endParaRPr b="0"/>
          </a:p>
          <a:p>
            <a:pPr>
              <a:defRPr b="1" sz="1100">
                <a:solidFill>
                  <a:srgbClr val="011993"/>
                </a:solidFill>
                <a:latin typeface="Arial"/>
                <a:ea typeface="Arial"/>
                <a:cs typeface="Arial"/>
                <a:sym typeface="Arial"/>
              </a:defRPr>
            </a:pPr>
            <a:r>
              <a:t>Gedanken und Gefühle, die aus dem Unbewussten kommen.</a:t>
            </a:r>
            <a:r>
              <a:rPr b="0"/>
              <a:t> Das Zentrierende Gebet ermutigt zu einer rein empfänglichen Haltung gegenüber Gott.  Aus diesem Grund können Gedanken und Gefühle, die aus dem Unbewussten auftauchen, fast augenblicklich beginnen. (“Entladung des Unbewussten”)</a:t>
            </a:r>
            <a:endParaRPr b="0"/>
          </a:p>
          <a:p>
            <a:pPr>
              <a:defRPr b="1" sz="1100">
                <a:solidFill>
                  <a:srgbClr val="011993"/>
                </a:solidFill>
                <a:latin typeface="Arial"/>
                <a:ea typeface="Arial"/>
                <a:cs typeface="Arial"/>
                <a:sym typeface="Arial"/>
              </a:defRPr>
            </a:pPr>
            <a:endParaRPr b="0"/>
          </a:p>
          <a:p>
            <a:pPr algn="ctr">
              <a:defRPr i="1" sz="1100">
                <a:solidFill>
                  <a:srgbClr val="011993"/>
                </a:solidFill>
                <a:latin typeface="Arial"/>
                <a:ea typeface="Arial"/>
                <a:cs typeface="Arial"/>
                <a:sym typeface="Arial"/>
              </a:defRPr>
            </a:pPr>
            <a:r>
              <a:t>  “… (wenn) der Herr kommt, der auch das Verborgene der Finsternis ans Licht bringen und die Absichten der Herzen offenbaren wird!” </a:t>
            </a:r>
            <a:r>
              <a:rPr i="0"/>
              <a:t>(1 Korinther 4,5) (Einheitsübersetzung)</a:t>
            </a:r>
            <a:endParaRPr i="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Shape 166"/>
          <p:cNvSpPr/>
          <p:nvPr>
            <p:ph type="sldImg"/>
          </p:nvPr>
        </p:nvSpPr>
        <p:spPr>
          <a:prstGeom prst="rect">
            <a:avLst/>
          </a:prstGeom>
        </p:spPr>
        <p:txBody>
          <a:bodyPr/>
          <a:lstStyle/>
          <a:p>
            <a:pPr/>
          </a:p>
        </p:txBody>
      </p:sp>
      <p:sp>
        <p:nvSpPr>
          <p:cNvPr id="167" name="Shape 167"/>
          <p:cNvSpPr/>
          <p:nvPr>
            <p:ph type="body" sz="quarter" idx="1"/>
          </p:nvPr>
        </p:nvSpPr>
        <p:spPr>
          <a:prstGeom prst="rect">
            <a:avLst/>
          </a:prstGeom>
        </p:spPr>
        <p:txBody>
          <a:bodyPr/>
          <a:lstStyle/>
          <a:p>
            <a:pPr algn="ctr">
              <a:defRPr b="1">
                <a:latin typeface="Arial"/>
                <a:ea typeface="Arial"/>
                <a:cs typeface="Arial"/>
                <a:sym typeface="Arial"/>
              </a:defRPr>
            </a:pPr>
            <a:r>
              <a:t>28. The 4 Rs </a:t>
            </a:r>
          </a:p>
          <a:p>
            <a:pPr algn="ctr">
              <a:defRPr b="1">
                <a:latin typeface="Arial"/>
                <a:ea typeface="Arial"/>
                <a:cs typeface="Arial"/>
                <a:sym typeface="Arial"/>
              </a:defRPr>
            </a:pPr>
          </a:p>
          <a:p>
            <a:pPr>
              <a:defRPr>
                <a:latin typeface="Arial"/>
                <a:ea typeface="Arial"/>
                <a:cs typeface="Arial"/>
                <a:sym typeface="Arial"/>
              </a:defRPr>
            </a:pPr>
            <a:r>
              <a:t>Wehre keine Gedanken ab/wiederstehe keinen Gedanken</a:t>
            </a:r>
          </a:p>
          <a:p>
            <a:pPr lvl="1" marL="628650" indent="-171450">
              <a:buSzPct val="100000"/>
              <a:buFont typeface="Arial"/>
              <a:buChar char="•"/>
              <a:defRPr>
                <a:latin typeface="Arial"/>
                <a:ea typeface="Arial"/>
                <a:cs typeface="Arial"/>
                <a:sym typeface="Arial"/>
              </a:defRPr>
            </a:pPr>
            <a:r>
              <a:t>Allow the thought</a:t>
            </a:r>
          </a:p>
          <a:p>
            <a:pPr lvl="1" marL="628650" indent="-171450">
              <a:buSzPct val="100000"/>
              <a:buFont typeface="Arial"/>
              <a:buChar char="•"/>
              <a:defRPr>
                <a:latin typeface="Arial"/>
                <a:ea typeface="Arial"/>
                <a:cs typeface="Arial"/>
                <a:sym typeface="Arial"/>
              </a:defRPr>
            </a:pPr>
            <a:r>
              <a:t>Soften or drop resistance to thoughts.</a:t>
            </a:r>
          </a:p>
          <a:p>
            <a:pPr lvl="3" marL="857159" indent="-171359">
              <a:buClr>
                <a:srgbClr val="000000"/>
              </a:buClr>
              <a:buSzPct val="100000"/>
              <a:buFont typeface="Symbol"/>
              <a:buChar char="·"/>
              <a:defRPr spc="-1">
                <a:solidFill>
                  <a:srgbClr val="011993"/>
                </a:solidFill>
                <a:latin typeface="Arial"/>
                <a:ea typeface="Arial"/>
                <a:cs typeface="Arial"/>
                <a:sym typeface="Arial"/>
              </a:defRPr>
            </a:pPr>
            <a:r>
              <a:t>Lass den Gedanken zu</a:t>
            </a:r>
          </a:p>
          <a:p>
            <a:pPr lvl="3" marL="857250" indent="-171450">
              <a:buSzPct val="100000"/>
              <a:buFont typeface="Arial"/>
              <a:buChar char="•"/>
              <a:defRPr>
                <a:solidFill>
                  <a:srgbClr val="011993"/>
                </a:solidFill>
                <a:latin typeface="Arial"/>
                <a:ea typeface="Arial"/>
                <a:cs typeface="Arial"/>
                <a:sym typeface="Arial"/>
              </a:defRPr>
            </a:pPr>
            <a:r>
              <a:t>Den Widerstand gegen Gedanken aufweichen oder aufgeben.</a:t>
            </a:r>
          </a:p>
          <a:p>
            <a:pPr>
              <a:defRPr>
                <a:latin typeface="Arial"/>
                <a:ea typeface="Arial"/>
                <a:cs typeface="Arial"/>
                <a:sym typeface="Arial"/>
              </a:defRPr>
            </a:pPr>
            <a:r>
              <a:t>Halte keine Gedanken fest</a:t>
            </a:r>
          </a:p>
          <a:p>
            <a:pPr lvl="1" marL="628650" indent="-171450">
              <a:buSzPct val="100000"/>
              <a:buFont typeface="Arial"/>
              <a:buChar char="•"/>
              <a:defRPr>
                <a:latin typeface="Arial"/>
                <a:ea typeface="Arial"/>
                <a:cs typeface="Arial"/>
                <a:sym typeface="Arial"/>
              </a:defRPr>
            </a:pPr>
            <a:r>
              <a:t>Loosen your grip on thoughts</a:t>
            </a:r>
          </a:p>
          <a:p>
            <a:pPr lvl="1" marL="628650" indent="-171450">
              <a:buSzPct val="100000"/>
              <a:buFont typeface="Arial"/>
              <a:buChar char="•"/>
              <a:defRPr>
                <a:latin typeface="Arial"/>
                <a:ea typeface="Arial"/>
                <a:cs typeface="Arial"/>
                <a:sym typeface="Arial"/>
              </a:defRPr>
            </a:pPr>
            <a:r>
              <a:t>However pleasant, inspired or meaningful.  Like boats on a river simply let them float by</a:t>
            </a:r>
          </a:p>
          <a:p>
            <a:pPr lvl="3" marL="857159" indent="-171359">
              <a:buClr>
                <a:srgbClr val="000000"/>
              </a:buClr>
              <a:buSzPct val="100000"/>
              <a:buFont typeface="Symbol"/>
              <a:buChar char="·"/>
              <a:defRPr spc="-1">
                <a:solidFill>
                  <a:srgbClr val="011993"/>
                </a:solidFill>
                <a:latin typeface="Arial"/>
                <a:ea typeface="Arial"/>
                <a:cs typeface="Arial"/>
                <a:sym typeface="Arial"/>
              </a:defRPr>
            </a:pPr>
            <a:r>
              <a:t>Lösen Sie Ihren Griff um die Gedanken</a:t>
            </a:r>
          </a:p>
          <a:p>
            <a:pPr lvl="3" marL="857159" indent="-171359">
              <a:buClr>
                <a:srgbClr val="000000"/>
              </a:buClr>
              <a:buSzPct val="100000"/>
              <a:buFont typeface="Symbol"/>
              <a:buChar char="·"/>
              <a:defRPr spc="-1">
                <a:solidFill>
                  <a:srgbClr val="011993"/>
                </a:solidFill>
                <a:latin typeface="Arial"/>
                <a:ea typeface="Arial"/>
                <a:cs typeface="Arial"/>
                <a:sym typeface="Arial"/>
              </a:defRPr>
            </a:pPr>
            <a:r>
              <a:t>Egal wie angenehm, inspiriert oder bedeutungsvoll.  Wie Boote auf einem Fluss, lass sie einfach vorbeischwimmen</a:t>
            </a:r>
          </a:p>
          <a:p>
            <a:pPr>
              <a:defRPr>
                <a:latin typeface="Arial"/>
                <a:ea typeface="Arial"/>
                <a:cs typeface="Arial"/>
                <a:sym typeface="Arial"/>
              </a:defRPr>
            </a:pPr>
            <a:r>
              <a:t>React emotionally to no thought</a:t>
            </a:r>
          </a:p>
          <a:p>
            <a:pPr lvl="1" marL="628650" indent="-171450">
              <a:buSzPct val="100000"/>
              <a:buFont typeface="Arial"/>
              <a:buChar char="•"/>
              <a:defRPr>
                <a:latin typeface="Arial"/>
                <a:ea typeface="Arial"/>
                <a:cs typeface="Arial"/>
                <a:sym typeface="Arial"/>
              </a:defRPr>
            </a:pPr>
            <a:r>
              <a:t>Soften or drop emotional reactions to thoughts</a:t>
            </a:r>
          </a:p>
          <a:p>
            <a:pPr lvl="1" marL="628650" indent="-171450">
              <a:buSzPct val="100000"/>
              <a:buFont typeface="Arial"/>
              <a:buChar char="•"/>
              <a:defRPr>
                <a:latin typeface="Arial"/>
                <a:ea typeface="Arial"/>
                <a:cs typeface="Arial"/>
                <a:sym typeface="Arial"/>
              </a:defRPr>
            </a:pPr>
            <a:r>
              <a:t>Rise above the positive or  negative emotions that might arise </a:t>
            </a:r>
          </a:p>
          <a:p>
            <a:pPr lvl="3" marL="857159" indent="-171359">
              <a:buClr>
                <a:srgbClr val="000000"/>
              </a:buClr>
              <a:buSzPct val="100000"/>
              <a:buFont typeface="Symbol"/>
              <a:buChar char="·"/>
              <a:defRPr spc="-1">
                <a:solidFill>
                  <a:srgbClr val="011993"/>
                </a:solidFill>
                <a:latin typeface="Arial"/>
                <a:ea typeface="Arial"/>
                <a:cs typeface="Arial"/>
                <a:sym typeface="Arial"/>
              </a:defRPr>
            </a:pPr>
            <a:r>
              <a:t>Emotionale Reaktionen auf Gedanken abschwächen (“aufweichen”) oder fallen lassen</a:t>
            </a:r>
          </a:p>
          <a:p>
            <a:pPr lvl="3" marL="857159" indent="-171359">
              <a:buClr>
                <a:srgbClr val="000000"/>
              </a:buClr>
              <a:buSzPct val="100000"/>
              <a:buFont typeface="Symbol"/>
              <a:buChar char="·"/>
              <a:defRPr spc="-1">
                <a:solidFill>
                  <a:srgbClr val="011993"/>
                </a:solidFill>
                <a:latin typeface="Arial"/>
                <a:ea typeface="Arial"/>
                <a:cs typeface="Arial"/>
                <a:sym typeface="Arial"/>
              </a:defRPr>
            </a:pPr>
            <a:r>
              <a:t>Sich über die positiven oder negativen Emotionen, die aufkommen könnten, erheben</a:t>
            </a:r>
          </a:p>
          <a:p>
            <a:pPr>
              <a:defRPr>
                <a:latin typeface="Arial"/>
                <a:ea typeface="Arial"/>
                <a:cs typeface="Arial"/>
                <a:sym typeface="Arial"/>
              </a:defRPr>
            </a:pPr>
            <a:r>
              <a:t>Return ever-so-gently to the sacred word when engaged with your thoughts. </a:t>
            </a:r>
          </a:p>
          <a:p>
            <a:pPr lvl="1" marL="628650" indent="-171450">
              <a:buSzPct val="100000"/>
              <a:buFont typeface="Arial"/>
              <a:buChar char="•"/>
              <a:defRPr>
                <a:latin typeface="Arial"/>
                <a:ea typeface="Arial"/>
                <a:cs typeface="Arial"/>
                <a:sym typeface="Arial"/>
              </a:defRPr>
            </a:pPr>
            <a:r>
              <a:t>When you realize you are ENGAGED with a thought, simply return to the sacred word without judgement or undue energy</a:t>
            </a:r>
          </a:p>
          <a:p>
            <a:pPr lvl="3" marL="857250" indent="-171450">
              <a:buSzPct val="100000"/>
              <a:buFont typeface="Arial"/>
              <a:buChar char="•"/>
              <a:defRPr>
                <a:solidFill>
                  <a:srgbClr val="0433FF"/>
                </a:solidFill>
                <a:latin typeface="Arial"/>
                <a:ea typeface="Arial"/>
                <a:cs typeface="Arial"/>
                <a:sym typeface="Arial"/>
              </a:defRPr>
            </a:pPr>
            <a:r>
              <a:t>Wenn du merkst, dass du mit einem Gedanken BESCHÄFTIGST bist, kehre einfach zum Gebetswort zurück, ohne zu urteilen oder übermäßige Energie aufzubringen.</a:t>
            </a:r>
          </a:p>
          <a:p>
            <a:pPr/>
            <a: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Shape 173"/>
          <p:cNvSpPr/>
          <p:nvPr>
            <p:ph type="sldImg"/>
          </p:nvPr>
        </p:nvSpPr>
        <p:spPr>
          <a:prstGeom prst="rect">
            <a:avLst/>
          </a:prstGeom>
        </p:spPr>
        <p:txBody>
          <a:bodyPr/>
          <a:lstStyle/>
          <a:p>
            <a:pPr/>
          </a:p>
        </p:txBody>
      </p:sp>
      <p:sp>
        <p:nvSpPr>
          <p:cNvPr id="174" name="Shape 174"/>
          <p:cNvSpPr/>
          <p:nvPr>
            <p:ph type="body" sz="quarter" idx="1"/>
          </p:nvPr>
        </p:nvSpPr>
        <p:spPr>
          <a:prstGeom prst="rect">
            <a:avLst/>
          </a:prstGeom>
        </p:spPr>
        <p:txBody>
          <a:bodyPr/>
          <a:lstStyle/>
          <a:p>
            <a:pPr algn="ctr">
              <a:defRPr b="1">
                <a:latin typeface="Arial"/>
                <a:ea typeface="Arial"/>
                <a:cs typeface="Arial"/>
                <a:sym typeface="Arial"/>
              </a:defRPr>
            </a:pPr>
            <a:r>
              <a:t>29. Centering Prayer is a Method not a “Technique” </a:t>
            </a:r>
          </a:p>
          <a:p>
            <a:pPr>
              <a:defRPr>
                <a:latin typeface="Arial"/>
                <a:ea typeface="Arial"/>
                <a:cs typeface="Arial"/>
                <a:sym typeface="Arial"/>
              </a:defRPr>
            </a:pPr>
          </a:p>
          <a:p>
            <a:pPr>
              <a:defRPr>
                <a:latin typeface="Arial"/>
                <a:ea typeface="Arial"/>
                <a:cs typeface="Arial"/>
                <a:sym typeface="Arial"/>
              </a:defRPr>
            </a:pPr>
            <a:r>
              <a:t>The meaning of “technique” is the ability to apply procedures or to follow rules so as to expect a desired result.  Centering Prayer is not considered a technique because there is no direct cause and effect relationship.  We are developing a relationship of faith and trust, not based on a specific goal or expectation.</a:t>
            </a:r>
          </a:p>
          <a:p>
            <a:pPr algn="ctr">
              <a:defRPr b="1">
                <a:latin typeface="Arial"/>
                <a:ea typeface="Arial"/>
                <a:cs typeface="Arial"/>
                <a:sym typeface="Arial"/>
              </a:defRPr>
            </a:pPr>
          </a:p>
          <a:p>
            <a:pPr>
              <a:defRPr>
                <a:latin typeface="Arial"/>
                <a:ea typeface="Arial"/>
                <a:cs typeface="Arial"/>
                <a:sym typeface="Arial"/>
              </a:defRPr>
            </a:pPr>
            <a:r>
              <a:t>During this prayer we avoid analyzing our experience, harboring expectations, or aiming at some specific goal such as:</a:t>
            </a:r>
          </a:p>
          <a:p>
            <a:pPr lvl="1" marL="701550" indent="-191332">
              <a:buSzPct val="100000"/>
              <a:buChar char="➢"/>
              <a:defRPr>
                <a:latin typeface="Arial"/>
                <a:ea typeface="Arial"/>
                <a:cs typeface="Arial"/>
                <a:sym typeface="Arial"/>
              </a:defRPr>
            </a:pPr>
            <a:r>
              <a:t> Repeating the sacred word continuously</a:t>
            </a:r>
          </a:p>
          <a:p>
            <a:pPr lvl="1" marL="701550" indent="-191332">
              <a:buSzPct val="100000"/>
              <a:buChar char="➢"/>
              <a:defRPr>
                <a:latin typeface="Arial"/>
                <a:ea typeface="Arial"/>
                <a:cs typeface="Arial"/>
                <a:sym typeface="Arial"/>
              </a:defRPr>
            </a:pPr>
            <a:r>
              <a:t> Having no thoughts</a:t>
            </a:r>
          </a:p>
          <a:p>
            <a:pPr lvl="1" marL="701550" indent="-191332">
              <a:buSzPct val="100000"/>
              <a:buChar char="➢"/>
              <a:defRPr>
                <a:latin typeface="Arial"/>
                <a:ea typeface="Arial"/>
                <a:cs typeface="Arial"/>
                <a:sym typeface="Arial"/>
              </a:defRPr>
            </a:pPr>
            <a:r>
              <a:t> Making the mind a blank</a:t>
            </a:r>
          </a:p>
          <a:p>
            <a:pPr lvl="1" marL="701550" indent="-191332">
              <a:buSzPct val="100000"/>
              <a:buChar char="➢"/>
              <a:defRPr>
                <a:latin typeface="Arial"/>
                <a:ea typeface="Arial"/>
                <a:cs typeface="Arial"/>
                <a:sym typeface="Arial"/>
              </a:defRPr>
            </a:pPr>
            <a:r>
              <a:t> Feeling peaceful or consoled </a:t>
            </a:r>
          </a:p>
          <a:p>
            <a:pPr lvl="1" marL="701550" indent="-191332">
              <a:buSzPct val="100000"/>
              <a:buChar char="➢"/>
              <a:defRPr>
                <a:latin typeface="Arial"/>
                <a:ea typeface="Arial"/>
                <a:cs typeface="Arial"/>
                <a:sym typeface="Arial"/>
              </a:defRPr>
            </a:pPr>
            <a:r>
              <a:t>Achieving a spiritual experience</a:t>
            </a:r>
          </a:p>
          <a:p>
            <a:pPr>
              <a:defRPr>
                <a:latin typeface="Arial"/>
                <a:ea typeface="Arial"/>
                <a:cs typeface="Arial"/>
                <a:sym typeface="Arial"/>
              </a:defRPr>
            </a:pPr>
            <a:r>
              <a:t>Generally, having expectations about what should happen during Centering Prayer is an attempt to control the relationship with God. During our time in Centering Prayer we may have thoughts such as:</a:t>
            </a:r>
          </a:p>
          <a:p>
            <a:pPr lvl="1" marL="701550" indent="-191332">
              <a:buSzPct val="100000"/>
              <a:buChar char="•"/>
              <a:defRPr>
                <a:latin typeface="Arial"/>
                <a:ea typeface="Arial"/>
                <a:cs typeface="Arial"/>
                <a:sym typeface="Arial"/>
              </a:defRPr>
            </a:pPr>
            <a:r>
              <a:t>“Am I doing this prayer right?” or</a:t>
            </a:r>
          </a:p>
          <a:p>
            <a:pPr lvl="1" marL="701550" indent="-191332">
              <a:buSzPct val="100000"/>
              <a:buChar char="•"/>
              <a:defRPr>
                <a:latin typeface="Arial"/>
                <a:ea typeface="Arial"/>
                <a:cs typeface="Arial"/>
                <a:sym typeface="Arial"/>
              </a:defRPr>
            </a:pPr>
            <a:r>
              <a:t>“I don’t feel God’s presence!” or </a:t>
            </a:r>
          </a:p>
          <a:p>
            <a:pPr lvl="1" marL="701550" indent="-191332">
              <a:buSzPct val="100000"/>
              <a:buChar char="•"/>
              <a:defRPr>
                <a:latin typeface="Arial"/>
                <a:ea typeface="Arial"/>
                <a:cs typeface="Arial"/>
                <a:sym typeface="Arial"/>
              </a:defRPr>
            </a:pPr>
            <a:r>
              <a:t>“My sacred word is not working!” </a:t>
            </a:r>
          </a:p>
          <a:p>
            <a:pPr>
              <a:defRPr>
                <a:latin typeface="Arial"/>
                <a:ea typeface="Arial"/>
                <a:cs typeface="Arial"/>
                <a:sym typeface="Arial"/>
              </a:defRPr>
            </a:pPr>
          </a:p>
          <a:p>
            <a:pPr marL="215999" indent="-215999">
              <a:defRPr spc="-1">
                <a:solidFill>
                  <a:srgbClr val="011993"/>
                </a:solidFill>
                <a:latin typeface="Arial"/>
                <a:ea typeface="Arial"/>
                <a:cs typeface="Arial"/>
                <a:sym typeface="Arial"/>
              </a:defRPr>
            </a:pPr>
            <a:r>
              <a:t>Die Bedeutung von </a:t>
            </a:r>
            <a:r>
              <a:rPr b="1"/>
              <a:t>"Technik" </a:t>
            </a:r>
            <a:r>
              <a:t>ist die Fähigkeit, Verfahren anzuwenden oder Regeln zu befolgen, um ein gewünschtes Ergebnis zu erwarten.  Das Zentrierte Gebet wird nicht als Technik betrachtet, weil es </a:t>
            </a:r>
            <a:r>
              <a:rPr u="sng"/>
              <a:t>keine direkte Beziehung zwischen Ursache und Wirkung </a:t>
            </a:r>
            <a:r>
              <a:t>gibt.  Wir entwickeln eine Beziehung des Glaubens und des Vertrauens, die nicht auf einem bestimmten Ziel oder einer bestimmten Erwartung beruht.</a:t>
            </a:r>
          </a:p>
          <a:p>
            <a:pPr marL="215999" indent="-215999" algn="ctr">
              <a:defRPr spc="-1">
                <a:solidFill>
                  <a:srgbClr val="0433FF"/>
                </a:solidFill>
                <a:latin typeface="Arial"/>
                <a:ea typeface="Arial"/>
                <a:cs typeface="Arial"/>
                <a:sym typeface="Arial"/>
              </a:defRPr>
            </a:pPr>
          </a:p>
          <a:p>
            <a:pPr marL="215999" indent="-215999">
              <a:defRPr spc="-1">
                <a:solidFill>
                  <a:srgbClr val="011993"/>
                </a:solidFill>
                <a:latin typeface="Arial"/>
                <a:ea typeface="Arial"/>
                <a:cs typeface="Arial"/>
                <a:sym typeface="Arial"/>
              </a:defRPr>
            </a:pPr>
            <a:r>
              <a:t>Während dieses Gebets vermeiden wir es, unsere Erfahrungen zu analysieren, Erwartungen zu hegen oder ein bestimmtes Ziel anzustreben, wie zum Beispiel:</a:t>
            </a:r>
          </a:p>
          <a:p>
            <a:pPr lvl="1" marL="700199" indent="-190440">
              <a:buClr>
                <a:srgbClr val="000000"/>
              </a:buClr>
              <a:buSzPct val="100000"/>
              <a:buFont typeface="Arial"/>
              <a:buChar char="➢"/>
              <a:defRPr spc="-1">
                <a:solidFill>
                  <a:srgbClr val="011993"/>
                </a:solidFill>
                <a:latin typeface="Arial"/>
                <a:ea typeface="Arial"/>
                <a:cs typeface="Arial"/>
                <a:sym typeface="Arial"/>
              </a:defRPr>
            </a:pPr>
            <a:r>
              <a:t> Ununterbrochenes Wiederholen des heiligen Wortes</a:t>
            </a:r>
          </a:p>
          <a:p>
            <a:pPr lvl="1" marL="700199" indent="-190440">
              <a:buClr>
                <a:srgbClr val="000000"/>
              </a:buClr>
              <a:buSzPct val="100000"/>
              <a:buFont typeface="Arial"/>
              <a:buChar char="➢"/>
              <a:defRPr spc="-1">
                <a:solidFill>
                  <a:srgbClr val="011993"/>
                </a:solidFill>
                <a:latin typeface="Arial"/>
                <a:ea typeface="Arial"/>
                <a:cs typeface="Arial"/>
                <a:sym typeface="Arial"/>
              </a:defRPr>
            </a:pPr>
            <a:r>
              <a:t> Keine Gedanken haben</a:t>
            </a:r>
          </a:p>
          <a:p>
            <a:pPr lvl="1" marL="700199" indent="-190440">
              <a:buClr>
                <a:srgbClr val="000000"/>
              </a:buClr>
              <a:buSzPct val="100000"/>
              <a:buFont typeface="Arial"/>
              <a:buChar char="➢"/>
              <a:defRPr spc="-1">
                <a:solidFill>
                  <a:srgbClr val="011993"/>
                </a:solidFill>
                <a:latin typeface="Arial"/>
                <a:ea typeface="Arial"/>
                <a:cs typeface="Arial"/>
                <a:sym typeface="Arial"/>
              </a:defRPr>
            </a:pPr>
            <a:r>
              <a:t> Den Geist zur Leerstelle machen</a:t>
            </a:r>
          </a:p>
          <a:p>
            <a:pPr lvl="1" marL="700199" indent="-190440">
              <a:buClr>
                <a:srgbClr val="000000"/>
              </a:buClr>
              <a:buSzPct val="100000"/>
              <a:buFont typeface="Arial"/>
              <a:buChar char="➢"/>
              <a:defRPr spc="-1">
                <a:solidFill>
                  <a:srgbClr val="011993"/>
                </a:solidFill>
                <a:latin typeface="Arial"/>
                <a:ea typeface="Arial"/>
                <a:cs typeface="Arial"/>
                <a:sym typeface="Arial"/>
              </a:defRPr>
            </a:pPr>
            <a:r>
              <a:t> Sich friedlich oder getröstet fühlen </a:t>
            </a:r>
          </a:p>
          <a:p>
            <a:pPr lvl="1" marL="700199" indent="-190440">
              <a:buClr>
                <a:srgbClr val="000000"/>
              </a:buClr>
              <a:buSzPct val="100000"/>
              <a:buFont typeface="Arial"/>
              <a:buChar char="➢"/>
              <a:defRPr spc="-1">
                <a:solidFill>
                  <a:srgbClr val="011993"/>
                </a:solidFill>
                <a:latin typeface="Arial"/>
                <a:ea typeface="Arial"/>
                <a:cs typeface="Arial"/>
                <a:sym typeface="Arial"/>
              </a:defRPr>
            </a:pPr>
            <a:r>
              <a:t> Erreichen einer spirituellen Erfahrung</a:t>
            </a:r>
          </a:p>
          <a:p>
            <a:pPr>
              <a:defRPr spc="-1">
                <a:solidFill>
                  <a:srgbClr val="011993"/>
                </a:solidFill>
                <a:latin typeface="Arial"/>
                <a:ea typeface="Arial"/>
                <a:cs typeface="Arial"/>
                <a:sym typeface="Arial"/>
              </a:defRPr>
            </a:pPr>
          </a:p>
          <a:p>
            <a:pPr>
              <a:defRPr spc="-1">
                <a:solidFill>
                  <a:srgbClr val="011993"/>
                </a:solidFill>
                <a:latin typeface="Arial"/>
                <a:ea typeface="Arial"/>
                <a:cs typeface="Arial"/>
                <a:sym typeface="Arial"/>
              </a:defRPr>
            </a:pPr>
            <a:r>
              <a:t>Im Allgemeinen ist es ein </a:t>
            </a:r>
            <a:r>
              <a:rPr u="sng"/>
              <a:t>Versuch, die Beziehung zu Gott zu kontrollieren</a:t>
            </a:r>
            <a:r>
              <a:t>, wenn man Erwartungen an das hat, was während des Zentrierten Gebetes geschehen soll. Während unserer Zeit im Zentrierten Gebet können wir Gedanken haben wie:</a:t>
            </a:r>
          </a:p>
          <a:p>
            <a:pPr lvl="1" marL="700199" indent="-190440">
              <a:buClr>
                <a:srgbClr val="000000"/>
              </a:buClr>
              <a:buSzPct val="100000"/>
              <a:buFont typeface="Arial"/>
              <a:buChar char="•"/>
              <a:defRPr spc="-1">
                <a:solidFill>
                  <a:srgbClr val="011993"/>
                </a:solidFill>
                <a:latin typeface="Arial"/>
                <a:ea typeface="Arial"/>
                <a:cs typeface="Arial"/>
                <a:sym typeface="Arial"/>
              </a:defRPr>
            </a:pPr>
            <a:r>
              <a:t>"Mache ich dieses Gebet richtig?" oder</a:t>
            </a:r>
          </a:p>
          <a:p>
            <a:pPr lvl="1" marL="700199" indent="-190440">
              <a:buClr>
                <a:srgbClr val="000000"/>
              </a:buClr>
              <a:buSzPct val="100000"/>
              <a:buFont typeface="Arial"/>
              <a:buChar char="•"/>
              <a:defRPr spc="-1">
                <a:solidFill>
                  <a:srgbClr val="011993"/>
                </a:solidFill>
                <a:latin typeface="Arial"/>
                <a:ea typeface="Arial"/>
                <a:cs typeface="Arial"/>
                <a:sym typeface="Arial"/>
              </a:defRPr>
            </a:pPr>
            <a:r>
              <a:t>"Ich spüre die Gegenwart Gottes nicht!" oder </a:t>
            </a:r>
          </a:p>
          <a:p>
            <a:pPr lvl="1" marL="700199" indent="-190440">
              <a:buClr>
                <a:srgbClr val="000000"/>
              </a:buClr>
              <a:buSzPct val="100000"/>
              <a:buFont typeface="Arial"/>
              <a:buChar char="•"/>
              <a:defRPr spc="-1">
                <a:solidFill>
                  <a:srgbClr val="011993"/>
                </a:solidFill>
                <a:latin typeface="Arial"/>
                <a:ea typeface="Arial"/>
                <a:cs typeface="Arial"/>
                <a:sym typeface="Arial"/>
              </a:defRPr>
            </a:pPr>
            <a:r>
              <a:t>"Mein heiliges Wort funktioniert nicht!"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Shape 180"/>
          <p:cNvSpPr/>
          <p:nvPr>
            <p:ph type="sldImg"/>
          </p:nvPr>
        </p:nvSpPr>
        <p:spPr>
          <a:prstGeom prst="rect">
            <a:avLst/>
          </a:prstGeom>
        </p:spPr>
        <p:txBody>
          <a:bodyPr/>
          <a:lstStyle/>
          <a:p>
            <a:pPr/>
          </a:p>
        </p:txBody>
      </p:sp>
      <p:sp>
        <p:nvSpPr>
          <p:cNvPr id="181" name="Shape 181"/>
          <p:cNvSpPr/>
          <p:nvPr>
            <p:ph type="body" sz="quarter" idx="1"/>
          </p:nvPr>
        </p:nvSpPr>
        <p:spPr>
          <a:prstGeom prst="rect">
            <a:avLst/>
          </a:prstGeom>
        </p:spPr>
        <p:txBody>
          <a:bodyPr/>
          <a:lstStyle/>
          <a:p>
            <a:pPr algn="ctr">
              <a:defRPr b="1">
                <a:latin typeface="Arial"/>
                <a:ea typeface="Arial"/>
                <a:cs typeface="Arial"/>
                <a:sym typeface="Arial"/>
              </a:defRPr>
            </a:pPr>
            <a:r>
              <a:t>30. Deepening of Faith </a:t>
            </a:r>
          </a:p>
          <a:p>
            <a:pPr algn="ctr">
              <a:defRPr b="1">
                <a:latin typeface="Arial"/>
                <a:ea typeface="Arial"/>
                <a:cs typeface="Arial"/>
                <a:sym typeface="Arial"/>
              </a:defRPr>
            </a:pPr>
          </a:p>
          <a:p>
            <a:pPr marL="191331" indent="-191331">
              <a:buSzPct val="100000"/>
              <a:buFont typeface="Arial"/>
              <a:buChar char="•"/>
              <a:defRPr>
                <a:latin typeface="Arial"/>
                <a:ea typeface="Arial"/>
                <a:cs typeface="Arial"/>
                <a:sym typeface="Arial"/>
              </a:defRPr>
            </a:pPr>
            <a:r>
              <a:t>The consent of our will opens us to God’s divine presence and action within.</a:t>
            </a:r>
          </a:p>
          <a:p>
            <a:pPr marL="191331" indent="-191331">
              <a:buSzPct val="100000"/>
              <a:buFont typeface="Arial"/>
              <a:buChar char="•"/>
              <a:defRPr>
                <a:latin typeface="Arial"/>
                <a:ea typeface="Arial"/>
                <a:cs typeface="Arial"/>
                <a:sym typeface="Arial"/>
              </a:defRPr>
            </a:pPr>
            <a:r>
              <a:t>We have no human faculty to perceive this mystery.</a:t>
            </a:r>
          </a:p>
          <a:p>
            <a:pPr marL="191331" indent="-191331">
              <a:buSzPct val="100000"/>
              <a:buFont typeface="Arial"/>
              <a:buChar char="•"/>
              <a:defRPr>
                <a:latin typeface="Arial"/>
                <a:ea typeface="Arial"/>
                <a:cs typeface="Arial"/>
                <a:sym typeface="Arial"/>
              </a:defRPr>
            </a:pPr>
            <a:r>
              <a:t>We, therefore, do not judge our periods of Centering Prayer by our psychological experiences.</a:t>
            </a:r>
          </a:p>
          <a:p>
            <a:pPr marL="191331" indent="-191331">
              <a:buSzPct val="100000"/>
              <a:buFont typeface="Arial"/>
              <a:buChar char="•"/>
              <a:defRPr>
                <a:latin typeface="Arial"/>
                <a:ea typeface="Arial"/>
                <a:cs typeface="Arial"/>
                <a:sym typeface="Arial"/>
              </a:defRPr>
            </a:pPr>
            <a:r>
              <a:t>Our experience in Centering Prayer is not dependent on the </a:t>
            </a:r>
            <a:r>
              <a:rPr b="1"/>
              <a:t>“felt presence” </a:t>
            </a:r>
            <a:r>
              <a:t>of God but is a </a:t>
            </a:r>
            <a:r>
              <a:rPr b="1"/>
              <a:t>deepening of faith </a:t>
            </a:r>
            <a:r>
              <a:t>in God’s abiding presence.</a:t>
            </a:r>
          </a:p>
          <a:p>
            <a:pPr>
              <a:defRPr>
                <a:latin typeface="Arial"/>
                <a:ea typeface="Arial"/>
                <a:cs typeface="Arial"/>
                <a:sym typeface="Arial"/>
              </a:defRPr>
            </a:pPr>
          </a:p>
          <a:p>
            <a:pPr lvl="1" marL="501315" indent="-120315">
              <a:buSzPct val="100000"/>
              <a:buChar char="•"/>
              <a:defRPr>
                <a:solidFill>
                  <a:srgbClr val="011993"/>
                </a:solidFill>
                <a:latin typeface="Arial"/>
                <a:ea typeface="Arial"/>
                <a:cs typeface="Arial"/>
                <a:sym typeface="Arial"/>
              </a:defRPr>
            </a:pPr>
            <a:r>
              <a:t>Die Zustimmung unseres Willens öffnet uns für die göttliche Gegenwart und das göttliche Handeln in uns.</a:t>
            </a:r>
          </a:p>
          <a:p>
            <a:pPr lvl="1" marL="501315" indent="-120315">
              <a:buSzPct val="100000"/>
              <a:buChar char="•"/>
              <a:defRPr>
                <a:solidFill>
                  <a:srgbClr val="011993"/>
                </a:solidFill>
                <a:latin typeface="Arial"/>
                <a:ea typeface="Arial"/>
                <a:cs typeface="Arial"/>
                <a:sym typeface="Arial"/>
              </a:defRPr>
            </a:pPr>
            <a:r>
              <a:t>Wir haben keine menschliche Fähigkeit, dieses Geheimnis zu erkennen.</a:t>
            </a:r>
          </a:p>
          <a:p>
            <a:pPr lvl="1" marL="501315" indent="-120315">
              <a:buSzPct val="100000"/>
              <a:buChar char="•"/>
              <a:defRPr>
                <a:solidFill>
                  <a:srgbClr val="011993"/>
                </a:solidFill>
                <a:latin typeface="Arial"/>
                <a:ea typeface="Arial"/>
                <a:cs typeface="Arial"/>
                <a:sym typeface="Arial"/>
              </a:defRPr>
            </a:pPr>
            <a:r>
              <a:t>Wir beurteilen daher unsere Zeiten des Zentrierenden Gebets nicht nach unseren psychologischen Erfahrungen.</a:t>
            </a:r>
          </a:p>
          <a:p>
            <a:pPr lvl="1" marL="501315" indent="-120315">
              <a:buSzPct val="100000"/>
              <a:buChar char="•"/>
              <a:defRPr>
                <a:solidFill>
                  <a:srgbClr val="011993"/>
                </a:solidFill>
                <a:latin typeface="Arial"/>
                <a:ea typeface="Arial"/>
                <a:cs typeface="Arial"/>
                <a:sym typeface="Arial"/>
              </a:defRPr>
            </a:pPr>
            <a:r>
              <a:t>Unsere Erfahrung im Zentrierenden Gebet hängt nicht von der "gefühlten Gegenwart" Gottes ab, sondern ist eine Vertiefung des Glaubens an die bleibende Gegenwart Gottes.</a:t>
            </a:r>
          </a:p>
          <a:p>
            <a:pPr>
              <a:defRPr>
                <a:latin typeface="Arial"/>
                <a:ea typeface="Arial"/>
                <a:cs typeface="Arial"/>
                <a:sym typeface="Arial"/>
              </a:defRPr>
            </a:pPr>
          </a:p>
          <a:p>
            <a:pPr algn="ctr">
              <a:defRPr>
                <a:latin typeface="Arial"/>
                <a:ea typeface="Arial"/>
                <a:cs typeface="Arial"/>
                <a:sym typeface="Arial"/>
              </a:defRPr>
            </a:pPr>
            <a:r>
              <a:t> </a:t>
            </a:r>
            <a:r>
              <a:rPr i="1"/>
              <a:t>“Likewise, the Spirit helps us in our weakness; for we do not know how to pray as we ought, but that very Spirit intercedes with sighs too deep for words.”</a:t>
            </a:r>
            <a:endParaRPr i="1"/>
          </a:p>
          <a:p>
            <a:pPr algn="ctr">
              <a:defRPr>
                <a:latin typeface="Arial"/>
                <a:ea typeface="Arial"/>
                <a:cs typeface="Arial"/>
                <a:sym typeface="Arial"/>
              </a:defRPr>
            </a:pPr>
            <a:r>
              <a:t> (Romans 8:26) </a:t>
            </a:r>
          </a:p>
          <a:p>
            <a:pPr algn="ctr">
              <a:defRPr>
                <a:solidFill>
                  <a:srgbClr val="011993"/>
                </a:solidFill>
                <a:latin typeface="Arial"/>
                <a:ea typeface="Arial"/>
                <a:cs typeface="Arial"/>
                <a:sym typeface="Arial"/>
              </a:defRPr>
            </a:pPr>
          </a:p>
          <a:p>
            <a:pPr algn="ctr">
              <a:defRPr>
                <a:solidFill>
                  <a:srgbClr val="011993"/>
                </a:solidFill>
                <a:latin typeface="Arial"/>
                <a:ea typeface="Arial"/>
                <a:cs typeface="Arial"/>
                <a:sym typeface="Arial"/>
              </a:defRPr>
            </a:pPr>
            <a:r>
              <a:t>In gleicher Weise aber nimmt sich der Geist unserer Schwachheit an; denn wir wissen nicht, was wir eigentlich beten sollen; der Geist selber jedoch tritt für uns ein mit wortlosen Seufzern.</a:t>
            </a:r>
          </a:p>
          <a:p>
            <a:pPr algn="ctr">
              <a:defRPr>
                <a:solidFill>
                  <a:srgbClr val="011993"/>
                </a:solidFill>
                <a:latin typeface="Arial"/>
                <a:ea typeface="Arial"/>
                <a:cs typeface="Arial"/>
                <a:sym typeface="Arial"/>
              </a:defRPr>
            </a:pPr>
            <a:r>
              <a:t>(Römer 8,26; Züricher Bibel)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Shape 187"/>
          <p:cNvSpPr/>
          <p:nvPr>
            <p:ph type="sldImg"/>
          </p:nvPr>
        </p:nvSpPr>
        <p:spPr>
          <a:prstGeom prst="rect">
            <a:avLst/>
          </a:prstGeom>
        </p:spPr>
        <p:txBody>
          <a:bodyPr/>
          <a:lstStyle/>
          <a:p>
            <a:pPr/>
          </a:p>
        </p:txBody>
      </p:sp>
      <p:sp>
        <p:nvSpPr>
          <p:cNvPr id="188" name="Shape 188"/>
          <p:cNvSpPr/>
          <p:nvPr>
            <p:ph type="body" sz="quarter" idx="1"/>
          </p:nvPr>
        </p:nvSpPr>
        <p:spPr>
          <a:prstGeom prst="rect">
            <a:avLst/>
          </a:prstGeom>
        </p:spPr>
        <p:txBody>
          <a:bodyPr/>
          <a:lstStyle/>
          <a:p>
            <a:pPr algn="ctr">
              <a:defRPr b="1" sz="1100">
                <a:latin typeface="Arial"/>
                <a:ea typeface="Arial"/>
                <a:cs typeface="Arial"/>
                <a:sym typeface="Arial"/>
              </a:defRPr>
            </a:pPr>
            <a:r>
              <a:t>31. In Summary </a:t>
            </a:r>
          </a:p>
          <a:p>
            <a:pPr algn="ctr">
              <a:defRPr b="1" sz="1100">
                <a:latin typeface="Arial"/>
                <a:ea typeface="Arial"/>
                <a:cs typeface="Arial"/>
                <a:sym typeface="Arial"/>
              </a:defRPr>
            </a:pPr>
          </a:p>
          <a:p>
            <a:pPr marL="228600" indent="-228600">
              <a:buSzPct val="100000"/>
              <a:buChar char="•"/>
              <a:defRPr sz="1100">
                <a:latin typeface="Arial"/>
                <a:ea typeface="Arial"/>
                <a:cs typeface="Arial"/>
                <a:sym typeface="Arial"/>
              </a:defRPr>
            </a:pPr>
            <a:r>
              <a:t>Consent to God’s presence and action is the heart and soul of the Centering Prayer practice. </a:t>
            </a:r>
          </a:p>
          <a:p>
            <a:pPr marL="228600" indent="-228600">
              <a:buSzPct val="100000"/>
              <a:buChar char="•"/>
              <a:defRPr sz="1100">
                <a:latin typeface="Arial"/>
                <a:ea typeface="Arial"/>
                <a:cs typeface="Arial"/>
                <a:sym typeface="Arial"/>
              </a:defRPr>
            </a:pPr>
            <a:r>
              <a:t>When engaged with your thoughts, return ever-so-gently to the sacred word. By “returning ever-so-gently to the sacred word” a minimum of effort is indicated. This is the only activity we initiate during the time of Centering Prayer. </a:t>
            </a:r>
          </a:p>
          <a:p>
            <a:pPr marL="228600" indent="-228600">
              <a:buSzPct val="100000"/>
              <a:buChar char="•"/>
              <a:defRPr sz="1100">
                <a:latin typeface="Arial"/>
                <a:ea typeface="Arial"/>
                <a:cs typeface="Arial"/>
                <a:sym typeface="Arial"/>
              </a:defRPr>
            </a:pPr>
            <a:r>
              <a:t>Once you grasp the fact that thoughts are not only inevitable but an integral part of the process of healing and growth initiated by God, you will be able to take a friendlier attitude toward them. </a:t>
            </a:r>
          </a:p>
          <a:p>
            <a:pPr marL="228600" indent="-228600">
              <a:buSzPct val="100000"/>
              <a:buChar char="•"/>
              <a:defRPr sz="1100">
                <a:latin typeface="Arial"/>
                <a:ea typeface="Arial"/>
                <a:cs typeface="Arial"/>
                <a:sym typeface="Arial"/>
              </a:defRPr>
            </a:pPr>
            <a:r>
              <a:t>Centering Prayer does not eliminate thoughts, but leads to detachment from all thoughts. </a:t>
            </a:r>
          </a:p>
          <a:p>
            <a:pPr marL="228600" indent="-228600">
              <a:buSzPct val="100000"/>
              <a:buChar char="•"/>
              <a:defRPr sz="1100">
                <a:latin typeface="Arial"/>
                <a:ea typeface="Arial"/>
                <a:cs typeface="Arial"/>
                <a:sym typeface="Arial"/>
              </a:defRPr>
            </a:pPr>
            <a:r>
              <a:t>Thoughts do not interrupt this prayer unless you deliberately engage them or get up and walk out.</a:t>
            </a:r>
          </a:p>
          <a:p>
            <a:pPr marL="228600" indent="-228600">
              <a:buSzPct val="100000"/>
              <a:buChar char="•"/>
              <a:defRPr sz="1100">
                <a:latin typeface="Arial"/>
                <a:ea typeface="Arial"/>
                <a:cs typeface="Arial"/>
                <a:sym typeface="Arial"/>
              </a:defRPr>
            </a:pPr>
            <a:r>
              <a:t> As we establish the Centering Prayer practice we let the thoughts come and let them go. The principles are: resist no thought, retain no thought, react emotionally to no thought, and when engaged with your thoughts, return ever-so-gently to the sacred word.</a:t>
            </a:r>
          </a:p>
          <a:p>
            <a:pPr>
              <a:defRPr i="1" sz="1100">
                <a:latin typeface="Arial"/>
                <a:ea typeface="Arial"/>
                <a:cs typeface="Arial"/>
                <a:sym typeface="Arial"/>
              </a:defRPr>
            </a:pPr>
          </a:p>
          <a:p>
            <a:pPr>
              <a:defRPr i="1" sz="1100">
                <a:latin typeface="Arial"/>
                <a:ea typeface="Arial"/>
                <a:cs typeface="Arial"/>
                <a:sym typeface="Arial"/>
              </a:defRPr>
            </a:pPr>
          </a:p>
          <a:p>
            <a:pPr>
              <a:defRPr i="1" sz="1100">
                <a:latin typeface="Arial"/>
                <a:ea typeface="Arial"/>
                <a:cs typeface="Arial"/>
                <a:sym typeface="Arial"/>
              </a:defRPr>
            </a:pPr>
          </a:p>
          <a:p>
            <a:pPr marL="228600" indent="-228600">
              <a:buSzPct val="100000"/>
              <a:buChar char="•"/>
              <a:defRPr spc="-1" sz="1100">
                <a:solidFill>
                  <a:srgbClr val="011993"/>
                </a:solidFill>
                <a:latin typeface="Arial"/>
                <a:ea typeface="Arial"/>
                <a:cs typeface="Arial"/>
                <a:sym typeface="Arial"/>
              </a:defRPr>
            </a:pPr>
            <a:r>
              <a:t>Die Zustimmung zu Gottes Gegenwart und Wirken ist das Herz und die Seele der Praxis des Zentrierenden Gebets. </a:t>
            </a:r>
          </a:p>
          <a:p>
            <a:pPr marL="228600" indent="-228600">
              <a:buSzPct val="100000"/>
              <a:buChar char="•"/>
              <a:defRPr spc="-1" sz="1100">
                <a:solidFill>
                  <a:srgbClr val="011993"/>
                </a:solidFill>
                <a:latin typeface="Arial"/>
                <a:ea typeface="Arial"/>
                <a:cs typeface="Arial"/>
                <a:sym typeface="Arial"/>
              </a:defRPr>
            </a:pPr>
            <a:r>
              <a:t>Wenn du mit deinen Gedanken beschäftigt bist, kehre immer wieder behutsam zum Gebetswort zurück. Mit "immer wieder sanft zum heiligen Wort zurückkehren" ist ein Minimum an Anstrengung gemeint. Dies ist die einzige Aktivität, die wir während der Zeit des Zentrierten Gebets einleiten. </a:t>
            </a:r>
          </a:p>
          <a:p>
            <a:pPr marL="228600" indent="-228600">
              <a:buSzPct val="100000"/>
              <a:buChar char="•"/>
              <a:defRPr spc="-1" sz="1100">
                <a:solidFill>
                  <a:srgbClr val="011993"/>
                </a:solidFill>
                <a:latin typeface="Arial"/>
                <a:ea typeface="Arial"/>
                <a:cs typeface="Arial"/>
                <a:sym typeface="Arial"/>
              </a:defRPr>
            </a:pPr>
            <a:r>
              <a:t>Wenn Sie erst einmal begriffen haben, dass Gedanken nicht nur unvermeidlich, sondern ein integraler Bestandteil des von Gott initiierten Heilungs- und Wachstumsprozesses sind, werden Sie in der Lage sein, ihnen gegenüber eine freundlichere Haltung einzunehmen. </a:t>
            </a:r>
          </a:p>
          <a:p>
            <a:pPr marL="228600" indent="-228600">
              <a:buSzPct val="100000"/>
              <a:buChar char="•"/>
              <a:defRPr spc="-1" sz="1100">
                <a:solidFill>
                  <a:srgbClr val="011993"/>
                </a:solidFill>
                <a:latin typeface="Arial"/>
                <a:ea typeface="Arial"/>
                <a:cs typeface="Arial"/>
                <a:sym typeface="Arial"/>
              </a:defRPr>
            </a:pPr>
            <a:r>
              <a:t>Das Centering Prayer beseitigt die Gedanken nicht, sondern führt zur Loslösung von allen Gedanken. </a:t>
            </a:r>
          </a:p>
          <a:p>
            <a:pPr marL="228600" indent="-228600">
              <a:buSzPct val="100000"/>
              <a:buChar char="•"/>
              <a:defRPr spc="-1" sz="1100">
                <a:solidFill>
                  <a:srgbClr val="011993"/>
                </a:solidFill>
                <a:latin typeface="Arial"/>
                <a:ea typeface="Arial"/>
                <a:cs typeface="Arial"/>
                <a:sym typeface="Arial"/>
              </a:defRPr>
            </a:pPr>
            <a:r>
              <a:t>Gedanken unterbrechen dieses Gebet nicht, es sei denn, Sie beschäftigen sich absichtlich mit ihnen oder stehen auf und gehen hinaus.</a:t>
            </a:r>
          </a:p>
          <a:p>
            <a:pPr marL="228600" indent="-228600">
              <a:buSzPct val="100000"/>
              <a:buChar char="•"/>
              <a:defRPr spc="-1" sz="1100">
                <a:solidFill>
                  <a:srgbClr val="011993"/>
                </a:solidFill>
                <a:latin typeface="Arial"/>
                <a:ea typeface="Arial"/>
                <a:cs typeface="Arial"/>
                <a:sym typeface="Arial"/>
              </a:defRPr>
            </a:pPr>
            <a:r>
              <a:t> Wenn wir das Centering Prayer praktizieren, lassen wir die Gedanken kommen und lassen sie gehen. Die Prinzipien lauten: Widerstehe keinem Gedanken, halte keinen Gedanken fest, reagiere emotional auf keinen Gedanken und wenn du mit deinen Gedanken beschäftigt bist, kehre stets behutsam zum heiligen Wort (Gebetswort) zurück.</a:t>
            </a:r>
          </a:p>
          <a:p>
            <a:pPr marL="215999" indent="-215999">
              <a:defRPr i="1" spc="-1" sz="1100">
                <a:latin typeface="Arial"/>
                <a:ea typeface="Arial"/>
                <a:cs typeface="Arial"/>
                <a:sym typeface="Arial"/>
              </a:defRPr>
            </a:pPr>
          </a:p>
          <a:p>
            <a:pPr marL="215999" indent="-215999">
              <a:defRPr i="1" spc="-1" sz="1100">
                <a:latin typeface="Arial"/>
                <a:ea typeface="Arial"/>
                <a:cs typeface="Arial"/>
                <a:sym typeface="Arial"/>
              </a:defRPr>
            </a:pPr>
          </a:p>
          <a:p>
            <a:pPr>
              <a:defRPr b="1" sz="1100">
                <a:latin typeface="Arial"/>
                <a:ea typeface="Arial"/>
                <a:cs typeface="Arial"/>
                <a:sym typeface="Arial"/>
              </a:defRPr>
            </a:pPr>
            <a:r>
              <a:t>On the Sacred Word </a:t>
            </a:r>
          </a:p>
          <a:p>
            <a:pPr>
              <a:defRPr sz="1100">
                <a:latin typeface="Arial"/>
                <a:ea typeface="Arial"/>
                <a:cs typeface="Arial"/>
                <a:sym typeface="Arial"/>
              </a:defRPr>
            </a:pPr>
            <a:r>
              <a:t>Read aloud from </a:t>
            </a:r>
            <a:r>
              <a:rPr i="1"/>
              <a:t>Open Mind, Open Heart </a:t>
            </a:r>
            <a:r>
              <a:t>(2006), p. 33.</a:t>
            </a:r>
          </a:p>
          <a:p>
            <a:pPr>
              <a:defRPr i="1" sz="1100">
                <a:latin typeface="Arial"/>
                <a:ea typeface="Arial"/>
                <a:cs typeface="Arial"/>
                <a:sym typeface="Arial"/>
              </a:defRPr>
            </a:pPr>
            <a:r>
              <a:t>“The sacred word is a way of letting go of all thoughts. This makes it possible for our spiritual faculties, which are attracted to interior silence, to move spontaneously in that direction. Such a movement does not require effort. It only requires the willingness to let go of our ordinary preoccupations.”</a:t>
            </a:r>
          </a:p>
          <a:p>
            <a:pPr/>
          </a:p>
          <a:p>
            <a:pPr marL="215999" indent="-215999">
              <a:defRPr b="1" spc="-1" sz="1100">
                <a:solidFill>
                  <a:srgbClr val="011993"/>
                </a:solidFill>
                <a:latin typeface="Arial"/>
                <a:ea typeface="Arial"/>
                <a:cs typeface="Arial"/>
                <a:sym typeface="Arial"/>
              </a:defRPr>
            </a:pPr>
            <a:r>
              <a:t>Über das heilige Wort </a:t>
            </a:r>
          </a:p>
          <a:p>
            <a:pPr marL="215999" indent="-215999">
              <a:defRPr spc="-1" sz="1100">
                <a:solidFill>
                  <a:srgbClr val="011993"/>
                </a:solidFill>
                <a:latin typeface="Arial"/>
                <a:ea typeface="Arial"/>
                <a:cs typeface="Arial"/>
                <a:sym typeface="Arial"/>
              </a:defRPr>
            </a:pPr>
            <a:r>
              <a:t>Lesen Sie laut vor (neu übersetzt von oben, in “Gebet der Sammlung S. 44)</a:t>
            </a:r>
          </a:p>
          <a:p>
            <a:pPr marL="215999" indent="-215999">
              <a:defRPr spc="-1" sz="1100">
                <a:solidFill>
                  <a:srgbClr val="011993"/>
                </a:solidFill>
                <a:latin typeface="Arial"/>
                <a:ea typeface="Arial"/>
                <a:cs typeface="Arial"/>
                <a:sym typeface="Arial"/>
              </a:defRPr>
            </a:pPr>
            <a:r>
              <a:t>"Das heilige Wort ist ein Weg, alle Gedanken loszulassen. Dies ermöglicht es unseren geistigen Fähigkeiten, die von der inneren Stille angezogen werden, sich spontan in diese Richtung zu bewegen. Eine solche Bewegung erfordert keine Anstrengung. Sie erfordert nur die Bereitschaft, unsere gewöhnlichen Beschäftigungen loszulassen.”</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sp>
        <p:nvSpPr>
          <p:cNvPr id="14" name="Rectangle 6"/>
          <p:cNvSpPr/>
          <p:nvPr/>
        </p:nvSpPr>
        <p:spPr>
          <a:xfrm>
            <a:off x="3175" y="6400800"/>
            <a:ext cx="12188825" cy="457200"/>
          </a:xfrm>
          <a:prstGeom prst="rect">
            <a:avLst/>
          </a:prstGeom>
          <a:solidFill>
            <a:srgbClr val="82847C"/>
          </a:solidFill>
          <a:ln w="12700">
            <a:miter lim="400000"/>
          </a:ln>
        </p:spPr>
        <p:txBody>
          <a:bodyPr lIns="45719" rIns="45719"/>
          <a:lstStyle/>
          <a:p>
            <a:pPr/>
          </a:p>
        </p:txBody>
      </p:sp>
      <p:sp>
        <p:nvSpPr>
          <p:cNvPr id="15" name="Rectangle 7"/>
          <p:cNvSpPr/>
          <p:nvPr/>
        </p:nvSpPr>
        <p:spPr>
          <a:xfrm>
            <a:off x="14" y="6334316"/>
            <a:ext cx="12188826" cy="64009"/>
          </a:xfrm>
          <a:prstGeom prst="rect">
            <a:avLst/>
          </a:prstGeom>
          <a:solidFill>
            <a:schemeClr val="accent4"/>
          </a:solidFill>
          <a:ln w="12700">
            <a:miter lim="400000"/>
          </a:ln>
        </p:spPr>
        <p:txBody>
          <a:bodyPr lIns="45719" rIns="45719"/>
          <a:lstStyle/>
          <a:p>
            <a:pPr/>
          </a:p>
        </p:txBody>
      </p:sp>
      <p:sp>
        <p:nvSpPr>
          <p:cNvPr id="16" name="Titeltext"/>
          <p:cNvSpPr txBox="1"/>
          <p:nvPr>
            <p:ph type="title"/>
          </p:nvPr>
        </p:nvSpPr>
        <p:spPr>
          <a:xfrm>
            <a:off x="1097280" y="758951"/>
            <a:ext cx="10058401" cy="3566161"/>
          </a:xfrm>
          <a:prstGeom prst="rect">
            <a:avLst/>
          </a:prstGeom>
        </p:spPr>
        <p:txBody>
          <a:bodyPr/>
          <a:lstStyle>
            <a:lvl1pPr>
              <a:defRPr sz="8000">
                <a:solidFill>
                  <a:srgbClr val="262626"/>
                </a:solidFill>
              </a:defRPr>
            </a:lvl1pPr>
          </a:lstStyle>
          <a:p>
            <a:pPr/>
            <a:r>
              <a:t>Titeltext</a:t>
            </a:r>
          </a:p>
        </p:txBody>
      </p:sp>
      <p:sp>
        <p:nvSpPr>
          <p:cNvPr id="17" name="Textebene 1…"/>
          <p:cNvSpPr txBox="1"/>
          <p:nvPr>
            <p:ph type="body" sz="quarter" idx="1"/>
          </p:nvPr>
        </p:nvSpPr>
        <p:spPr>
          <a:xfrm>
            <a:off x="1100050" y="4455621"/>
            <a:ext cx="10058401" cy="1143001"/>
          </a:xfrm>
          <a:prstGeom prst="rect">
            <a:avLst/>
          </a:prstGeom>
        </p:spPr>
        <p:txBody>
          <a:bodyPr lIns="45719" tIns="45719" rIns="45719" bIns="45719"/>
          <a:lstStyle>
            <a:lvl1pPr marL="0" indent="0">
              <a:buClrTx/>
              <a:buSzTx/>
              <a:buFontTx/>
              <a:buNone/>
              <a:defRPr cap="all" spc="200" sz="2400">
                <a:solidFill>
                  <a:srgbClr val="514949"/>
                </a:solidFill>
              </a:defRPr>
            </a:lvl1pPr>
            <a:lvl2pPr marL="0" indent="457200">
              <a:buClrTx/>
              <a:buSzTx/>
              <a:buFontTx/>
              <a:buNone/>
              <a:defRPr cap="all" spc="200" sz="2400">
                <a:solidFill>
                  <a:srgbClr val="514949"/>
                </a:solidFill>
              </a:defRPr>
            </a:lvl2pPr>
            <a:lvl3pPr marL="0" indent="914400">
              <a:buClrTx/>
              <a:buSzTx/>
              <a:buFontTx/>
              <a:buNone/>
              <a:defRPr cap="all" spc="200" sz="2400">
                <a:solidFill>
                  <a:srgbClr val="514949"/>
                </a:solidFill>
              </a:defRPr>
            </a:lvl3pPr>
            <a:lvl4pPr marL="0" indent="1371600">
              <a:buClrTx/>
              <a:buSzTx/>
              <a:buFontTx/>
              <a:buNone/>
              <a:defRPr cap="all" spc="200" sz="2400">
                <a:solidFill>
                  <a:srgbClr val="514949"/>
                </a:solidFill>
              </a:defRPr>
            </a:lvl4pPr>
            <a:lvl5pPr marL="0" indent="1828800">
              <a:buClrTx/>
              <a:buSzTx/>
              <a:buFontTx/>
              <a:buNone/>
              <a:defRPr cap="all" spc="200" sz="2400">
                <a:solidFill>
                  <a:srgbClr val="514949"/>
                </a:solidFill>
              </a:defRPr>
            </a:lvl5pPr>
          </a:lstStyle>
          <a:p>
            <a:pPr/>
            <a:r>
              <a:t>Textebene 1</a:t>
            </a:r>
          </a:p>
          <a:p>
            <a:pPr lvl="1"/>
            <a:r>
              <a:t>Textebene 2</a:t>
            </a:r>
          </a:p>
          <a:p>
            <a:pPr lvl="2"/>
            <a:r>
              <a:t>Textebene 3</a:t>
            </a:r>
          </a:p>
          <a:p>
            <a:pPr lvl="3"/>
            <a:r>
              <a:t>Textebene 4</a:t>
            </a:r>
          </a:p>
          <a:p>
            <a:pPr lvl="4"/>
            <a:r>
              <a:t>Textebene 5</a:t>
            </a:r>
          </a:p>
        </p:txBody>
      </p:sp>
      <p:sp>
        <p:nvSpPr>
          <p:cNvPr id="18" name="Slide Number"/>
          <p:cNvSpPr txBox="1"/>
          <p:nvPr>
            <p:ph type="sldNum" sz="quarter" idx="2"/>
          </p:nvPr>
        </p:nvSpPr>
        <p:spPr>
          <a:prstGeom prst="rect">
            <a:avLst/>
          </a:prstGeom>
        </p:spPr>
        <p:txBody>
          <a:bodyPr/>
          <a:lstStyle/>
          <a:p>
            <a:pPr/>
            <a:fld id="{86CB4B4D-7CA3-9044-876B-883B54F8677D}" type="slidenum"/>
          </a:p>
        </p:txBody>
      </p:sp>
      <p:sp>
        <p:nvSpPr>
          <p:cNvPr id="19" name="Straight Connector 8"/>
          <p:cNvSpPr/>
          <p:nvPr/>
        </p:nvSpPr>
        <p:spPr>
          <a:xfrm>
            <a:off x="1207657" y="4343400"/>
            <a:ext cx="9875522" cy="0"/>
          </a:xfrm>
          <a:prstGeom prst="line">
            <a:avLst/>
          </a:prstGeom>
          <a:ln w="6350">
            <a:solidFill>
              <a:srgbClr val="808080"/>
            </a:solidFill>
          </a:ln>
        </p:spPr>
        <p:txBody>
          <a:bodyPr lIns="45719" rIns="45719"/>
          <a:lstStyle/>
          <a:p>
            <a:pPr/>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6" name="Titeltext"/>
          <p:cNvSpPr txBox="1"/>
          <p:nvPr>
            <p:ph type="title"/>
          </p:nvPr>
        </p:nvSpPr>
        <p:spPr>
          <a:prstGeom prst="rect">
            <a:avLst/>
          </a:prstGeom>
        </p:spPr>
        <p:txBody>
          <a:bodyPr/>
          <a:lstStyle/>
          <a:p>
            <a:pPr/>
            <a:r>
              <a:t>Titeltext</a:t>
            </a:r>
          </a:p>
        </p:txBody>
      </p:sp>
      <p:sp>
        <p:nvSpPr>
          <p:cNvPr id="27" name="Textebene 1…"/>
          <p:cNvSpPr txBox="1"/>
          <p:nvPr>
            <p:ph type="body" idx="1"/>
          </p:nvPr>
        </p:nvSpPr>
        <p:spPr>
          <a:xfrm>
            <a:off x="1097280" y="1845734"/>
            <a:ext cx="10058401" cy="4023360"/>
          </a:xfrm>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35" name="Rectangle 6"/>
          <p:cNvSpPr/>
          <p:nvPr/>
        </p:nvSpPr>
        <p:spPr>
          <a:xfrm>
            <a:off x="3175" y="6400800"/>
            <a:ext cx="12188825" cy="457200"/>
          </a:xfrm>
          <a:prstGeom prst="rect">
            <a:avLst/>
          </a:prstGeom>
          <a:solidFill>
            <a:srgbClr val="82847C"/>
          </a:solidFill>
          <a:ln w="12700">
            <a:miter lim="400000"/>
          </a:ln>
        </p:spPr>
        <p:txBody>
          <a:bodyPr lIns="45719" rIns="45719"/>
          <a:lstStyle/>
          <a:p>
            <a:pPr/>
          </a:p>
        </p:txBody>
      </p:sp>
      <p:sp>
        <p:nvSpPr>
          <p:cNvPr id="36" name="Rectangle 7"/>
          <p:cNvSpPr/>
          <p:nvPr/>
        </p:nvSpPr>
        <p:spPr>
          <a:xfrm>
            <a:off x="14" y="6334316"/>
            <a:ext cx="12188826" cy="64009"/>
          </a:xfrm>
          <a:prstGeom prst="rect">
            <a:avLst/>
          </a:prstGeom>
          <a:solidFill>
            <a:schemeClr val="accent4"/>
          </a:solidFill>
          <a:ln w="12700">
            <a:miter lim="400000"/>
          </a:ln>
        </p:spPr>
        <p:txBody>
          <a:bodyPr lIns="45719" rIns="45719"/>
          <a:lstStyle/>
          <a:p>
            <a:pPr/>
          </a:p>
        </p:txBody>
      </p:sp>
      <p:sp>
        <p:nvSpPr>
          <p:cNvPr id="37" name="Titeltext"/>
          <p:cNvSpPr txBox="1"/>
          <p:nvPr>
            <p:ph type="title"/>
          </p:nvPr>
        </p:nvSpPr>
        <p:spPr>
          <a:xfrm>
            <a:off x="1097280" y="758951"/>
            <a:ext cx="10058401" cy="3566161"/>
          </a:xfrm>
          <a:prstGeom prst="rect">
            <a:avLst/>
          </a:prstGeom>
        </p:spPr>
        <p:txBody>
          <a:bodyPr/>
          <a:lstStyle>
            <a:lvl1pPr>
              <a:defRPr sz="8000">
                <a:solidFill>
                  <a:srgbClr val="262626"/>
                </a:solidFill>
              </a:defRPr>
            </a:lvl1pPr>
          </a:lstStyle>
          <a:p>
            <a:pPr/>
            <a:r>
              <a:t>Titeltext</a:t>
            </a:r>
          </a:p>
        </p:txBody>
      </p:sp>
      <p:sp>
        <p:nvSpPr>
          <p:cNvPr id="38" name="Textebene 1…"/>
          <p:cNvSpPr txBox="1"/>
          <p:nvPr>
            <p:ph type="body" sz="quarter" idx="1"/>
          </p:nvPr>
        </p:nvSpPr>
        <p:spPr>
          <a:xfrm>
            <a:off x="1097280" y="4453128"/>
            <a:ext cx="10058401" cy="1143001"/>
          </a:xfrm>
          <a:prstGeom prst="rect">
            <a:avLst/>
          </a:prstGeom>
        </p:spPr>
        <p:txBody>
          <a:bodyPr lIns="45719" tIns="45719" rIns="45719" bIns="45719"/>
          <a:lstStyle>
            <a:lvl1pPr marL="0" indent="0">
              <a:buClrTx/>
              <a:buSzTx/>
              <a:buFontTx/>
              <a:buNone/>
              <a:defRPr cap="all" spc="200" sz="2400">
                <a:solidFill>
                  <a:srgbClr val="514949"/>
                </a:solidFill>
              </a:defRPr>
            </a:lvl1pPr>
            <a:lvl2pPr marL="0" indent="457200">
              <a:buClrTx/>
              <a:buSzTx/>
              <a:buFontTx/>
              <a:buNone/>
              <a:defRPr cap="all" spc="200" sz="2400">
                <a:solidFill>
                  <a:srgbClr val="514949"/>
                </a:solidFill>
              </a:defRPr>
            </a:lvl2pPr>
            <a:lvl3pPr marL="0" indent="914400">
              <a:buClrTx/>
              <a:buSzTx/>
              <a:buFontTx/>
              <a:buNone/>
              <a:defRPr cap="all" spc="200" sz="2400">
                <a:solidFill>
                  <a:srgbClr val="514949"/>
                </a:solidFill>
              </a:defRPr>
            </a:lvl3pPr>
            <a:lvl4pPr marL="0" indent="1371600">
              <a:buClrTx/>
              <a:buSzTx/>
              <a:buFontTx/>
              <a:buNone/>
              <a:defRPr cap="all" spc="200" sz="2400">
                <a:solidFill>
                  <a:srgbClr val="514949"/>
                </a:solidFill>
              </a:defRPr>
            </a:lvl4pPr>
            <a:lvl5pPr marL="0" indent="1828800">
              <a:buClrTx/>
              <a:buSzTx/>
              <a:buFontTx/>
              <a:buNone/>
              <a:defRPr cap="all" spc="200" sz="2400">
                <a:solidFill>
                  <a:srgbClr val="514949"/>
                </a:solidFill>
              </a:defRPr>
            </a:lvl5pPr>
          </a:lstStyle>
          <a:p>
            <a:pPr/>
            <a:r>
              <a:t>Textebene 1</a:t>
            </a:r>
          </a:p>
          <a:p>
            <a:pPr lvl="1"/>
            <a:r>
              <a:t>Textebene 2</a:t>
            </a:r>
          </a:p>
          <a:p>
            <a:pPr lvl="2"/>
            <a:r>
              <a:t>Textebene 3</a:t>
            </a:r>
          </a:p>
          <a:p>
            <a:pPr lvl="3"/>
            <a:r>
              <a:t>Textebene 4</a:t>
            </a:r>
          </a:p>
          <a:p>
            <a:pPr lvl="4"/>
            <a:r>
              <a:t>Textebene 5</a:t>
            </a:r>
          </a:p>
        </p:txBody>
      </p:sp>
      <p:sp>
        <p:nvSpPr>
          <p:cNvPr id="39" name="Slide Number"/>
          <p:cNvSpPr txBox="1"/>
          <p:nvPr>
            <p:ph type="sldNum" sz="quarter" idx="2"/>
          </p:nvPr>
        </p:nvSpPr>
        <p:spPr>
          <a:prstGeom prst="rect">
            <a:avLst/>
          </a:prstGeom>
        </p:spPr>
        <p:txBody>
          <a:bodyPr/>
          <a:lstStyle/>
          <a:p>
            <a:pPr/>
            <a:fld id="{86CB4B4D-7CA3-9044-876B-883B54F8677D}" type="slidenum"/>
          </a:p>
        </p:txBody>
      </p:sp>
      <p:sp>
        <p:nvSpPr>
          <p:cNvPr id="40" name="Straight Connector 8"/>
          <p:cNvSpPr/>
          <p:nvPr/>
        </p:nvSpPr>
        <p:spPr>
          <a:xfrm>
            <a:off x="1207657" y="4343400"/>
            <a:ext cx="9875522" cy="0"/>
          </a:xfrm>
          <a:prstGeom prst="line">
            <a:avLst/>
          </a:prstGeom>
          <a:ln w="6350">
            <a:solidFill>
              <a:srgbClr val="808080"/>
            </a:solidFill>
          </a:ln>
        </p:spPr>
        <p:txBody>
          <a:bodyPr lIns="45719" rIns="45719"/>
          <a:lstStyle/>
          <a:p>
            <a:pPr/>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47" name="Titeltext"/>
          <p:cNvSpPr txBox="1"/>
          <p:nvPr>
            <p:ph type="title"/>
          </p:nvPr>
        </p:nvSpPr>
        <p:spPr>
          <a:prstGeom prst="rect">
            <a:avLst/>
          </a:prstGeom>
        </p:spPr>
        <p:txBody>
          <a:bodyPr/>
          <a:lstStyle/>
          <a:p>
            <a:pPr/>
            <a:r>
              <a:t>Titeltext</a:t>
            </a:r>
          </a:p>
        </p:txBody>
      </p:sp>
      <p:sp>
        <p:nvSpPr>
          <p:cNvPr id="48" name="Textebene 1…"/>
          <p:cNvSpPr txBox="1"/>
          <p:nvPr>
            <p:ph type="body" sz="half" idx="1"/>
          </p:nvPr>
        </p:nvSpPr>
        <p:spPr>
          <a:xfrm>
            <a:off x="1097277" y="1845734"/>
            <a:ext cx="4937761" cy="4023360"/>
          </a:xfrm>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56" name="Titeltext"/>
          <p:cNvSpPr txBox="1"/>
          <p:nvPr>
            <p:ph type="title"/>
          </p:nvPr>
        </p:nvSpPr>
        <p:spPr>
          <a:prstGeom prst="rect">
            <a:avLst/>
          </a:prstGeom>
        </p:spPr>
        <p:txBody>
          <a:bodyPr/>
          <a:lstStyle/>
          <a:p>
            <a:pPr/>
            <a:r>
              <a:t>Titeltext</a:t>
            </a:r>
          </a:p>
        </p:txBody>
      </p:sp>
      <p:sp>
        <p:nvSpPr>
          <p:cNvPr id="57" name="Textebene 1…"/>
          <p:cNvSpPr txBox="1"/>
          <p:nvPr>
            <p:ph type="body" sz="quarter" idx="1"/>
          </p:nvPr>
        </p:nvSpPr>
        <p:spPr>
          <a:xfrm>
            <a:off x="1097280" y="1846052"/>
            <a:ext cx="4937760" cy="736283"/>
          </a:xfrm>
          <a:prstGeom prst="rect">
            <a:avLst/>
          </a:prstGeom>
        </p:spPr>
        <p:txBody>
          <a:bodyPr lIns="45719" tIns="45719" rIns="45719" bIns="45719" anchor="ctr"/>
          <a:lstStyle>
            <a:lvl1pPr marL="0" indent="0">
              <a:buClrTx/>
              <a:buSzTx/>
              <a:buFontTx/>
              <a:buNone/>
              <a:defRPr cap="all">
                <a:solidFill>
                  <a:srgbClr val="514949"/>
                </a:solidFill>
              </a:defRPr>
            </a:lvl1pPr>
            <a:lvl2pPr marL="0" indent="457200">
              <a:buClrTx/>
              <a:buSzTx/>
              <a:buFontTx/>
              <a:buNone/>
              <a:defRPr cap="all">
                <a:solidFill>
                  <a:srgbClr val="514949"/>
                </a:solidFill>
              </a:defRPr>
            </a:lvl2pPr>
            <a:lvl3pPr marL="0" indent="914400">
              <a:buClrTx/>
              <a:buSzTx/>
              <a:buFontTx/>
              <a:buNone/>
              <a:defRPr cap="all">
                <a:solidFill>
                  <a:srgbClr val="514949"/>
                </a:solidFill>
              </a:defRPr>
            </a:lvl3pPr>
            <a:lvl4pPr marL="0" indent="1371600">
              <a:buClrTx/>
              <a:buSzTx/>
              <a:buFontTx/>
              <a:buNone/>
              <a:defRPr cap="all">
                <a:solidFill>
                  <a:srgbClr val="514949"/>
                </a:solidFill>
              </a:defRPr>
            </a:lvl4pPr>
            <a:lvl5pPr marL="0" indent="1828800">
              <a:buClrTx/>
              <a:buSzTx/>
              <a:buFontTx/>
              <a:buNone/>
              <a:defRPr cap="all">
                <a:solidFill>
                  <a:srgbClr val="514949"/>
                </a:solidFill>
              </a:defRPr>
            </a:lvl5pPr>
          </a:lstStyle>
          <a:p>
            <a:pPr/>
            <a:r>
              <a:t>Textebene 1</a:t>
            </a:r>
          </a:p>
          <a:p>
            <a:pPr lvl="1"/>
            <a:r>
              <a:t>Textebene 2</a:t>
            </a:r>
          </a:p>
          <a:p>
            <a:pPr lvl="2"/>
            <a:r>
              <a:t>Textebene 3</a:t>
            </a:r>
          </a:p>
          <a:p>
            <a:pPr lvl="3"/>
            <a:r>
              <a:t>Textebene 4</a:t>
            </a:r>
          </a:p>
          <a:p>
            <a:pPr lvl="4"/>
            <a:r>
              <a:t>Textebene 5</a:t>
            </a:r>
          </a:p>
        </p:txBody>
      </p:sp>
      <p:sp>
        <p:nvSpPr>
          <p:cNvPr id="58" name="Text Placeholder 4"/>
          <p:cNvSpPr/>
          <p:nvPr>
            <p:ph type="body" sz="quarter" idx="21"/>
          </p:nvPr>
        </p:nvSpPr>
        <p:spPr>
          <a:xfrm>
            <a:off x="6217920" y="1846052"/>
            <a:ext cx="4937761" cy="736283"/>
          </a:xfrm>
          <a:prstGeom prst="rect">
            <a:avLst/>
          </a:prstGeom>
        </p:spPr>
        <p:txBody>
          <a:bodyPr lIns="45719" tIns="45719" rIns="45719" bIns="45719" anchor="ctr"/>
          <a:lstStyle/>
          <a:p>
            <a:pPr marL="0" indent="0">
              <a:buClrTx/>
              <a:buSzTx/>
              <a:buFontTx/>
              <a:buNone/>
              <a:defRPr cap="all">
                <a:solidFill>
                  <a:srgbClr val="514949"/>
                </a:solidFill>
              </a:defRPr>
            </a:pP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6" name="Titeltext"/>
          <p:cNvSpPr txBox="1"/>
          <p:nvPr>
            <p:ph type="title"/>
          </p:nvPr>
        </p:nvSpPr>
        <p:spPr>
          <a:prstGeom prst="rect">
            <a:avLst/>
          </a:prstGeom>
        </p:spPr>
        <p:txBody>
          <a:bodyPr/>
          <a:lstStyle/>
          <a:p>
            <a:pPr/>
            <a:r>
              <a:t>Titeltext</a:t>
            </a:r>
          </a:p>
        </p:txBody>
      </p:sp>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74" name="Rectangle 4"/>
          <p:cNvSpPr/>
          <p:nvPr/>
        </p:nvSpPr>
        <p:spPr>
          <a:xfrm>
            <a:off x="3175" y="6400800"/>
            <a:ext cx="12188825" cy="457200"/>
          </a:xfrm>
          <a:prstGeom prst="rect">
            <a:avLst/>
          </a:prstGeom>
          <a:solidFill>
            <a:srgbClr val="82847C"/>
          </a:solidFill>
          <a:ln w="12700">
            <a:miter lim="400000"/>
          </a:ln>
        </p:spPr>
        <p:txBody>
          <a:bodyPr lIns="45719" rIns="45719"/>
          <a:lstStyle/>
          <a:p>
            <a:pPr/>
          </a:p>
        </p:txBody>
      </p:sp>
      <p:sp>
        <p:nvSpPr>
          <p:cNvPr id="75" name="Rectangle 5"/>
          <p:cNvSpPr/>
          <p:nvPr/>
        </p:nvSpPr>
        <p:spPr>
          <a:xfrm>
            <a:off x="14" y="6334316"/>
            <a:ext cx="12188826" cy="64009"/>
          </a:xfrm>
          <a:prstGeom prst="rect">
            <a:avLst/>
          </a:prstGeom>
          <a:solidFill>
            <a:schemeClr val="accent4"/>
          </a:solidFill>
          <a:ln w="12700">
            <a:miter lim="400000"/>
          </a:ln>
        </p:spPr>
        <p:txBody>
          <a:bodyPr lIns="45719" rIns="45719"/>
          <a:lstStyle/>
          <a:p>
            <a:pP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sp>
        <p:nvSpPr>
          <p:cNvPr id="83" name="Rectangle 7"/>
          <p:cNvSpPr/>
          <p:nvPr/>
        </p:nvSpPr>
        <p:spPr>
          <a:xfrm>
            <a:off x="15" y="0"/>
            <a:ext cx="4050793" cy="6858000"/>
          </a:xfrm>
          <a:prstGeom prst="rect">
            <a:avLst/>
          </a:prstGeom>
          <a:solidFill>
            <a:srgbClr val="82847C"/>
          </a:solidFill>
          <a:ln w="12700">
            <a:miter lim="400000"/>
          </a:ln>
        </p:spPr>
        <p:txBody>
          <a:bodyPr lIns="45719" rIns="45719"/>
          <a:lstStyle/>
          <a:p>
            <a:pPr/>
          </a:p>
        </p:txBody>
      </p:sp>
      <p:sp>
        <p:nvSpPr>
          <p:cNvPr id="84" name="Rectangle 8"/>
          <p:cNvSpPr/>
          <p:nvPr/>
        </p:nvSpPr>
        <p:spPr>
          <a:xfrm>
            <a:off x="4040070" y="0"/>
            <a:ext cx="64009" cy="6858000"/>
          </a:xfrm>
          <a:prstGeom prst="rect">
            <a:avLst/>
          </a:prstGeom>
          <a:solidFill>
            <a:schemeClr val="accent4"/>
          </a:solidFill>
          <a:ln w="12700">
            <a:miter lim="400000"/>
          </a:ln>
        </p:spPr>
        <p:txBody>
          <a:bodyPr lIns="45719" rIns="45719"/>
          <a:lstStyle/>
          <a:p>
            <a:pPr/>
          </a:p>
        </p:txBody>
      </p:sp>
      <p:sp>
        <p:nvSpPr>
          <p:cNvPr id="85" name="Titeltext"/>
          <p:cNvSpPr txBox="1"/>
          <p:nvPr>
            <p:ph type="title"/>
          </p:nvPr>
        </p:nvSpPr>
        <p:spPr>
          <a:xfrm>
            <a:off x="457200" y="594359"/>
            <a:ext cx="3200400" cy="2286001"/>
          </a:xfrm>
          <a:prstGeom prst="rect">
            <a:avLst/>
          </a:prstGeom>
        </p:spPr>
        <p:txBody>
          <a:bodyPr/>
          <a:lstStyle>
            <a:lvl1pPr>
              <a:defRPr sz="3600">
                <a:solidFill>
                  <a:srgbClr val="FFFFFF"/>
                </a:solidFill>
              </a:defRPr>
            </a:lvl1pPr>
          </a:lstStyle>
          <a:p>
            <a:pPr/>
            <a:r>
              <a:t>Titeltext</a:t>
            </a:r>
          </a:p>
        </p:txBody>
      </p:sp>
      <p:sp>
        <p:nvSpPr>
          <p:cNvPr id="86" name="Textebene 1…"/>
          <p:cNvSpPr txBox="1"/>
          <p:nvPr>
            <p:ph type="body" idx="1"/>
          </p:nvPr>
        </p:nvSpPr>
        <p:spPr>
          <a:xfrm>
            <a:off x="4800600" y="731519"/>
            <a:ext cx="6492241" cy="5257801"/>
          </a:xfrm>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87" name="Text Placeholder 3"/>
          <p:cNvSpPr/>
          <p:nvPr>
            <p:ph type="body" sz="quarter" idx="21"/>
          </p:nvPr>
        </p:nvSpPr>
        <p:spPr>
          <a:xfrm>
            <a:off x="457200" y="2926079"/>
            <a:ext cx="3200400" cy="3379125"/>
          </a:xfrm>
          <a:prstGeom prst="rect">
            <a:avLst/>
          </a:prstGeom>
        </p:spPr>
        <p:txBody>
          <a:bodyPr lIns="45719" tIns="45719" rIns="45719" bIns="45719"/>
          <a:lstStyle/>
          <a:p>
            <a:pPr marL="0" indent="0">
              <a:buClrTx/>
              <a:buSzTx/>
              <a:buFontTx/>
              <a:buNone/>
              <a:defRPr sz="1500">
                <a:solidFill>
                  <a:srgbClr val="FFFFFF"/>
                </a:solidFill>
              </a:defRPr>
            </a:pPr>
          </a:p>
        </p:txBody>
      </p:sp>
      <p:sp>
        <p:nvSpPr>
          <p:cNvPr id="88" name="Slide Number"/>
          <p:cNvSpPr txBox="1"/>
          <p:nvPr>
            <p:ph type="sldNum" sz="quarter" idx="2"/>
          </p:nvPr>
        </p:nvSpPr>
        <p:spPr>
          <a:prstGeom prst="rect">
            <a:avLst/>
          </a:prstGeom>
        </p:spPr>
        <p:txBody>
          <a:bodyPr/>
          <a:lstStyle>
            <a:lvl1pPr>
              <a:defRPr>
                <a:solidFill>
                  <a:srgbClr val="51494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95" name="Rectangle 7"/>
          <p:cNvSpPr/>
          <p:nvPr/>
        </p:nvSpPr>
        <p:spPr>
          <a:xfrm>
            <a:off x="0" y="4953000"/>
            <a:ext cx="12188825" cy="1905000"/>
          </a:xfrm>
          <a:prstGeom prst="rect">
            <a:avLst/>
          </a:prstGeom>
          <a:solidFill>
            <a:srgbClr val="82847C"/>
          </a:solidFill>
          <a:ln w="12700">
            <a:miter lim="400000"/>
          </a:ln>
        </p:spPr>
        <p:txBody>
          <a:bodyPr lIns="45719" rIns="45719"/>
          <a:lstStyle/>
          <a:p>
            <a:pPr/>
          </a:p>
        </p:txBody>
      </p:sp>
      <p:sp>
        <p:nvSpPr>
          <p:cNvPr id="96" name="Rectangle 8"/>
          <p:cNvSpPr/>
          <p:nvPr/>
        </p:nvSpPr>
        <p:spPr>
          <a:xfrm>
            <a:off x="14" y="4915075"/>
            <a:ext cx="12188826" cy="64009"/>
          </a:xfrm>
          <a:prstGeom prst="rect">
            <a:avLst/>
          </a:prstGeom>
          <a:solidFill>
            <a:schemeClr val="accent4"/>
          </a:solidFill>
          <a:ln w="12700">
            <a:miter lim="400000"/>
          </a:ln>
        </p:spPr>
        <p:txBody>
          <a:bodyPr lIns="45719" rIns="45719"/>
          <a:lstStyle/>
          <a:p>
            <a:pPr/>
          </a:p>
        </p:txBody>
      </p:sp>
      <p:sp>
        <p:nvSpPr>
          <p:cNvPr id="97" name="Titeltext"/>
          <p:cNvSpPr txBox="1"/>
          <p:nvPr>
            <p:ph type="title"/>
          </p:nvPr>
        </p:nvSpPr>
        <p:spPr>
          <a:xfrm>
            <a:off x="1097280" y="5074920"/>
            <a:ext cx="10113645" cy="822961"/>
          </a:xfrm>
          <a:prstGeom prst="rect">
            <a:avLst/>
          </a:prstGeom>
        </p:spPr>
        <p:txBody>
          <a:bodyPr lIns="0" tIns="0" rIns="0" bIns="0"/>
          <a:lstStyle>
            <a:lvl1pPr>
              <a:defRPr sz="3600">
                <a:solidFill>
                  <a:srgbClr val="FFFFFF"/>
                </a:solidFill>
              </a:defRPr>
            </a:lvl1pPr>
          </a:lstStyle>
          <a:p>
            <a:pPr/>
            <a:r>
              <a:t>Titeltext</a:t>
            </a:r>
          </a:p>
        </p:txBody>
      </p:sp>
      <p:sp>
        <p:nvSpPr>
          <p:cNvPr id="98" name="Picture Placeholder 2"/>
          <p:cNvSpPr/>
          <p:nvPr>
            <p:ph type="pic" idx="21"/>
          </p:nvPr>
        </p:nvSpPr>
        <p:spPr>
          <a:xfrm>
            <a:off x="14" y="0"/>
            <a:ext cx="12191987" cy="4915076"/>
          </a:xfrm>
          <a:prstGeom prst="rect">
            <a:avLst/>
          </a:prstGeom>
        </p:spPr>
        <p:txBody>
          <a:bodyPr lIns="91439" tIns="45719" rIns="91439" bIns="45719">
            <a:noAutofit/>
          </a:bodyPr>
          <a:lstStyle/>
          <a:p>
            <a:pPr/>
          </a:p>
        </p:txBody>
      </p:sp>
      <p:sp>
        <p:nvSpPr>
          <p:cNvPr id="99" name="Textebene 1…"/>
          <p:cNvSpPr txBox="1"/>
          <p:nvPr>
            <p:ph type="body" sz="quarter" idx="1"/>
          </p:nvPr>
        </p:nvSpPr>
        <p:spPr>
          <a:xfrm>
            <a:off x="1097280" y="5907023"/>
            <a:ext cx="10113265" cy="594361"/>
          </a:xfrm>
          <a:prstGeom prst="rect">
            <a:avLst/>
          </a:prstGeom>
        </p:spPr>
        <p:txBody>
          <a:bodyPr/>
          <a:lstStyle>
            <a:lvl1pPr marL="0" indent="0">
              <a:spcBef>
                <a:spcPts val="600"/>
              </a:spcBef>
              <a:buClrTx/>
              <a:buSzTx/>
              <a:buFontTx/>
              <a:buNone/>
              <a:defRPr sz="1500">
                <a:solidFill>
                  <a:srgbClr val="FFFFFF"/>
                </a:solidFill>
              </a:defRPr>
            </a:lvl1pPr>
            <a:lvl2pPr marL="0" indent="457200">
              <a:spcBef>
                <a:spcPts val="600"/>
              </a:spcBef>
              <a:buClrTx/>
              <a:buSzTx/>
              <a:buFontTx/>
              <a:buNone/>
              <a:defRPr sz="1500">
                <a:solidFill>
                  <a:srgbClr val="FFFFFF"/>
                </a:solidFill>
              </a:defRPr>
            </a:lvl2pPr>
            <a:lvl3pPr marL="0" indent="914400">
              <a:spcBef>
                <a:spcPts val="600"/>
              </a:spcBef>
              <a:buClrTx/>
              <a:buSzTx/>
              <a:buFontTx/>
              <a:buNone/>
              <a:defRPr sz="1500">
                <a:solidFill>
                  <a:srgbClr val="FFFFFF"/>
                </a:solidFill>
              </a:defRPr>
            </a:lvl3pPr>
            <a:lvl4pPr marL="0" indent="1371600">
              <a:spcBef>
                <a:spcPts val="600"/>
              </a:spcBef>
              <a:buClrTx/>
              <a:buSzTx/>
              <a:buFontTx/>
              <a:buNone/>
              <a:defRPr sz="1500">
                <a:solidFill>
                  <a:srgbClr val="FFFFFF"/>
                </a:solidFill>
              </a:defRPr>
            </a:lvl4pPr>
            <a:lvl5pPr marL="0" indent="1828800">
              <a:spcBef>
                <a:spcPts val="600"/>
              </a:spcBef>
              <a:buClrTx/>
              <a:buSzTx/>
              <a:buFontTx/>
              <a:buNone/>
              <a:defRPr sz="1500">
                <a:solidFill>
                  <a:srgbClr val="FFFFFF"/>
                </a:solidFill>
              </a:defRPr>
            </a:lvl5pPr>
          </a:lstStyle>
          <a:p>
            <a:pPr/>
            <a:r>
              <a:t>Textebene 1</a:t>
            </a:r>
          </a:p>
          <a:p>
            <a:pPr lvl="1"/>
            <a:r>
              <a:t>Textebene 2</a:t>
            </a:r>
          </a:p>
          <a:p>
            <a:pPr lvl="2"/>
            <a:r>
              <a:t>Textebene 3</a:t>
            </a:r>
          </a:p>
          <a:p>
            <a:pPr lvl="3"/>
            <a:r>
              <a:t>Textebene 4</a:t>
            </a:r>
          </a:p>
          <a:p>
            <a:pPr lvl="4"/>
            <a:r>
              <a:t>Textebene 5</a:t>
            </a:r>
          </a:p>
        </p:txBody>
      </p:sp>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E1E1DB"/>
        </a:solidFill>
      </p:bgPr>
    </p:bg>
    <p:spTree>
      <p:nvGrpSpPr>
        <p:cNvPr id="1" name=""/>
        <p:cNvGrpSpPr/>
        <p:nvPr/>
      </p:nvGrpSpPr>
      <p:grpSpPr>
        <a:xfrm>
          <a:off x="0" y="0"/>
          <a:ext cx="0" cy="0"/>
          <a:chOff x="0" y="0"/>
          <a:chExt cx="0" cy="0"/>
        </a:xfrm>
      </p:grpSpPr>
      <p:sp>
        <p:nvSpPr>
          <p:cNvPr id="2" name="Rectangle 6"/>
          <p:cNvSpPr/>
          <p:nvPr/>
        </p:nvSpPr>
        <p:spPr>
          <a:xfrm>
            <a:off x="1" y="6400800"/>
            <a:ext cx="12192001" cy="457200"/>
          </a:xfrm>
          <a:prstGeom prst="rect">
            <a:avLst/>
          </a:prstGeom>
          <a:solidFill>
            <a:srgbClr val="82847C"/>
          </a:solidFill>
          <a:ln w="12700">
            <a:miter lim="400000"/>
          </a:ln>
        </p:spPr>
        <p:txBody>
          <a:bodyPr lIns="45719" rIns="45719"/>
          <a:lstStyle/>
          <a:p>
            <a:pPr/>
          </a:p>
        </p:txBody>
      </p:sp>
      <p:sp>
        <p:nvSpPr>
          <p:cNvPr id="3" name="Rectangle 8"/>
          <p:cNvSpPr/>
          <p:nvPr/>
        </p:nvSpPr>
        <p:spPr>
          <a:xfrm>
            <a:off x="14" y="6334316"/>
            <a:ext cx="12191987" cy="66485"/>
          </a:xfrm>
          <a:prstGeom prst="rect">
            <a:avLst/>
          </a:prstGeom>
          <a:solidFill>
            <a:schemeClr val="accent4"/>
          </a:solidFill>
          <a:ln w="12700">
            <a:miter lim="400000"/>
          </a:ln>
        </p:spPr>
        <p:txBody>
          <a:bodyPr lIns="45719" rIns="45719"/>
          <a:lstStyle/>
          <a:p>
            <a:pPr/>
          </a:p>
        </p:txBody>
      </p:sp>
      <p:sp>
        <p:nvSpPr>
          <p:cNvPr id="4" name="Straight Connector 9"/>
          <p:cNvSpPr/>
          <p:nvPr/>
        </p:nvSpPr>
        <p:spPr>
          <a:xfrm>
            <a:off x="1193532" y="1737845"/>
            <a:ext cx="9966960" cy="1"/>
          </a:xfrm>
          <a:prstGeom prst="line">
            <a:avLst/>
          </a:prstGeom>
          <a:ln w="6350">
            <a:solidFill>
              <a:srgbClr val="808080"/>
            </a:solidFill>
          </a:ln>
        </p:spPr>
        <p:txBody>
          <a:bodyPr lIns="45719" rIns="45719"/>
          <a:lstStyle/>
          <a:p>
            <a:pPr/>
          </a:p>
        </p:txBody>
      </p:sp>
      <p:sp>
        <p:nvSpPr>
          <p:cNvPr id="5" name="Titeltext"/>
          <p:cNvSpPr txBox="1"/>
          <p:nvPr>
            <p:ph type="title"/>
          </p:nvPr>
        </p:nvSpPr>
        <p:spPr>
          <a:xfrm>
            <a:off x="1097280" y="286603"/>
            <a:ext cx="10058401" cy="1450757"/>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Titeltext</a:t>
            </a:r>
          </a:p>
        </p:txBody>
      </p:sp>
      <p:sp>
        <p:nvSpPr>
          <p:cNvPr id="6" name="Slide Number"/>
          <p:cNvSpPr txBox="1"/>
          <p:nvPr>
            <p:ph type="sldNum" sz="quarter" idx="2"/>
          </p:nvPr>
        </p:nvSpPr>
        <p:spPr>
          <a:xfrm>
            <a:off x="10979606" y="6514078"/>
            <a:ext cx="232878" cy="256541"/>
          </a:xfrm>
          <a:prstGeom prst="rect">
            <a:avLst/>
          </a:prstGeom>
          <a:ln w="12700">
            <a:miter lim="400000"/>
          </a:ln>
        </p:spPr>
        <p:txBody>
          <a:bodyPr wrap="none" lIns="45719" rIns="45719" anchor="ctr">
            <a:spAutoFit/>
          </a:bodyPr>
          <a:lstStyle>
            <a:lvl1pPr algn="r">
              <a:defRPr sz="1000">
                <a:solidFill>
                  <a:srgbClr val="FFFFFF"/>
                </a:solidFill>
              </a:defRPr>
            </a:lvl1pPr>
          </a:lstStyle>
          <a:p>
            <a:pPr/>
            <a:fld id="{86CB4B4D-7CA3-9044-876B-883B54F8677D}" type="slidenum"/>
          </a:p>
        </p:txBody>
      </p:sp>
      <p:sp>
        <p:nvSpPr>
          <p:cNvPr id="7" name="Textebene 1…"/>
          <p:cNvSpPr txBox="1"/>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Textebene 1</a:t>
            </a:r>
          </a:p>
          <a:p>
            <a:pPr lvl="1"/>
            <a:r>
              <a:t>Textebene 2</a:t>
            </a:r>
          </a:p>
          <a:p>
            <a:pPr lvl="2"/>
            <a:r>
              <a:t>Textebene 3</a:t>
            </a:r>
          </a:p>
          <a:p>
            <a:pPr lvl="3"/>
            <a:r>
              <a:t>Textebene 4</a:t>
            </a:r>
          </a:p>
          <a:p>
            <a:pPr lvl="4"/>
            <a:r>
              <a:t>Textebene 5</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85000"/>
        </a:lnSpc>
        <a:spcBef>
          <a:spcPts val="0"/>
        </a:spcBef>
        <a:spcAft>
          <a:spcPts val="0"/>
        </a:spcAft>
        <a:buClrTx/>
        <a:buSzTx/>
        <a:buFontTx/>
        <a:buNone/>
        <a:tabLst/>
        <a:defRPr b="0" baseline="0" cap="none" i="0" spc="-50" strike="noStrike" sz="4800" u="none">
          <a:solidFill>
            <a:srgbClr val="404040"/>
          </a:solidFill>
          <a:uFillTx/>
          <a:latin typeface="+mj-lt"/>
          <a:ea typeface="+mj-ea"/>
          <a:cs typeface="+mj-cs"/>
          <a:sym typeface="Calibri"/>
        </a:defRPr>
      </a:lvl1pPr>
      <a:lvl2pPr marL="0" marR="0" indent="0" algn="l" defTabSz="914400" rtl="0" latinLnBrk="0">
        <a:lnSpc>
          <a:spcPct val="85000"/>
        </a:lnSpc>
        <a:spcBef>
          <a:spcPts val="0"/>
        </a:spcBef>
        <a:spcAft>
          <a:spcPts val="0"/>
        </a:spcAft>
        <a:buClrTx/>
        <a:buSzTx/>
        <a:buFontTx/>
        <a:buNone/>
        <a:tabLst/>
        <a:defRPr b="0" baseline="0" cap="none" i="0" spc="-50" strike="noStrike" sz="4800" u="none">
          <a:solidFill>
            <a:srgbClr val="404040"/>
          </a:solidFill>
          <a:uFillTx/>
          <a:latin typeface="+mj-lt"/>
          <a:ea typeface="+mj-ea"/>
          <a:cs typeface="+mj-cs"/>
          <a:sym typeface="Calibri"/>
        </a:defRPr>
      </a:lvl2pPr>
      <a:lvl3pPr marL="0" marR="0" indent="0" algn="l" defTabSz="914400" rtl="0" latinLnBrk="0">
        <a:lnSpc>
          <a:spcPct val="85000"/>
        </a:lnSpc>
        <a:spcBef>
          <a:spcPts val="0"/>
        </a:spcBef>
        <a:spcAft>
          <a:spcPts val="0"/>
        </a:spcAft>
        <a:buClrTx/>
        <a:buSzTx/>
        <a:buFontTx/>
        <a:buNone/>
        <a:tabLst/>
        <a:defRPr b="0" baseline="0" cap="none" i="0" spc="-50" strike="noStrike" sz="4800" u="none">
          <a:solidFill>
            <a:srgbClr val="404040"/>
          </a:solidFill>
          <a:uFillTx/>
          <a:latin typeface="+mj-lt"/>
          <a:ea typeface="+mj-ea"/>
          <a:cs typeface="+mj-cs"/>
          <a:sym typeface="Calibri"/>
        </a:defRPr>
      </a:lvl3pPr>
      <a:lvl4pPr marL="0" marR="0" indent="0" algn="l" defTabSz="914400" rtl="0" latinLnBrk="0">
        <a:lnSpc>
          <a:spcPct val="85000"/>
        </a:lnSpc>
        <a:spcBef>
          <a:spcPts val="0"/>
        </a:spcBef>
        <a:spcAft>
          <a:spcPts val="0"/>
        </a:spcAft>
        <a:buClrTx/>
        <a:buSzTx/>
        <a:buFontTx/>
        <a:buNone/>
        <a:tabLst/>
        <a:defRPr b="0" baseline="0" cap="none" i="0" spc="-50" strike="noStrike" sz="4800" u="none">
          <a:solidFill>
            <a:srgbClr val="404040"/>
          </a:solidFill>
          <a:uFillTx/>
          <a:latin typeface="+mj-lt"/>
          <a:ea typeface="+mj-ea"/>
          <a:cs typeface="+mj-cs"/>
          <a:sym typeface="Calibri"/>
        </a:defRPr>
      </a:lvl4pPr>
      <a:lvl5pPr marL="0" marR="0" indent="0" algn="l" defTabSz="914400" rtl="0" latinLnBrk="0">
        <a:lnSpc>
          <a:spcPct val="85000"/>
        </a:lnSpc>
        <a:spcBef>
          <a:spcPts val="0"/>
        </a:spcBef>
        <a:spcAft>
          <a:spcPts val="0"/>
        </a:spcAft>
        <a:buClrTx/>
        <a:buSzTx/>
        <a:buFontTx/>
        <a:buNone/>
        <a:tabLst/>
        <a:defRPr b="0" baseline="0" cap="none" i="0" spc="-50" strike="noStrike" sz="4800" u="none">
          <a:solidFill>
            <a:srgbClr val="404040"/>
          </a:solidFill>
          <a:uFillTx/>
          <a:latin typeface="+mj-lt"/>
          <a:ea typeface="+mj-ea"/>
          <a:cs typeface="+mj-cs"/>
          <a:sym typeface="Calibri"/>
        </a:defRPr>
      </a:lvl5pPr>
      <a:lvl6pPr marL="0" marR="0" indent="0" algn="l" defTabSz="914400" rtl="0" latinLnBrk="0">
        <a:lnSpc>
          <a:spcPct val="85000"/>
        </a:lnSpc>
        <a:spcBef>
          <a:spcPts val="0"/>
        </a:spcBef>
        <a:spcAft>
          <a:spcPts val="0"/>
        </a:spcAft>
        <a:buClrTx/>
        <a:buSzTx/>
        <a:buFontTx/>
        <a:buNone/>
        <a:tabLst/>
        <a:defRPr b="0" baseline="0" cap="none" i="0" spc="-50" strike="noStrike" sz="4800" u="none">
          <a:solidFill>
            <a:srgbClr val="404040"/>
          </a:solidFill>
          <a:uFillTx/>
          <a:latin typeface="+mj-lt"/>
          <a:ea typeface="+mj-ea"/>
          <a:cs typeface="+mj-cs"/>
          <a:sym typeface="Calibri"/>
        </a:defRPr>
      </a:lvl6pPr>
      <a:lvl7pPr marL="0" marR="0" indent="0" algn="l" defTabSz="914400" rtl="0" latinLnBrk="0">
        <a:lnSpc>
          <a:spcPct val="85000"/>
        </a:lnSpc>
        <a:spcBef>
          <a:spcPts val="0"/>
        </a:spcBef>
        <a:spcAft>
          <a:spcPts val="0"/>
        </a:spcAft>
        <a:buClrTx/>
        <a:buSzTx/>
        <a:buFontTx/>
        <a:buNone/>
        <a:tabLst/>
        <a:defRPr b="0" baseline="0" cap="none" i="0" spc="-50" strike="noStrike" sz="4800" u="none">
          <a:solidFill>
            <a:srgbClr val="404040"/>
          </a:solidFill>
          <a:uFillTx/>
          <a:latin typeface="+mj-lt"/>
          <a:ea typeface="+mj-ea"/>
          <a:cs typeface="+mj-cs"/>
          <a:sym typeface="Calibri"/>
        </a:defRPr>
      </a:lvl7pPr>
      <a:lvl8pPr marL="0" marR="0" indent="0" algn="l" defTabSz="914400" rtl="0" latinLnBrk="0">
        <a:lnSpc>
          <a:spcPct val="85000"/>
        </a:lnSpc>
        <a:spcBef>
          <a:spcPts val="0"/>
        </a:spcBef>
        <a:spcAft>
          <a:spcPts val="0"/>
        </a:spcAft>
        <a:buClrTx/>
        <a:buSzTx/>
        <a:buFontTx/>
        <a:buNone/>
        <a:tabLst/>
        <a:defRPr b="0" baseline="0" cap="none" i="0" spc="-50" strike="noStrike" sz="4800" u="none">
          <a:solidFill>
            <a:srgbClr val="404040"/>
          </a:solidFill>
          <a:uFillTx/>
          <a:latin typeface="+mj-lt"/>
          <a:ea typeface="+mj-ea"/>
          <a:cs typeface="+mj-cs"/>
          <a:sym typeface="Calibri"/>
        </a:defRPr>
      </a:lvl8pPr>
      <a:lvl9pPr marL="0" marR="0" indent="0" algn="l" defTabSz="914400" rtl="0" latinLnBrk="0">
        <a:lnSpc>
          <a:spcPct val="85000"/>
        </a:lnSpc>
        <a:spcBef>
          <a:spcPts val="0"/>
        </a:spcBef>
        <a:spcAft>
          <a:spcPts val="0"/>
        </a:spcAft>
        <a:buClrTx/>
        <a:buSzTx/>
        <a:buFontTx/>
        <a:buNone/>
        <a:tabLst/>
        <a:defRPr b="0" baseline="0" cap="none" i="0" spc="-50" strike="noStrike" sz="4800" u="none">
          <a:solidFill>
            <a:srgbClr val="404040"/>
          </a:solidFill>
          <a:uFillTx/>
          <a:latin typeface="+mj-lt"/>
          <a:ea typeface="+mj-ea"/>
          <a:cs typeface="+mj-cs"/>
          <a:sym typeface="Calibri"/>
        </a:defRPr>
      </a:lvl9pPr>
    </p:titleStyle>
    <p:bodyStyle>
      <a:lvl1pPr marL="91439" marR="0" indent="-91439" algn="l" defTabSz="914400" rtl="0" latinLnBrk="0">
        <a:lnSpc>
          <a:spcPct val="90000"/>
        </a:lnSpc>
        <a:spcBef>
          <a:spcPts val="1200"/>
        </a:spcBef>
        <a:spcAft>
          <a:spcPts val="0"/>
        </a:spcAft>
        <a:buClr>
          <a:schemeClr val="accent1"/>
        </a:buClr>
        <a:buSzPct val="100000"/>
        <a:buFont typeface="Calibri"/>
        <a:buChar char=" "/>
        <a:tabLst/>
        <a:defRPr b="0" baseline="0" cap="none" i="0" spc="0" strike="noStrike" sz="2000" u="none">
          <a:solidFill>
            <a:srgbClr val="404040"/>
          </a:solidFill>
          <a:uFillTx/>
          <a:latin typeface="+mj-lt"/>
          <a:ea typeface="+mj-ea"/>
          <a:cs typeface="+mj-cs"/>
          <a:sym typeface="Calibri"/>
        </a:defRPr>
      </a:lvl1pPr>
      <a:lvl2pPr marL="404368" marR="0" indent="-203200" algn="l" defTabSz="914400" rtl="0" latinLnBrk="0">
        <a:lnSpc>
          <a:spcPct val="90000"/>
        </a:lnSpc>
        <a:spcBef>
          <a:spcPts val="1200"/>
        </a:spcBef>
        <a:spcAft>
          <a:spcPts val="0"/>
        </a:spcAft>
        <a:buClr>
          <a:schemeClr val="accent1"/>
        </a:buClr>
        <a:buSzPct val="100000"/>
        <a:buFont typeface="Calibri"/>
        <a:buChar char="◦"/>
        <a:tabLst/>
        <a:defRPr b="0" baseline="0" cap="none" i="0" spc="0" strike="noStrike" sz="2000" u="none">
          <a:solidFill>
            <a:srgbClr val="404040"/>
          </a:solidFill>
          <a:uFillTx/>
          <a:latin typeface="+mj-lt"/>
          <a:ea typeface="+mj-ea"/>
          <a:cs typeface="+mj-cs"/>
          <a:sym typeface="Calibri"/>
        </a:defRPr>
      </a:lvl2pPr>
      <a:lvl3pPr marL="645305" marR="0" indent="-261257" algn="l" defTabSz="914400" rtl="0" latinLnBrk="0">
        <a:lnSpc>
          <a:spcPct val="90000"/>
        </a:lnSpc>
        <a:spcBef>
          <a:spcPts val="1200"/>
        </a:spcBef>
        <a:spcAft>
          <a:spcPts val="0"/>
        </a:spcAft>
        <a:buClr>
          <a:schemeClr val="accent1"/>
        </a:buClr>
        <a:buSzPct val="100000"/>
        <a:buFont typeface="Calibri"/>
        <a:buChar char="◦"/>
        <a:tabLst/>
        <a:defRPr b="0" baseline="0" cap="none" i="0" spc="0" strike="noStrike" sz="2000" u="none">
          <a:solidFill>
            <a:srgbClr val="404040"/>
          </a:solidFill>
          <a:uFillTx/>
          <a:latin typeface="+mj-lt"/>
          <a:ea typeface="+mj-ea"/>
          <a:cs typeface="+mj-cs"/>
          <a:sym typeface="Calibri"/>
        </a:defRPr>
      </a:lvl3pPr>
      <a:lvl4pPr marL="828185" marR="0" indent="-261257" algn="l" defTabSz="914400" rtl="0" latinLnBrk="0">
        <a:lnSpc>
          <a:spcPct val="90000"/>
        </a:lnSpc>
        <a:spcBef>
          <a:spcPts val="1200"/>
        </a:spcBef>
        <a:spcAft>
          <a:spcPts val="0"/>
        </a:spcAft>
        <a:buClr>
          <a:schemeClr val="accent1"/>
        </a:buClr>
        <a:buSzPct val="100000"/>
        <a:buFont typeface="Calibri"/>
        <a:buChar char="◦"/>
        <a:tabLst/>
        <a:defRPr b="0" baseline="0" cap="none" i="0" spc="0" strike="noStrike" sz="2000" u="none">
          <a:solidFill>
            <a:srgbClr val="404040"/>
          </a:solidFill>
          <a:uFillTx/>
          <a:latin typeface="+mj-lt"/>
          <a:ea typeface="+mj-ea"/>
          <a:cs typeface="+mj-cs"/>
          <a:sym typeface="Calibri"/>
        </a:defRPr>
      </a:lvl4pPr>
      <a:lvl5pPr marL="1011065" marR="0" indent="-261257" algn="l" defTabSz="914400" rtl="0" latinLnBrk="0">
        <a:lnSpc>
          <a:spcPct val="90000"/>
        </a:lnSpc>
        <a:spcBef>
          <a:spcPts val="1200"/>
        </a:spcBef>
        <a:spcAft>
          <a:spcPts val="0"/>
        </a:spcAft>
        <a:buClr>
          <a:schemeClr val="accent1"/>
        </a:buClr>
        <a:buSzPct val="100000"/>
        <a:buFont typeface="Calibri"/>
        <a:buChar char="◦"/>
        <a:tabLst/>
        <a:defRPr b="0" baseline="0" cap="none" i="0" spc="0" strike="noStrike" sz="2000" u="none">
          <a:solidFill>
            <a:srgbClr val="404040"/>
          </a:solidFill>
          <a:uFillTx/>
          <a:latin typeface="+mj-lt"/>
          <a:ea typeface="+mj-ea"/>
          <a:cs typeface="+mj-cs"/>
          <a:sym typeface="Calibri"/>
        </a:defRPr>
      </a:lvl5pPr>
      <a:lvl6pPr marL="1197971" marR="0" indent="-326571" algn="l" defTabSz="914400" rtl="0" latinLnBrk="0">
        <a:lnSpc>
          <a:spcPct val="90000"/>
        </a:lnSpc>
        <a:spcBef>
          <a:spcPts val="1200"/>
        </a:spcBef>
        <a:spcAft>
          <a:spcPts val="0"/>
        </a:spcAft>
        <a:buClr>
          <a:schemeClr val="accent1"/>
        </a:buClr>
        <a:buSzPct val="100000"/>
        <a:buFont typeface="Calibri"/>
        <a:buChar char="◦"/>
        <a:tabLst/>
        <a:defRPr b="0" baseline="0" cap="none" i="0" spc="0" strike="noStrike" sz="2000" u="none">
          <a:solidFill>
            <a:srgbClr val="404040"/>
          </a:solidFill>
          <a:uFillTx/>
          <a:latin typeface="+mj-lt"/>
          <a:ea typeface="+mj-ea"/>
          <a:cs typeface="+mj-cs"/>
          <a:sym typeface="Calibri"/>
        </a:defRPr>
      </a:lvl6pPr>
      <a:lvl7pPr marL="1397971" marR="0" indent="-326571" algn="l" defTabSz="914400" rtl="0" latinLnBrk="0">
        <a:lnSpc>
          <a:spcPct val="90000"/>
        </a:lnSpc>
        <a:spcBef>
          <a:spcPts val="1200"/>
        </a:spcBef>
        <a:spcAft>
          <a:spcPts val="0"/>
        </a:spcAft>
        <a:buClr>
          <a:schemeClr val="accent1"/>
        </a:buClr>
        <a:buSzPct val="100000"/>
        <a:buFont typeface="Calibri"/>
        <a:buChar char="◦"/>
        <a:tabLst/>
        <a:defRPr b="0" baseline="0" cap="none" i="0" spc="0" strike="noStrike" sz="2000" u="none">
          <a:solidFill>
            <a:srgbClr val="404040"/>
          </a:solidFill>
          <a:uFillTx/>
          <a:latin typeface="+mj-lt"/>
          <a:ea typeface="+mj-ea"/>
          <a:cs typeface="+mj-cs"/>
          <a:sym typeface="Calibri"/>
        </a:defRPr>
      </a:lvl7pPr>
      <a:lvl8pPr marL="1597971" marR="0" indent="-326571" algn="l" defTabSz="914400" rtl="0" latinLnBrk="0">
        <a:lnSpc>
          <a:spcPct val="90000"/>
        </a:lnSpc>
        <a:spcBef>
          <a:spcPts val="1200"/>
        </a:spcBef>
        <a:spcAft>
          <a:spcPts val="0"/>
        </a:spcAft>
        <a:buClr>
          <a:schemeClr val="accent1"/>
        </a:buClr>
        <a:buSzPct val="100000"/>
        <a:buFont typeface="Calibri"/>
        <a:buChar char="◦"/>
        <a:tabLst/>
        <a:defRPr b="0" baseline="0" cap="none" i="0" spc="0" strike="noStrike" sz="2000" u="none">
          <a:solidFill>
            <a:srgbClr val="404040"/>
          </a:solidFill>
          <a:uFillTx/>
          <a:latin typeface="+mj-lt"/>
          <a:ea typeface="+mj-ea"/>
          <a:cs typeface="+mj-cs"/>
          <a:sym typeface="Calibri"/>
        </a:defRPr>
      </a:lvl8pPr>
      <a:lvl9pPr marL="1797971" marR="0" indent="-326571" algn="l" defTabSz="914400" rtl="0" latinLnBrk="0">
        <a:lnSpc>
          <a:spcPct val="90000"/>
        </a:lnSpc>
        <a:spcBef>
          <a:spcPts val="1200"/>
        </a:spcBef>
        <a:spcAft>
          <a:spcPts val="0"/>
        </a:spcAft>
        <a:buClr>
          <a:schemeClr val="accent1"/>
        </a:buClr>
        <a:buSzPct val="100000"/>
        <a:buFont typeface="Calibri"/>
        <a:buChar char="◦"/>
        <a:tabLst/>
        <a:defRPr b="0" baseline="0" cap="none" i="0" spc="0" strike="noStrike" sz="2000" u="none">
          <a:solidFill>
            <a:srgbClr val="40404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3.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4.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video" Target="../media/media1.mp4"/><Relationship Id="rId4" Type="http://schemas.microsoft.com/office/2007/relationships/media" Target="../media/media1.mp4"/><Relationship Id="rId5" Type="http://schemas.openxmlformats.org/officeDocument/2006/relationships/image" Target="../media/image1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Footer Placeholder 4"/>
          <p:cNvSpPr txBox="1"/>
          <p:nvPr/>
        </p:nvSpPr>
        <p:spPr>
          <a:xfrm>
            <a:off x="3731905" y="6526778"/>
            <a:ext cx="4731365"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cap="all" sz="900">
                <a:solidFill>
                  <a:srgbClr val="FFFFFF"/>
                </a:solidFill>
              </a:defRPr>
            </a:lvl1pPr>
          </a:lstStyle>
          <a:p>
            <a:pPr/>
            <a:r>
              <a:t>Contemplative Outreach, LTD., Butler, New Jersey, USA, revised February 2019 </a:t>
            </a:r>
          </a:p>
        </p:txBody>
      </p:sp>
      <p:sp>
        <p:nvSpPr>
          <p:cNvPr id="110" name="Title 1"/>
          <p:cNvSpPr txBox="1"/>
          <p:nvPr>
            <p:ph type="title"/>
          </p:nvPr>
        </p:nvSpPr>
        <p:spPr>
          <a:xfrm>
            <a:off x="1097279" y="5074920"/>
            <a:ext cx="10113647" cy="822961"/>
          </a:xfrm>
          <a:prstGeom prst="rect">
            <a:avLst/>
          </a:prstGeom>
        </p:spPr>
        <p:txBody>
          <a:bodyPr/>
          <a:lstStyle>
            <a:lvl1pPr>
              <a:defRPr spc="-100"/>
            </a:lvl1pPr>
          </a:lstStyle>
          <a:p>
            <a:pPr/>
            <a:r>
              <a:t>Gedanken und der Gebrauch des Gebetsworts</a:t>
            </a:r>
          </a:p>
        </p:txBody>
      </p:sp>
      <p:sp>
        <p:nvSpPr>
          <p:cNvPr id="111" name="Text Placeholder 3"/>
          <p:cNvSpPr txBox="1"/>
          <p:nvPr>
            <p:ph type="body" sz="quarter" idx="1"/>
          </p:nvPr>
        </p:nvSpPr>
        <p:spPr>
          <a:prstGeom prst="rect">
            <a:avLst/>
          </a:prstGeom>
        </p:spPr>
        <p:txBody>
          <a:bodyPr/>
          <a:lstStyle>
            <a:lvl1pPr>
              <a:defRPr sz="2400"/>
            </a:lvl1pPr>
          </a:lstStyle>
          <a:p>
            <a:pPr/>
            <a:r>
              <a:t>Dritte Konferenz</a:t>
            </a:r>
          </a:p>
        </p:txBody>
      </p:sp>
      <p:sp>
        <p:nvSpPr>
          <p:cNvPr id="112" name="Slide Number Placeholder 5"/>
          <p:cNvSpPr txBox="1"/>
          <p:nvPr>
            <p:ph type="sldNum" sz="quarter" idx="2"/>
          </p:nvPr>
        </p:nvSpPr>
        <p:spPr>
          <a:xfrm>
            <a:off x="11043974" y="6514078"/>
            <a:ext cx="168509" cy="256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15" name="Picture Placeholder 9"/>
          <p:cNvGrpSpPr/>
          <p:nvPr/>
        </p:nvGrpSpPr>
        <p:grpSpPr>
          <a:xfrm>
            <a:off x="29" y="0"/>
            <a:ext cx="12191987" cy="4915076"/>
            <a:chOff x="14" y="0"/>
            <a:chExt cx="12191985" cy="4915075"/>
          </a:xfrm>
        </p:grpSpPr>
        <p:sp>
          <p:nvSpPr>
            <p:cNvPr id="113" name="Rectangle"/>
            <p:cNvSpPr/>
            <p:nvPr/>
          </p:nvSpPr>
          <p:spPr>
            <a:xfrm>
              <a:off x="14" y="0"/>
              <a:ext cx="12191987" cy="4915076"/>
            </a:xfrm>
            <a:prstGeom prst="rect">
              <a:avLst/>
            </a:prstGeom>
            <a:solidFill>
              <a:srgbClr val="CDCDC3"/>
            </a:solidFill>
            <a:ln w="12700" cap="flat">
              <a:noFill/>
              <a:miter lim="400000"/>
            </a:ln>
            <a:effectLst/>
          </p:spPr>
          <p:txBody>
            <a:bodyPr wrap="square" lIns="45719" tIns="45719" rIns="45719" bIns="45719" numCol="1" anchor="ctr">
              <a:noAutofit/>
            </a:bodyPr>
            <a:lstStyle/>
            <a:p>
              <a:pPr/>
            </a:p>
          </p:txBody>
        </p:sp>
        <p:pic>
          <p:nvPicPr>
            <p:cNvPr id="114" name="image7.jpeg" descr="image7.jpeg"/>
            <p:cNvPicPr>
              <a:picLocks noChangeAspect="1"/>
            </p:cNvPicPr>
            <p:nvPr/>
          </p:nvPicPr>
          <p:blipFill>
            <a:blip r:embed="rId3">
              <a:extLst/>
            </a:blip>
            <a:stretch>
              <a:fillRect/>
            </a:stretch>
          </p:blipFill>
          <p:spPr>
            <a:xfrm>
              <a:off x="14" y="0"/>
              <a:ext cx="12191987" cy="4915076"/>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Footer Placeholder 4"/>
          <p:cNvSpPr txBox="1"/>
          <p:nvPr/>
        </p:nvSpPr>
        <p:spPr>
          <a:xfrm>
            <a:off x="3731905" y="6526778"/>
            <a:ext cx="4731365"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cap="all" sz="900">
                <a:solidFill>
                  <a:srgbClr val="FFFFFF"/>
                </a:solidFill>
              </a:defRPr>
            </a:lvl1pPr>
          </a:lstStyle>
          <a:p>
            <a:pPr/>
            <a:r>
              <a:t>Contemplative Outreach, LTD., Butler, New Jersey, USA, revised August 2018</a:t>
            </a:r>
          </a:p>
        </p:txBody>
      </p:sp>
      <p:sp>
        <p:nvSpPr>
          <p:cNvPr id="191" name="Slide Number Placeholder 5"/>
          <p:cNvSpPr txBox="1"/>
          <p:nvPr>
            <p:ph type="sldNum" sz="quarter" idx="2"/>
          </p:nvPr>
        </p:nvSpPr>
        <p:spPr>
          <a:xfrm>
            <a:off x="10979605" y="6514078"/>
            <a:ext cx="232878" cy="256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2" name="Text Placeholder 3"/>
          <p:cNvSpPr txBox="1"/>
          <p:nvPr>
            <p:ph type="body" sz="quarter" idx="4294967295"/>
          </p:nvPr>
        </p:nvSpPr>
        <p:spPr>
          <a:xfrm>
            <a:off x="2078037" y="5907087"/>
            <a:ext cx="10113964" cy="593726"/>
          </a:xfrm>
          <a:prstGeom prst="rect">
            <a:avLst/>
          </a:prstGeom>
        </p:spPr>
        <p:txBody>
          <a:bodyPr/>
          <a:lstStyle/>
          <a:p>
            <a:pPr/>
            <a:r>
              <a:t> </a:t>
            </a:r>
          </a:p>
        </p:txBody>
      </p:sp>
      <p:pic>
        <p:nvPicPr>
          <p:cNvPr id="193" name="Picture 6" descr="Picture 6"/>
          <p:cNvPicPr>
            <a:picLocks noChangeAspect="1"/>
          </p:cNvPicPr>
          <p:nvPr/>
        </p:nvPicPr>
        <p:blipFill>
          <a:blip r:embed="rId3">
            <a:extLst/>
          </a:blip>
          <a:stretch>
            <a:fillRect/>
          </a:stretch>
        </p:blipFill>
        <p:spPr>
          <a:xfrm>
            <a:off x="-81023" y="0"/>
            <a:ext cx="12273023" cy="685800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Footer Placeholder 4"/>
          <p:cNvSpPr txBox="1"/>
          <p:nvPr/>
        </p:nvSpPr>
        <p:spPr>
          <a:xfrm>
            <a:off x="3731905" y="6526778"/>
            <a:ext cx="4731365"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cap="all" sz="900">
                <a:solidFill>
                  <a:srgbClr val="FFFFFF"/>
                </a:solidFill>
              </a:defRPr>
            </a:lvl1pPr>
          </a:lstStyle>
          <a:p>
            <a:pPr/>
            <a:r>
              <a:t>Contemplative Outreach, LTD., Butler, New Jersey, USA, revised February 2019 </a:t>
            </a:r>
          </a:p>
        </p:txBody>
      </p:sp>
      <p:sp>
        <p:nvSpPr>
          <p:cNvPr id="198" name="Title 1"/>
          <p:cNvSpPr txBox="1"/>
          <p:nvPr>
            <p:ph type="title"/>
          </p:nvPr>
        </p:nvSpPr>
        <p:spPr>
          <a:xfrm>
            <a:off x="1097279" y="5074920"/>
            <a:ext cx="10113647" cy="822961"/>
          </a:xfrm>
          <a:prstGeom prst="rect">
            <a:avLst/>
          </a:prstGeom>
        </p:spPr>
        <p:txBody>
          <a:bodyPr/>
          <a:lstStyle>
            <a:lvl1pPr>
              <a:defRPr spc="-100"/>
            </a:lvl1pPr>
          </a:lstStyle>
          <a:p>
            <a:pPr/>
            <a:r>
              <a:t>Die Vertiefung unserer Beziehung zu Gott</a:t>
            </a:r>
          </a:p>
        </p:txBody>
      </p:sp>
      <p:sp>
        <p:nvSpPr>
          <p:cNvPr id="199" name="Text Placeholder 3"/>
          <p:cNvSpPr txBox="1"/>
          <p:nvPr>
            <p:ph type="body" sz="quarter" idx="1"/>
          </p:nvPr>
        </p:nvSpPr>
        <p:spPr>
          <a:prstGeom prst="rect">
            <a:avLst/>
          </a:prstGeom>
        </p:spPr>
        <p:txBody>
          <a:bodyPr/>
          <a:lstStyle>
            <a:lvl1pPr>
              <a:defRPr sz="2000"/>
            </a:lvl1pPr>
          </a:lstStyle>
          <a:p>
            <a:pPr/>
            <a:r>
              <a:t>Konferenz Vier</a:t>
            </a:r>
          </a:p>
        </p:txBody>
      </p:sp>
      <p:sp>
        <p:nvSpPr>
          <p:cNvPr id="200" name="Slide Number Placeholder 5"/>
          <p:cNvSpPr txBox="1"/>
          <p:nvPr>
            <p:ph type="sldNum" sz="quarter" idx="2"/>
          </p:nvPr>
        </p:nvSpPr>
        <p:spPr>
          <a:xfrm>
            <a:off x="10979605" y="6514078"/>
            <a:ext cx="232878" cy="256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03" name="Picture Placeholder 12"/>
          <p:cNvGrpSpPr/>
          <p:nvPr/>
        </p:nvGrpSpPr>
        <p:grpSpPr>
          <a:xfrm>
            <a:off x="29" y="0"/>
            <a:ext cx="12191987" cy="4915076"/>
            <a:chOff x="14" y="0"/>
            <a:chExt cx="12191985" cy="4915075"/>
          </a:xfrm>
        </p:grpSpPr>
        <p:sp>
          <p:nvSpPr>
            <p:cNvPr id="201" name="Rectangle"/>
            <p:cNvSpPr/>
            <p:nvPr/>
          </p:nvSpPr>
          <p:spPr>
            <a:xfrm>
              <a:off x="14" y="0"/>
              <a:ext cx="12191987" cy="4915076"/>
            </a:xfrm>
            <a:prstGeom prst="rect">
              <a:avLst/>
            </a:prstGeom>
            <a:solidFill>
              <a:srgbClr val="CDCDC3"/>
            </a:solidFill>
            <a:ln w="12700" cap="flat">
              <a:noFill/>
              <a:miter lim="400000"/>
            </a:ln>
            <a:effectLst/>
          </p:spPr>
          <p:txBody>
            <a:bodyPr wrap="square" lIns="45719" tIns="45719" rIns="45719" bIns="45719" numCol="1" anchor="ctr">
              <a:noAutofit/>
            </a:bodyPr>
            <a:lstStyle/>
            <a:p>
              <a:pPr/>
            </a:p>
          </p:txBody>
        </p:sp>
        <p:pic>
          <p:nvPicPr>
            <p:cNvPr id="202" name="image20.jpeg" descr="image20.jpeg"/>
            <p:cNvPicPr>
              <a:picLocks noChangeAspect="1"/>
            </p:cNvPicPr>
            <p:nvPr/>
          </p:nvPicPr>
          <p:blipFill>
            <a:blip r:embed="rId3">
              <a:extLst/>
            </a:blip>
            <a:stretch>
              <a:fillRect/>
            </a:stretch>
          </p:blipFill>
          <p:spPr>
            <a:xfrm>
              <a:off x="14" y="0"/>
              <a:ext cx="12191987" cy="4915076"/>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Footer Placeholder 3"/>
          <p:cNvSpPr txBox="1"/>
          <p:nvPr/>
        </p:nvSpPr>
        <p:spPr>
          <a:xfrm>
            <a:off x="3731905" y="6526778"/>
            <a:ext cx="4731365"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cap="all" sz="900">
                <a:solidFill>
                  <a:srgbClr val="FFFFFF"/>
                </a:solidFill>
              </a:defRPr>
            </a:lvl1pPr>
          </a:lstStyle>
          <a:p>
            <a:pPr/>
            <a:r>
              <a:t>Contemplative Outreach, LTD., Butler, New Jersey, USA, revised February 2019 </a:t>
            </a:r>
          </a:p>
        </p:txBody>
      </p:sp>
      <p:sp>
        <p:nvSpPr>
          <p:cNvPr id="208" name="Title 1"/>
          <p:cNvSpPr txBox="1"/>
          <p:nvPr>
            <p:ph type="title"/>
          </p:nvPr>
        </p:nvSpPr>
        <p:spPr>
          <a:prstGeom prst="rect">
            <a:avLst/>
          </a:prstGeom>
        </p:spPr>
        <p:txBody>
          <a:bodyPr/>
          <a:lstStyle>
            <a:lvl1pPr>
              <a:defRPr spc="-100"/>
            </a:lvl1pPr>
          </a:lstStyle>
          <a:p>
            <a:pPr/>
            <a:r>
              <a:t>Hindernisse in Beziehung</a:t>
            </a:r>
          </a:p>
        </p:txBody>
      </p:sp>
      <p:sp>
        <p:nvSpPr>
          <p:cNvPr id="209" name="Content Placeholder 2"/>
          <p:cNvSpPr txBox="1"/>
          <p:nvPr>
            <p:ph type="body" idx="1"/>
          </p:nvPr>
        </p:nvSpPr>
        <p:spPr>
          <a:xfrm>
            <a:off x="1097280" y="1845734"/>
            <a:ext cx="10058401" cy="4023360"/>
          </a:xfrm>
          <a:prstGeom prst="rect">
            <a:avLst/>
          </a:prstGeom>
        </p:spPr>
        <p:txBody>
          <a:bodyPr/>
          <a:lstStyle/>
          <a:p>
            <a:pPr lvl="1" marL="749808" indent="-457200">
              <a:spcBef>
                <a:spcPts val="400"/>
              </a:spcBef>
              <a:defRPr sz="2800"/>
            </a:pPr>
            <a:r>
              <a:t>Unsere kulturell bedingten Haltungen</a:t>
            </a:r>
          </a:p>
          <a:p>
            <a:pPr lvl="1" marL="749808" indent="-457200">
              <a:spcBef>
                <a:spcPts val="400"/>
              </a:spcBef>
              <a:defRPr sz="2800"/>
            </a:pPr>
            <a:r>
              <a:t>Unsere psychologischen Empfindungen</a:t>
            </a:r>
          </a:p>
          <a:p>
            <a:pPr lvl="3" marL="1024127" indent="-457200">
              <a:spcBef>
                <a:spcPts val="400"/>
              </a:spcBef>
              <a:defRPr sz="2600"/>
            </a:pPr>
            <a:r>
              <a:t>Furcht</a:t>
            </a:r>
          </a:p>
          <a:p>
            <a:pPr lvl="3" marL="1024127" indent="-457200">
              <a:spcBef>
                <a:spcPts val="400"/>
              </a:spcBef>
              <a:defRPr sz="2600"/>
            </a:pPr>
            <a:r>
              <a:t>Schuldgefühle</a:t>
            </a:r>
          </a:p>
          <a:p>
            <a:pPr lvl="3" marL="1024127" indent="-457200">
              <a:spcBef>
                <a:spcPts val="400"/>
              </a:spcBef>
              <a:defRPr sz="2600"/>
            </a:pPr>
            <a:r>
              <a:t>Verärgerung und Wut</a:t>
            </a:r>
          </a:p>
          <a:p>
            <a:pPr lvl="3" marL="1024127" indent="-457200">
              <a:spcBef>
                <a:spcPts val="400"/>
              </a:spcBef>
              <a:defRPr sz="2600"/>
            </a:pPr>
            <a:r>
              <a:t>Minderwertigkeit und Unwürdigkeit</a:t>
            </a:r>
          </a:p>
        </p:txBody>
      </p:sp>
      <p:sp>
        <p:nvSpPr>
          <p:cNvPr id="210" name="Slide Number Placeholder 4"/>
          <p:cNvSpPr txBox="1"/>
          <p:nvPr>
            <p:ph type="sldNum" sz="quarter" idx="2"/>
          </p:nvPr>
        </p:nvSpPr>
        <p:spPr>
          <a:xfrm>
            <a:off x="10979605" y="6514078"/>
            <a:ext cx="232878" cy="256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Footer Placeholder 4"/>
          <p:cNvSpPr txBox="1"/>
          <p:nvPr/>
        </p:nvSpPr>
        <p:spPr>
          <a:xfrm>
            <a:off x="4846320" y="6526778"/>
            <a:ext cx="4556760"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cap="all" sz="900">
                <a:solidFill>
                  <a:srgbClr val="514949"/>
                </a:solidFill>
              </a:defRPr>
            </a:lvl1pPr>
          </a:lstStyle>
          <a:p>
            <a:pPr/>
            <a:r>
              <a:t>Contemplative Outreach, LTD., Butler, New Jersey, USA, revised February 2019 </a:t>
            </a:r>
          </a:p>
        </p:txBody>
      </p:sp>
      <p:sp>
        <p:nvSpPr>
          <p:cNvPr id="215" name="Title 8"/>
          <p:cNvSpPr txBox="1"/>
          <p:nvPr>
            <p:ph type="title"/>
          </p:nvPr>
        </p:nvSpPr>
        <p:spPr>
          <a:xfrm>
            <a:off x="457200" y="594358"/>
            <a:ext cx="3200400" cy="3520444"/>
          </a:xfrm>
          <a:prstGeom prst="rect">
            <a:avLst/>
          </a:prstGeom>
        </p:spPr>
        <p:txBody>
          <a:bodyPr/>
          <a:lstStyle/>
          <a:p>
            <a:pPr defTabSz="795527">
              <a:defRPr spc="-87" sz="3132"/>
            </a:pPr>
            <a:r>
              <a:t>Unser grundlegender Kern des Güte </a:t>
            </a:r>
          </a:p>
          <a:p>
            <a:pPr defTabSz="795527">
              <a:defRPr spc="-87" sz="3132"/>
            </a:pPr>
            <a:r>
              <a:t>ist unser wahres Selbst.</a:t>
            </a:r>
            <a:br/>
            <a:br/>
            <a:r>
              <a:t>Sein Schwerpunkt ist Gott.</a:t>
            </a:r>
          </a:p>
        </p:txBody>
      </p:sp>
      <p:sp>
        <p:nvSpPr>
          <p:cNvPr id="216" name="Slide Number Placeholder 5"/>
          <p:cNvSpPr txBox="1"/>
          <p:nvPr>
            <p:ph type="sldNum" sz="quarter" idx="2"/>
          </p:nvPr>
        </p:nvSpPr>
        <p:spPr>
          <a:xfrm>
            <a:off x="10979605" y="6514078"/>
            <a:ext cx="232878" cy="256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17" name="Content Placeholder 6" descr="Content Placeholder 6"/>
          <p:cNvPicPr>
            <a:picLocks noChangeAspect="1"/>
          </p:cNvPicPr>
          <p:nvPr/>
        </p:nvPicPr>
        <p:blipFill>
          <a:blip r:embed="rId3">
            <a:extLst/>
          </a:blip>
          <a:stretch>
            <a:fillRect/>
          </a:stretch>
        </p:blipFill>
        <p:spPr>
          <a:xfrm>
            <a:off x="5618162" y="1741488"/>
            <a:ext cx="5852160" cy="3901441"/>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Footer Placeholder 3"/>
          <p:cNvSpPr txBox="1"/>
          <p:nvPr/>
        </p:nvSpPr>
        <p:spPr>
          <a:xfrm>
            <a:off x="3731905" y="6526778"/>
            <a:ext cx="4731365"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cap="all" sz="900">
                <a:solidFill>
                  <a:srgbClr val="FFFFFF"/>
                </a:solidFill>
              </a:defRPr>
            </a:lvl1pPr>
          </a:lstStyle>
          <a:p>
            <a:pPr/>
            <a:r>
              <a:t>Contemplative Outreach, LTD., Butler, New Jersey, USA, revised FEBRUARY 2019</a:t>
            </a:r>
          </a:p>
        </p:txBody>
      </p:sp>
      <p:sp>
        <p:nvSpPr>
          <p:cNvPr id="222" name="Title 1"/>
          <p:cNvSpPr txBox="1"/>
          <p:nvPr>
            <p:ph type="title"/>
          </p:nvPr>
        </p:nvSpPr>
        <p:spPr>
          <a:prstGeom prst="rect">
            <a:avLst/>
          </a:prstGeom>
        </p:spPr>
        <p:txBody>
          <a:bodyPr/>
          <a:lstStyle>
            <a:lvl1pPr>
              <a:defRPr spc="-100"/>
            </a:lvl1pPr>
          </a:lstStyle>
          <a:p>
            <a:pPr/>
            <a:r>
              <a:t>Abbau von Beziehungshindernissen</a:t>
            </a:r>
          </a:p>
        </p:txBody>
      </p:sp>
      <p:sp>
        <p:nvSpPr>
          <p:cNvPr id="223" name="Content Placeholder 2"/>
          <p:cNvSpPr txBox="1"/>
          <p:nvPr>
            <p:ph type="body" idx="1"/>
          </p:nvPr>
        </p:nvSpPr>
        <p:spPr>
          <a:xfrm>
            <a:off x="1097280" y="1845734"/>
            <a:ext cx="10058401" cy="4023360"/>
          </a:xfrm>
          <a:prstGeom prst="rect">
            <a:avLst/>
          </a:prstGeom>
        </p:spPr>
        <p:txBody>
          <a:bodyPr/>
          <a:lstStyle/>
          <a:p>
            <a:pPr marL="91440" indent="-91440">
              <a:defRPr sz="3500"/>
            </a:pPr>
          </a:p>
          <a:p>
            <a:pPr marL="90360" indent="-90360" algn="ctr">
              <a:spcBef>
                <a:spcPts val="1100"/>
              </a:spcBef>
              <a:buClr>
                <a:srgbClr val="404040"/>
              </a:buClr>
              <a:buFont typeface="Trebuchet MS"/>
              <a:defRPr spc="-87" sz="3500"/>
            </a:pPr>
            <a:r>
              <a:t>Die Rückkehr zum Gebetswort</a:t>
            </a:r>
            <a:endParaRPr spc="0"/>
          </a:p>
          <a:p>
            <a:pPr marL="90360" indent="-90360" algn="ctr">
              <a:spcBef>
                <a:spcPts val="1100"/>
              </a:spcBef>
              <a:buClr>
                <a:srgbClr val="404040"/>
              </a:buClr>
              <a:buFont typeface="Trebuchet MS"/>
              <a:defRPr spc="-87" sz="3500"/>
            </a:pPr>
            <a:r>
              <a:t>ermöglicht es dem Geist, </a:t>
            </a:r>
            <a:endParaRPr spc="0"/>
          </a:p>
          <a:p>
            <a:pPr marL="90360" indent="-90360" algn="ctr">
              <a:spcBef>
                <a:spcPts val="1100"/>
              </a:spcBef>
              <a:buClr>
                <a:srgbClr val="404040"/>
              </a:buClr>
              <a:buFont typeface="Trebuchet MS"/>
              <a:defRPr spc="-87" sz="3500"/>
            </a:pPr>
            <a:r>
              <a:t>Hindernisse abzubauen.</a:t>
            </a:r>
          </a:p>
        </p:txBody>
      </p:sp>
      <p:sp>
        <p:nvSpPr>
          <p:cNvPr id="224" name="Slide Number Placeholder 4"/>
          <p:cNvSpPr txBox="1"/>
          <p:nvPr>
            <p:ph type="sldNum" sz="quarter" idx="2"/>
          </p:nvPr>
        </p:nvSpPr>
        <p:spPr>
          <a:xfrm>
            <a:off x="10979605" y="6514078"/>
            <a:ext cx="232878" cy="256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Footer Placeholder 3"/>
          <p:cNvSpPr txBox="1"/>
          <p:nvPr/>
        </p:nvSpPr>
        <p:spPr>
          <a:xfrm>
            <a:off x="3731905" y="6526778"/>
            <a:ext cx="4731365"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cap="all" sz="900">
                <a:solidFill>
                  <a:srgbClr val="FFFFFF"/>
                </a:solidFill>
              </a:defRPr>
            </a:lvl1pPr>
          </a:lstStyle>
          <a:p>
            <a:pPr/>
            <a:r>
              <a:t>Contemplative Outreach, LTD., Butler, New Jersey, USA, revised February 2019 </a:t>
            </a:r>
          </a:p>
        </p:txBody>
      </p:sp>
      <p:sp>
        <p:nvSpPr>
          <p:cNvPr id="229" name="Title 1"/>
          <p:cNvSpPr txBox="1"/>
          <p:nvPr>
            <p:ph type="title"/>
          </p:nvPr>
        </p:nvSpPr>
        <p:spPr>
          <a:prstGeom prst="rect">
            <a:avLst/>
          </a:prstGeom>
        </p:spPr>
        <p:txBody>
          <a:bodyPr/>
          <a:lstStyle>
            <a:lvl1pPr>
              <a:defRPr spc="-100"/>
            </a:lvl1pPr>
          </a:lstStyle>
          <a:p>
            <a:pPr/>
            <a:r>
              <a:t>Gifts of Centering Prayer</a:t>
            </a:r>
          </a:p>
        </p:txBody>
      </p:sp>
      <p:pic>
        <p:nvPicPr>
          <p:cNvPr id="230" name="media2.mp4" descr="media2.mp4"/>
          <p:cNvPicPr>
            <a:picLocks noChangeAspect="0"/>
          </p:cNvPicPr>
          <p:nvPr>
            <a:videoFile r:link="rId3"/>
            <p:extLst>
              <p:ext uri="{DAA4B4D4-6D71-4841-9C94-3DE7FCFB9230}">
                <p14:media xmlns:p14="http://schemas.microsoft.com/office/powerpoint/2010/main" r:embed="rId4"/>
              </p:ext>
            </p:extLst>
          </p:nvPr>
        </p:nvPicPr>
        <p:blipFill>
          <a:blip r:embed="rId5">
            <a:extLst/>
          </a:blip>
          <a:stretch>
            <a:fillRect/>
          </a:stretch>
        </p:blipFill>
        <p:spPr>
          <a:xfrm>
            <a:off x="2551113" y="1890911"/>
            <a:ext cx="7151687" cy="3933429"/>
          </a:xfrm>
          <a:prstGeom prst="rect">
            <a:avLst/>
          </a:prstGeom>
          <a:ln w="12700">
            <a:miter lim="400000"/>
          </a:ln>
        </p:spPr>
      </p:pic>
      <p:sp>
        <p:nvSpPr>
          <p:cNvPr id="231" name="Slide Number Placeholder 4"/>
          <p:cNvSpPr txBox="1"/>
          <p:nvPr>
            <p:ph type="sldNum" sz="quarter" idx="2"/>
          </p:nvPr>
        </p:nvSpPr>
        <p:spPr>
          <a:xfrm>
            <a:off x="10979605" y="6514078"/>
            <a:ext cx="232878" cy="256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86775" fill="hold"/>
                                        <p:tgtEl>
                                          <p:spTgt spid="230"/>
                                        </p:tgtEl>
                                      </p:cBhvr>
                                    </p:cmd>
                                  </p:childTnLst>
                                </p:cTn>
                              </p:par>
                            </p:childTnLst>
                          </p:cTn>
                        </p:par>
                      </p:childTnLst>
                    </p:cTn>
                  </p:par>
                  <p:par>
                    <p:cTn id="7" fill="hold">
                      <p:stCondLst>
                        <p:cond delay="indefinite"/>
                      </p:stCondLst>
                      <p:childTnLst>
                        <p:par>
                          <p:cTn id="8" fill="hold">
                            <p:stCondLst>
                              <p:cond delay="0"/>
                            </p:stCondLst>
                            <p:childTnLst>
                              <p:par>
                                <p:cTn id="9" presetClass="mediacall" nodeType="clickEffect" presetSubtype="0" presetID="3" grpId="1" fill="hold">
                                  <p:stCondLst>
                                    <p:cond delay="0"/>
                                  </p:stCondLst>
                                  <p:childTnLst>
                                    <p:cmd type="call" cmd="stop">
                                      <p:cBhvr>
                                        <p:cTn id="10" dur="1000" fill="hold"/>
                                        <p:tgtEl>
                                          <p:spTgt spid="230"/>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11" fill="hold" display="0">
                  <p:stCondLst>
                    <p:cond delay="indefinite"/>
                  </p:stCondLst>
                </p:cTn>
                <p:tgtEl>
                  <p:spTgt spid="230"/>
                </p:tgtEl>
              </p:cMediaNode>
            </p:video>
            <p:seq concurrent="1" prevAc="none" nextAc="seek">
              <p:cTn id="12" evtFilter="cancelBubble" nodeType="interactiveSeq" restart="whenNotActive" fill="hold">
                <p:stCondLst>
                  <p:cond delay="0" evt="onClick">
                    <p:tgtEl>
                      <p:spTgt spid="230"/>
                    </p:tgtEl>
                  </p:cond>
                </p:stCondLst>
                <p:endSync delay="0" evt="end">
                  <p:rtn val="all"/>
                </p:endSync>
                <p:childTnLst>
                  <p:par>
                    <p:cTn id="13" fill="hold">
                      <p:stCondLst>
                        <p:cond delay="0"/>
                      </p:stCondLst>
                      <p:childTnLst>
                        <p:par>
                          <p:cTn id="14" fill="hold">
                            <p:stCondLst>
                              <p:cond delay="0"/>
                            </p:stCondLst>
                            <p:childTnLst>
                              <p:par>
                                <p:cTn id="15" presetClass="mediacall" nodeType="clickEffect" presetSubtype="0" presetID="2" fill="hold">
                                  <p:stCondLst>
                                    <p:cond delay="0"/>
                                  </p:stCondLst>
                                  <p:childTnLst>
                                    <p:cmd type="call" cmd="togglePause">
                                      <p:cBhvr>
                                        <p:cTn id="16" dur="1" fill="hold"/>
                                        <p:tgtEl>
                                          <p:spTgt spid="230"/>
                                        </p:tgtEl>
                                      </p:cBhvr>
                                    </p:cmd>
                                  </p:childTnLst>
                                </p:cTn>
                              </p:par>
                            </p:childTnLst>
                          </p:cTn>
                        </p:par>
                      </p:childTnLst>
                    </p:cTn>
                  </p:par>
                </p:childTnLst>
              </p:cTn>
              <p:nextCondLst>
                <p:cond delay="0" evt="onClick">
                  <p:tgtEl>
                    <p:spTgt spid="230"/>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Footer Placeholder 3"/>
          <p:cNvSpPr txBox="1"/>
          <p:nvPr/>
        </p:nvSpPr>
        <p:spPr>
          <a:xfrm>
            <a:off x="3731905" y="6526778"/>
            <a:ext cx="4731365"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cap="all" sz="900">
                <a:solidFill>
                  <a:srgbClr val="FFFFFF"/>
                </a:solidFill>
              </a:defRPr>
            </a:lvl1pPr>
          </a:lstStyle>
          <a:p>
            <a:pPr/>
            <a:r>
              <a:t>Contemplative Outreach, LTD., Butler, New Jersey, USA, revised February 2019 </a:t>
            </a:r>
          </a:p>
        </p:txBody>
      </p:sp>
      <p:sp>
        <p:nvSpPr>
          <p:cNvPr id="236" name="Title 1"/>
          <p:cNvSpPr txBox="1"/>
          <p:nvPr>
            <p:ph type="title"/>
          </p:nvPr>
        </p:nvSpPr>
        <p:spPr>
          <a:prstGeom prst="rect">
            <a:avLst/>
          </a:prstGeom>
        </p:spPr>
        <p:txBody>
          <a:bodyPr/>
          <a:lstStyle>
            <a:lvl1pPr>
              <a:defRPr spc="-100"/>
            </a:lvl1pPr>
          </a:lstStyle>
          <a:p>
            <a:pPr/>
            <a:r>
              <a:t>Contemplative Values</a:t>
            </a:r>
          </a:p>
        </p:txBody>
      </p:sp>
      <p:sp>
        <p:nvSpPr>
          <p:cNvPr id="237" name="Content Placeholder 2"/>
          <p:cNvSpPr txBox="1"/>
          <p:nvPr>
            <p:ph type="body" idx="1"/>
          </p:nvPr>
        </p:nvSpPr>
        <p:spPr>
          <a:xfrm>
            <a:off x="1097280" y="1845734"/>
            <a:ext cx="10058401" cy="4023360"/>
          </a:xfrm>
          <a:prstGeom prst="rect">
            <a:avLst/>
          </a:prstGeom>
        </p:spPr>
        <p:txBody>
          <a:bodyPr/>
          <a:lstStyle/>
          <a:p>
            <a:pPr>
              <a:lnSpc>
                <a:spcPct val="81000"/>
              </a:lnSpc>
            </a:pPr>
          </a:p>
          <a:p>
            <a:pPr>
              <a:lnSpc>
                <a:spcPct val="81000"/>
              </a:lnSpc>
              <a:defRPr sz="2800"/>
            </a:pPr>
            <a:r>
              <a:t>Schweigen</a:t>
            </a:r>
          </a:p>
          <a:p>
            <a:pPr>
              <a:lnSpc>
                <a:spcPct val="81000"/>
              </a:lnSpc>
              <a:defRPr sz="2800"/>
            </a:pPr>
          </a:p>
          <a:p>
            <a:pPr>
              <a:lnSpc>
                <a:spcPct val="81000"/>
              </a:lnSpc>
              <a:defRPr sz="2800"/>
            </a:pPr>
            <a:r>
              <a:t>                                Einsamkeit</a:t>
            </a:r>
          </a:p>
          <a:p>
            <a:pPr>
              <a:lnSpc>
                <a:spcPct val="81000"/>
              </a:lnSpc>
              <a:defRPr sz="2800"/>
            </a:pPr>
          </a:p>
          <a:p>
            <a:pPr>
              <a:lnSpc>
                <a:spcPct val="81000"/>
              </a:lnSpc>
              <a:defRPr sz="2800"/>
            </a:pPr>
            <a:r>
              <a:t>                                                                     Solidarität</a:t>
            </a:r>
          </a:p>
          <a:p>
            <a:pPr>
              <a:lnSpc>
                <a:spcPct val="81000"/>
              </a:lnSpc>
              <a:defRPr sz="2800"/>
            </a:pPr>
          </a:p>
          <a:p>
            <a:pPr>
              <a:lnSpc>
                <a:spcPct val="81000"/>
              </a:lnSpc>
              <a:defRPr sz="2800"/>
            </a:pPr>
            <a:r>
              <a:t>                                                                                                       Dienst                                         </a:t>
            </a:r>
          </a:p>
        </p:txBody>
      </p:sp>
      <p:sp>
        <p:nvSpPr>
          <p:cNvPr id="238" name="Slide Number Placeholder 4"/>
          <p:cNvSpPr txBox="1"/>
          <p:nvPr>
            <p:ph type="sldNum" sz="quarter" idx="2"/>
          </p:nvPr>
        </p:nvSpPr>
        <p:spPr>
          <a:xfrm>
            <a:off x="10979605" y="6514078"/>
            <a:ext cx="232878" cy="256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Footer Placeholder 3"/>
          <p:cNvSpPr txBox="1"/>
          <p:nvPr/>
        </p:nvSpPr>
        <p:spPr>
          <a:xfrm>
            <a:off x="3731905" y="6526778"/>
            <a:ext cx="4731365"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cap="all" sz="900">
                <a:solidFill>
                  <a:srgbClr val="FFFFFF"/>
                </a:solidFill>
              </a:defRPr>
            </a:lvl1pPr>
          </a:lstStyle>
          <a:p>
            <a:pPr/>
            <a:r>
              <a:t>Contemplative Outreach, LTD., Butler, New Jersey, USA, revised February 2019 </a:t>
            </a:r>
          </a:p>
        </p:txBody>
      </p:sp>
      <p:sp>
        <p:nvSpPr>
          <p:cNvPr id="243" name="Title 1"/>
          <p:cNvSpPr txBox="1"/>
          <p:nvPr>
            <p:ph type="title"/>
          </p:nvPr>
        </p:nvSpPr>
        <p:spPr>
          <a:prstGeom prst="rect">
            <a:avLst/>
          </a:prstGeom>
        </p:spPr>
        <p:txBody>
          <a:bodyPr/>
          <a:lstStyle>
            <a:lvl1pPr defTabSz="905255">
              <a:defRPr spc="-99" sz="4752"/>
            </a:lvl1pPr>
          </a:lstStyle>
          <a:p>
            <a:pPr/>
            <a:r>
              <a:t>Praktische Wege, unsere Beziehung zu Gott zu vertiefen</a:t>
            </a:r>
          </a:p>
        </p:txBody>
      </p:sp>
      <p:sp>
        <p:nvSpPr>
          <p:cNvPr id="244" name="Content Placeholder 2"/>
          <p:cNvSpPr txBox="1"/>
          <p:nvPr>
            <p:ph type="body" idx="1"/>
          </p:nvPr>
        </p:nvSpPr>
        <p:spPr>
          <a:xfrm>
            <a:off x="1097280" y="1845734"/>
            <a:ext cx="10058401" cy="4023360"/>
          </a:xfrm>
          <a:prstGeom prst="rect">
            <a:avLst/>
          </a:prstGeom>
        </p:spPr>
        <p:txBody>
          <a:bodyPr/>
          <a:lstStyle/>
          <a:p>
            <a:pPr/>
          </a:p>
          <a:p>
            <a:pPr lvl="1" marL="749808" indent="-457200">
              <a:spcBef>
                <a:spcPts val="400"/>
              </a:spcBef>
              <a:defRPr sz="2800"/>
            </a:pPr>
            <a:r>
              <a:t>Practice two 20 – 30 minute periods of Centering Prayer daily</a:t>
            </a:r>
            <a:endParaRPr sz="1800"/>
          </a:p>
          <a:p>
            <a:pPr lvl="1" marL="749808" indent="-457200">
              <a:spcBef>
                <a:spcPts val="400"/>
              </a:spcBef>
              <a:defRPr sz="2800"/>
            </a:pPr>
            <a:r>
              <a:t>Attend the continuing sessions</a:t>
            </a:r>
            <a:endParaRPr sz="1800"/>
          </a:p>
          <a:p>
            <a:pPr lvl="1" marL="749808" indent="-457200">
              <a:spcBef>
                <a:spcPts val="400"/>
              </a:spcBef>
              <a:defRPr sz="2800"/>
            </a:pPr>
            <a:r>
              <a:t>Join a Centering Prayer group</a:t>
            </a:r>
            <a:endParaRPr sz="1800"/>
          </a:p>
          <a:p>
            <a:pPr lvl="1" marL="749808" indent="-457200">
              <a:spcBef>
                <a:spcPts val="400"/>
              </a:spcBef>
              <a:defRPr sz="2800"/>
            </a:pPr>
            <a:r>
              <a:t>Listen to the Word of God in scripture</a:t>
            </a:r>
            <a:endParaRPr sz="1800"/>
          </a:p>
          <a:p>
            <a:pPr lvl="1" marL="749808" indent="-457200">
              <a:spcBef>
                <a:spcPts val="400"/>
              </a:spcBef>
              <a:defRPr sz="2800"/>
            </a:pPr>
            <a:r>
              <a:t>Study </a:t>
            </a:r>
            <a:r>
              <a:rPr i="1"/>
              <a:t>Open Mind, Open Heart </a:t>
            </a:r>
            <a:r>
              <a:t>by Thomas Keating</a:t>
            </a:r>
          </a:p>
        </p:txBody>
      </p:sp>
      <p:sp>
        <p:nvSpPr>
          <p:cNvPr id="245" name="Slide Number Placeholder 4"/>
          <p:cNvSpPr txBox="1"/>
          <p:nvPr>
            <p:ph type="sldNum" sz="quarter" idx="2"/>
          </p:nvPr>
        </p:nvSpPr>
        <p:spPr>
          <a:xfrm>
            <a:off x="10979605" y="6514078"/>
            <a:ext cx="232878" cy="256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Footer Placeholder 3"/>
          <p:cNvSpPr txBox="1"/>
          <p:nvPr/>
        </p:nvSpPr>
        <p:spPr>
          <a:xfrm>
            <a:off x="3731905" y="6526778"/>
            <a:ext cx="4731365"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cap="all" sz="900">
                <a:solidFill>
                  <a:srgbClr val="FFFFFF"/>
                </a:solidFill>
              </a:defRPr>
            </a:lvl1pPr>
          </a:lstStyle>
          <a:p>
            <a:pPr/>
            <a:r>
              <a:t>Contemplative Outreach, LTD., Butler, New Jersey, USA, revised February 2019 </a:t>
            </a:r>
          </a:p>
        </p:txBody>
      </p:sp>
      <p:sp>
        <p:nvSpPr>
          <p:cNvPr id="250" name="Title 1"/>
          <p:cNvSpPr txBox="1"/>
          <p:nvPr>
            <p:ph type="title"/>
          </p:nvPr>
        </p:nvSpPr>
        <p:spPr>
          <a:prstGeom prst="rect">
            <a:avLst/>
          </a:prstGeom>
        </p:spPr>
        <p:txBody>
          <a:bodyPr/>
          <a:lstStyle>
            <a:lvl1pPr>
              <a:defRPr spc="-100"/>
            </a:lvl1pPr>
          </a:lstStyle>
          <a:p>
            <a:pPr/>
            <a:r>
              <a:t>Psalm 46:10</a:t>
            </a:r>
          </a:p>
        </p:txBody>
      </p:sp>
      <p:sp>
        <p:nvSpPr>
          <p:cNvPr id="251" name="Content Placeholder 2"/>
          <p:cNvSpPr txBox="1"/>
          <p:nvPr>
            <p:ph type="body" idx="1"/>
          </p:nvPr>
        </p:nvSpPr>
        <p:spPr>
          <a:xfrm>
            <a:off x="1097280" y="1845734"/>
            <a:ext cx="10058401" cy="4023360"/>
          </a:xfrm>
          <a:prstGeom prst="rect">
            <a:avLst/>
          </a:prstGeom>
        </p:spPr>
        <p:txBody>
          <a:bodyPr/>
          <a:lstStyle/>
          <a:p>
            <a:pPr algn="ctr">
              <a:defRPr sz="7200"/>
            </a:pPr>
          </a:p>
          <a:p>
            <a:pPr algn="ctr">
              <a:defRPr sz="5400"/>
            </a:pPr>
            <a:r>
              <a:t>“Be still and know</a:t>
            </a:r>
          </a:p>
          <a:p>
            <a:pPr algn="ctr">
              <a:defRPr sz="5400"/>
            </a:pPr>
            <a:r>
              <a:t> that I am God.”</a:t>
            </a:r>
          </a:p>
        </p:txBody>
      </p:sp>
      <p:sp>
        <p:nvSpPr>
          <p:cNvPr id="252" name="Slide Number Placeholder 4"/>
          <p:cNvSpPr txBox="1"/>
          <p:nvPr>
            <p:ph type="sldNum" sz="quarter" idx="2"/>
          </p:nvPr>
        </p:nvSpPr>
        <p:spPr>
          <a:xfrm>
            <a:off x="10979605" y="6514078"/>
            <a:ext cx="232878" cy="256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Footer Placeholder 3"/>
          <p:cNvSpPr txBox="1"/>
          <p:nvPr/>
        </p:nvSpPr>
        <p:spPr>
          <a:xfrm>
            <a:off x="3731905" y="6526778"/>
            <a:ext cx="4731365"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cap="all" sz="900">
                <a:solidFill>
                  <a:srgbClr val="FFFFFF"/>
                </a:solidFill>
              </a:defRPr>
            </a:lvl1pPr>
          </a:lstStyle>
          <a:p>
            <a:pPr/>
            <a:r>
              <a:t>Contemplative Outreach, LTD., Butler, New Jersey, USA, revised February 2019 </a:t>
            </a:r>
          </a:p>
        </p:txBody>
      </p:sp>
      <p:sp>
        <p:nvSpPr>
          <p:cNvPr id="257" name="Title 1"/>
          <p:cNvSpPr txBox="1"/>
          <p:nvPr>
            <p:ph type="title"/>
          </p:nvPr>
        </p:nvSpPr>
        <p:spPr>
          <a:prstGeom prst="rect">
            <a:avLst/>
          </a:prstGeom>
        </p:spPr>
        <p:txBody>
          <a:bodyPr/>
          <a:lstStyle>
            <a:lvl1pPr>
              <a:defRPr spc="-100"/>
            </a:lvl1pPr>
          </a:lstStyle>
          <a:p>
            <a:pPr/>
            <a:r>
              <a:t>Psalm 46:10</a:t>
            </a:r>
          </a:p>
        </p:txBody>
      </p:sp>
      <p:sp>
        <p:nvSpPr>
          <p:cNvPr id="258" name="Content Placeholder 2"/>
          <p:cNvSpPr txBox="1"/>
          <p:nvPr>
            <p:ph type="body" idx="1"/>
          </p:nvPr>
        </p:nvSpPr>
        <p:spPr>
          <a:xfrm>
            <a:off x="1097280" y="1845734"/>
            <a:ext cx="10058401" cy="4023360"/>
          </a:xfrm>
          <a:prstGeom prst="rect">
            <a:avLst/>
          </a:prstGeom>
        </p:spPr>
        <p:txBody>
          <a:bodyPr/>
          <a:lstStyle/>
          <a:p>
            <a:pPr algn="ctr">
              <a:defRPr sz="7200"/>
            </a:pPr>
          </a:p>
          <a:p>
            <a:pPr algn="ctr">
              <a:defRPr sz="5400"/>
            </a:pPr>
            <a:r>
              <a:t>“Be still and know</a:t>
            </a:r>
          </a:p>
          <a:p>
            <a:pPr algn="ctr">
              <a:defRPr sz="5400"/>
            </a:pPr>
            <a:r>
              <a:t> that I am God.”</a:t>
            </a:r>
          </a:p>
        </p:txBody>
      </p:sp>
      <p:sp>
        <p:nvSpPr>
          <p:cNvPr id="259" name="Slide Number Placeholder 4"/>
          <p:cNvSpPr txBox="1"/>
          <p:nvPr>
            <p:ph type="sldNum" sz="quarter" idx="2"/>
          </p:nvPr>
        </p:nvSpPr>
        <p:spPr>
          <a:xfrm>
            <a:off x="10979605" y="6514078"/>
            <a:ext cx="232878" cy="256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Footer Placeholder 6"/>
          <p:cNvSpPr txBox="1"/>
          <p:nvPr/>
        </p:nvSpPr>
        <p:spPr>
          <a:xfrm>
            <a:off x="3731905" y="6526778"/>
            <a:ext cx="4731365"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cap="all" sz="900">
                <a:solidFill>
                  <a:srgbClr val="FFFFFF"/>
                </a:solidFill>
              </a:defRPr>
            </a:lvl1pPr>
          </a:lstStyle>
          <a:p>
            <a:pPr/>
            <a:r>
              <a:t>Contemplative Outreach, LTD., Butler, New Jersey, USA, revised February 2019 </a:t>
            </a:r>
          </a:p>
        </p:txBody>
      </p:sp>
      <p:sp>
        <p:nvSpPr>
          <p:cNvPr id="120" name="Title 1"/>
          <p:cNvSpPr txBox="1"/>
          <p:nvPr>
            <p:ph type="title"/>
          </p:nvPr>
        </p:nvSpPr>
        <p:spPr>
          <a:prstGeom prst="rect">
            <a:avLst/>
          </a:prstGeom>
        </p:spPr>
        <p:txBody>
          <a:bodyPr/>
          <a:lstStyle>
            <a:lvl1pPr>
              <a:defRPr spc="-100"/>
            </a:lvl1pPr>
          </a:lstStyle>
          <a:p>
            <a:pPr/>
            <a:r>
              <a:t>Guideline 3</a:t>
            </a:r>
          </a:p>
        </p:txBody>
      </p:sp>
      <p:sp>
        <p:nvSpPr>
          <p:cNvPr id="121" name="Text Placeholder 4"/>
          <p:cNvSpPr txBox="1"/>
          <p:nvPr>
            <p:ph type="body" sz="quarter" idx="1"/>
          </p:nvPr>
        </p:nvSpPr>
        <p:spPr>
          <a:xfrm>
            <a:off x="5845230" y="2072751"/>
            <a:ext cx="4937762" cy="736282"/>
          </a:xfrm>
          <a:prstGeom prst="rect">
            <a:avLst/>
          </a:prstGeom>
        </p:spPr>
        <p:txBody>
          <a:bodyPr/>
          <a:lstStyle>
            <a:lvl1pPr algn="ctr"/>
          </a:lstStyle>
          <a:p>
            <a:pPr/>
            <a:r>
              <a:t>Sanft &amp; Behutsam</a:t>
            </a:r>
          </a:p>
        </p:txBody>
      </p:sp>
      <p:pic>
        <p:nvPicPr>
          <p:cNvPr id="122" name="Content Placeholder 12" descr="Content Placeholder 12"/>
          <p:cNvPicPr>
            <a:picLocks noChangeAspect="1"/>
          </p:cNvPicPr>
          <p:nvPr/>
        </p:nvPicPr>
        <p:blipFill>
          <a:blip r:embed="rId3">
            <a:extLst/>
          </a:blip>
          <a:stretch>
            <a:fillRect/>
          </a:stretch>
        </p:blipFill>
        <p:spPr>
          <a:xfrm>
            <a:off x="7773782" y="4133999"/>
            <a:ext cx="1746338" cy="1285184"/>
          </a:xfrm>
          <a:prstGeom prst="rect">
            <a:avLst/>
          </a:prstGeom>
          <a:ln w="12700">
            <a:miter lim="400000"/>
          </a:ln>
        </p:spPr>
      </p:pic>
      <p:sp>
        <p:nvSpPr>
          <p:cNvPr id="123" name="Slide Number Placeholder 7"/>
          <p:cNvSpPr txBox="1"/>
          <p:nvPr>
            <p:ph type="sldNum" sz="quarter" idx="2"/>
          </p:nvPr>
        </p:nvSpPr>
        <p:spPr>
          <a:xfrm>
            <a:off x="11043974" y="6514078"/>
            <a:ext cx="168509" cy="256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4" name="TextBox 8"/>
          <p:cNvSpPr txBox="1"/>
          <p:nvPr/>
        </p:nvSpPr>
        <p:spPr>
          <a:xfrm>
            <a:off x="1143000" y="1763485"/>
            <a:ext cx="3909753" cy="364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800"/>
            </a:pPr>
          </a:p>
          <a:p>
            <a:pPr>
              <a:defRPr sz="2800"/>
            </a:pPr>
            <a:r>
              <a:t>“Wenn du bemerkst, dass du Gedanken nachgehst, kehre behutsam zum Gebetswort zurück.”</a:t>
            </a:r>
          </a:p>
          <a:p>
            <a:pPr>
              <a:defRPr sz="2800"/>
            </a:pPr>
          </a:p>
          <a:p>
            <a:pPr>
              <a:defRPr sz="2800"/>
            </a:pPr>
          </a:p>
        </p:txBody>
      </p:sp>
      <p:pic>
        <p:nvPicPr>
          <p:cNvPr id="125" name="Picture 14" descr="Picture 14"/>
          <p:cNvPicPr>
            <a:picLocks noChangeAspect="1"/>
          </p:cNvPicPr>
          <p:nvPr/>
        </p:nvPicPr>
        <p:blipFill>
          <a:blip r:embed="rId4">
            <a:extLst/>
          </a:blip>
          <a:stretch>
            <a:fillRect/>
          </a:stretch>
        </p:blipFill>
        <p:spPr>
          <a:xfrm>
            <a:off x="6969552" y="2873449"/>
            <a:ext cx="1955075" cy="1903143"/>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Footer Placeholder 3"/>
          <p:cNvSpPr txBox="1"/>
          <p:nvPr/>
        </p:nvSpPr>
        <p:spPr>
          <a:xfrm>
            <a:off x="3731905" y="6526778"/>
            <a:ext cx="4731365"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cap="all" sz="900">
                <a:solidFill>
                  <a:srgbClr val="FFFFFF"/>
                </a:solidFill>
              </a:defRPr>
            </a:lvl1pPr>
          </a:lstStyle>
          <a:p>
            <a:pPr/>
            <a:r>
              <a:t>Contemplative Outreach, LTD., Butler, New Jersey, USA, revised February 2019 </a:t>
            </a:r>
          </a:p>
        </p:txBody>
      </p:sp>
      <p:sp>
        <p:nvSpPr>
          <p:cNvPr id="264" name="Title 1"/>
          <p:cNvSpPr txBox="1"/>
          <p:nvPr>
            <p:ph type="title"/>
          </p:nvPr>
        </p:nvSpPr>
        <p:spPr>
          <a:prstGeom prst="rect">
            <a:avLst/>
          </a:prstGeom>
        </p:spPr>
        <p:txBody>
          <a:bodyPr/>
          <a:lstStyle>
            <a:lvl1pPr>
              <a:defRPr spc="-100"/>
            </a:lvl1pPr>
          </a:lstStyle>
          <a:p>
            <a:pPr/>
            <a:r>
              <a:t>Images</a:t>
            </a:r>
          </a:p>
        </p:txBody>
      </p:sp>
      <p:sp>
        <p:nvSpPr>
          <p:cNvPr id="265" name="Content Placeholder 2"/>
          <p:cNvSpPr txBox="1"/>
          <p:nvPr>
            <p:ph type="body" idx="1"/>
          </p:nvPr>
        </p:nvSpPr>
        <p:spPr>
          <a:xfrm>
            <a:off x="1097280" y="1845734"/>
            <a:ext cx="10058401" cy="4023360"/>
          </a:xfrm>
          <a:prstGeom prst="rect">
            <a:avLst/>
          </a:prstGeom>
        </p:spPr>
        <p:txBody>
          <a:bodyPr/>
          <a:lstStyle/>
          <a:p>
            <a:pPr/>
            <a:r>
              <a:t>Slides 3 &amp; 37 video clip excerpted from: Contemplative Outreach – Celebrating 30 Years of Grace and Gratitude</a:t>
            </a:r>
          </a:p>
          <a:p>
            <a:pPr/>
            <a:r>
              <a:t>Slide 4: Flower; image courtesy of Drum Drum Photo</a:t>
            </a:r>
          </a:p>
          <a:p>
            <a:pPr/>
            <a:r>
              <a:t>Slide 21: Pink Clouds; image courtesy of Ronald Barnett Photography</a:t>
            </a:r>
          </a:p>
          <a:p>
            <a:pPr/>
            <a:r>
              <a:t>Slide 32: Forest Path; image courtesy of El Popophoto Photography</a:t>
            </a:r>
          </a:p>
          <a:p>
            <a:pPr/>
            <a:r>
              <a:t>All other images courtesy of Pixabay</a:t>
            </a:r>
          </a:p>
          <a:p>
            <a:pPr marL="0" indent="0">
              <a:buSzTx/>
              <a:buNone/>
            </a:pPr>
            <a:r>
              <a:t> </a:t>
            </a:r>
          </a:p>
        </p:txBody>
      </p:sp>
      <p:sp>
        <p:nvSpPr>
          <p:cNvPr id="266" name="Slide Number Placeholder 4"/>
          <p:cNvSpPr txBox="1"/>
          <p:nvPr>
            <p:ph type="sldNum" sz="quarter" idx="2"/>
          </p:nvPr>
        </p:nvSpPr>
        <p:spPr>
          <a:xfrm>
            <a:off x="10979605" y="6514078"/>
            <a:ext cx="232878" cy="256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Footer Placeholder 4"/>
          <p:cNvSpPr txBox="1"/>
          <p:nvPr/>
        </p:nvSpPr>
        <p:spPr>
          <a:xfrm>
            <a:off x="3731905" y="6526778"/>
            <a:ext cx="4731365"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cap="all" sz="900">
                <a:solidFill>
                  <a:srgbClr val="FFFFFF"/>
                </a:solidFill>
              </a:defRPr>
            </a:lvl1pPr>
          </a:lstStyle>
          <a:p>
            <a:pPr/>
            <a:r>
              <a:t>Contemplative Outreach, LTD., Butler, New Jersey, USA, revised February 2019 </a:t>
            </a:r>
          </a:p>
        </p:txBody>
      </p:sp>
      <p:sp>
        <p:nvSpPr>
          <p:cNvPr id="130" name="Title 1"/>
          <p:cNvSpPr txBox="1"/>
          <p:nvPr>
            <p:ph type="title"/>
          </p:nvPr>
        </p:nvSpPr>
        <p:spPr>
          <a:prstGeom prst="rect">
            <a:avLst/>
          </a:prstGeom>
        </p:spPr>
        <p:txBody>
          <a:bodyPr/>
          <a:lstStyle>
            <a:lvl1pPr>
              <a:defRPr spc="-100"/>
            </a:lvl1pPr>
          </a:lstStyle>
          <a:p>
            <a:pPr/>
            <a:r>
              <a:t>"Gedanken" ist ein Oberbegriff für</a:t>
            </a:r>
          </a:p>
        </p:txBody>
      </p:sp>
      <p:sp>
        <p:nvSpPr>
          <p:cNvPr id="131" name="Content Placeholder 3"/>
          <p:cNvSpPr txBox="1"/>
          <p:nvPr>
            <p:ph type="body" sz="half" idx="1"/>
          </p:nvPr>
        </p:nvSpPr>
        <p:spPr>
          <a:xfrm>
            <a:off x="1491624" y="1995452"/>
            <a:ext cx="4937762" cy="4023360"/>
          </a:xfrm>
          <a:prstGeom prst="rect">
            <a:avLst/>
          </a:prstGeom>
        </p:spPr>
        <p:txBody>
          <a:bodyPr/>
          <a:lstStyle/>
          <a:p>
            <a:pPr lvl="1" marL="578358" indent="-285750">
              <a:lnSpc>
                <a:spcPct val="81000"/>
              </a:lnSpc>
              <a:spcBef>
                <a:spcPts val="400"/>
              </a:spcBef>
              <a:defRPr sz="2400"/>
            </a:pPr>
            <a:r>
              <a:t>Körperempfindungen</a:t>
            </a:r>
          </a:p>
          <a:p>
            <a:pPr lvl="1" marL="578358" indent="-285750">
              <a:lnSpc>
                <a:spcPct val="81000"/>
              </a:lnSpc>
              <a:spcBef>
                <a:spcPts val="400"/>
              </a:spcBef>
              <a:defRPr sz="2400"/>
            </a:pPr>
            <a:r>
              <a:t>Sinneswahrnehmungen</a:t>
            </a:r>
          </a:p>
          <a:p>
            <a:pPr lvl="1" marL="578358" indent="-285750">
              <a:lnSpc>
                <a:spcPct val="81000"/>
              </a:lnSpc>
              <a:spcBef>
                <a:spcPts val="400"/>
              </a:spcBef>
              <a:defRPr sz="2400"/>
            </a:pPr>
            <a:r>
              <a:t>Gefühle</a:t>
            </a:r>
          </a:p>
          <a:p>
            <a:pPr lvl="1" marL="578358" indent="-285750">
              <a:lnSpc>
                <a:spcPct val="81000"/>
              </a:lnSpc>
              <a:spcBef>
                <a:spcPts val="400"/>
              </a:spcBef>
              <a:defRPr sz="2400"/>
            </a:pPr>
            <a:r>
              <a:t>Bilder</a:t>
            </a:r>
          </a:p>
          <a:p>
            <a:pPr lvl="1" marL="578358" indent="-285750">
              <a:lnSpc>
                <a:spcPct val="81000"/>
              </a:lnSpc>
              <a:spcBef>
                <a:spcPts val="400"/>
              </a:spcBef>
              <a:defRPr sz="2400"/>
            </a:pPr>
            <a:r>
              <a:t>Erinnerungen</a:t>
            </a:r>
          </a:p>
          <a:p>
            <a:pPr lvl="1" marL="578358" indent="-285750">
              <a:lnSpc>
                <a:spcPct val="81000"/>
              </a:lnSpc>
              <a:spcBef>
                <a:spcPts val="400"/>
              </a:spcBef>
              <a:defRPr sz="2400"/>
            </a:pPr>
            <a:r>
              <a:t>Pläne</a:t>
            </a:r>
          </a:p>
          <a:p>
            <a:pPr lvl="1" marL="578358" indent="-285750">
              <a:lnSpc>
                <a:spcPct val="81000"/>
              </a:lnSpc>
              <a:spcBef>
                <a:spcPts val="400"/>
              </a:spcBef>
              <a:defRPr sz="2400"/>
            </a:pPr>
            <a:r>
              <a:t>Reflexionen</a:t>
            </a:r>
          </a:p>
          <a:p>
            <a:pPr lvl="1" marL="578358" indent="-285750">
              <a:lnSpc>
                <a:spcPct val="81000"/>
              </a:lnSpc>
              <a:spcBef>
                <a:spcPts val="400"/>
              </a:spcBef>
              <a:defRPr sz="2400"/>
            </a:pPr>
            <a:r>
              <a:t>Vorstellungen</a:t>
            </a:r>
          </a:p>
          <a:p>
            <a:pPr lvl="1" marL="578358" indent="-285750">
              <a:lnSpc>
                <a:spcPct val="81000"/>
              </a:lnSpc>
              <a:spcBef>
                <a:spcPts val="400"/>
              </a:spcBef>
              <a:defRPr sz="2400"/>
            </a:pPr>
            <a:r>
              <a:t>Innere Kommentare</a:t>
            </a:r>
          </a:p>
          <a:p>
            <a:pPr lvl="1" marL="578358" indent="-285750">
              <a:lnSpc>
                <a:spcPct val="81000"/>
              </a:lnSpc>
              <a:spcBef>
                <a:spcPts val="400"/>
              </a:spcBef>
              <a:defRPr sz="2400"/>
            </a:pPr>
            <a:r>
              <a:t>Spirituelle Erfahrungen</a:t>
            </a:r>
          </a:p>
        </p:txBody>
      </p:sp>
      <p:sp>
        <p:nvSpPr>
          <p:cNvPr id="132" name="Slide Number Placeholder 5"/>
          <p:cNvSpPr txBox="1"/>
          <p:nvPr>
            <p:ph type="sldNum" sz="quarter" idx="2"/>
          </p:nvPr>
        </p:nvSpPr>
        <p:spPr>
          <a:xfrm>
            <a:off x="11043974" y="6514078"/>
            <a:ext cx="168509" cy="256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Footer Placeholder 4"/>
          <p:cNvSpPr txBox="1"/>
          <p:nvPr/>
        </p:nvSpPr>
        <p:spPr>
          <a:xfrm>
            <a:off x="3731905" y="6526778"/>
            <a:ext cx="4731365"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cap="all" sz="900">
                <a:solidFill>
                  <a:srgbClr val="FFFFFF"/>
                </a:solidFill>
              </a:defRPr>
            </a:lvl1pPr>
          </a:lstStyle>
          <a:p>
            <a:pPr/>
            <a:r>
              <a:t>Contemplative Outreach, LTD., Butler, New Jersey, USA, revised February 2019 </a:t>
            </a:r>
          </a:p>
        </p:txBody>
      </p:sp>
      <p:sp>
        <p:nvSpPr>
          <p:cNvPr id="137" name="Title 1"/>
          <p:cNvSpPr txBox="1"/>
          <p:nvPr>
            <p:ph type="title"/>
          </p:nvPr>
        </p:nvSpPr>
        <p:spPr>
          <a:prstGeom prst="rect">
            <a:avLst/>
          </a:prstGeom>
        </p:spPr>
        <p:txBody>
          <a:bodyPr/>
          <a:lstStyle>
            <a:lvl1pPr>
              <a:defRPr spc="-100"/>
            </a:lvl1pPr>
          </a:lstStyle>
          <a:p>
            <a:pPr/>
            <a:r>
              <a:t>Thoughts are</a:t>
            </a:r>
          </a:p>
        </p:txBody>
      </p:sp>
      <p:sp>
        <p:nvSpPr>
          <p:cNvPr id="138" name="Content Placeholder 2"/>
          <p:cNvSpPr txBox="1"/>
          <p:nvPr>
            <p:ph type="body" sz="half" idx="1"/>
          </p:nvPr>
        </p:nvSpPr>
        <p:spPr>
          <a:xfrm>
            <a:off x="1097277" y="1845734"/>
            <a:ext cx="4937762" cy="4023360"/>
          </a:xfrm>
          <a:prstGeom prst="rect">
            <a:avLst/>
          </a:prstGeom>
        </p:spPr>
        <p:txBody>
          <a:bodyPr/>
          <a:lstStyle/>
          <a:p>
            <a:pPr algn="ctr">
              <a:defRPr sz="3200"/>
            </a:pPr>
          </a:p>
          <a:p>
            <a:pPr algn="ctr">
              <a:defRPr sz="3200"/>
            </a:pPr>
            <a:r>
              <a:t>Inevitable</a:t>
            </a:r>
          </a:p>
          <a:p>
            <a:pPr algn="ctr">
              <a:defRPr sz="3200"/>
            </a:pPr>
            <a:r>
              <a:t>Integral</a:t>
            </a:r>
          </a:p>
          <a:p>
            <a:pPr algn="ctr">
              <a:defRPr sz="3200"/>
            </a:pPr>
            <a:r>
              <a:t>and </a:t>
            </a:r>
          </a:p>
          <a:p>
            <a:pPr algn="ctr">
              <a:defRPr sz="3200"/>
            </a:pPr>
            <a:r>
              <a:t>Normal</a:t>
            </a:r>
          </a:p>
        </p:txBody>
      </p:sp>
      <p:pic>
        <p:nvPicPr>
          <p:cNvPr id="139" name="Content Placeholder 7" descr="Content Placeholder 7"/>
          <p:cNvPicPr>
            <a:picLocks noChangeAspect="1"/>
          </p:cNvPicPr>
          <p:nvPr/>
        </p:nvPicPr>
        <p:blipFill>
          <a:blip r:embed="rId3">
            <a:extLst/>
          </a:blip>
          <a:stretch>
            <a:fillRect/>
          </a:stretch>
        </p:blipFill>
        <p:spPr>
          <a:xfrm>
            <a:off x="7419861" y="2879329"/>
            <a:ext cx="2742884" cy="1562111"/>
          </a:xfrm>
          <a:prstGeom prst="rect">
            <a:avLst/>
          </a:prstGeom>
          <a:ln w="12700">
            <a:miter lim="400000"/>
          </a:ln>
        </p:spPr>
      </p:pic>
      <p:sp>
        <p:nvSpPr>
          <p:cNvPr id="140" name="Slide Number Placeholder 5"/>
          <p:cNvSpPr txBox="1"/>
          <p:nvPr>
            <p:ph type="sldNum" sz="quarter" idx="2"/>
          </p:nvPr>
        </p:nvSpPr>
        <p:spPr>
          <a:xfrm>
            <a:off x="11043974" y="6514078"/>
            <a:ext cx="168509" cy="256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1" name="TextBox 9"/>
          <p:cNvSpPr txBox="1"/>
          <p:nvPr/>
        </p:nvSpPr>
        <p:spPr>
          <a:xfrm>
            <a:off x="7419861" y="4441438"/>
            <a:ext cx="2742884" cy="380366"/>
          </a:xfrm>
          <a:prstGeom prst="rect">
            <a:avLst/>
          </a:prstGeom>
          <a:solidFill>
            <a:srgbClr val="AFAF9E"/>
          </a:solidFill>
          <a:ln>
            <a:solidFill>
              <a:srgbClr val="000000"/>
            </a:solidFill>
          </a:ln>
          <a:extLst>
            <a:ext uri="{C572A759-6A51-4108-AA02-DFA0A04FC94B}">
              <ma14:wrappingTextBoxFlag xmlns:ma14="http://schemas.microsoft.com/office/mac/drawingml/2011/main" val="1"/>
            </a:ext>
          </a:extLst>
        </p:spPr>
        <p:txBody>
          <a:bodyPr lIns="45719" rIns="45719">
            <a:spAutoFit/>
          </a:bodyPr>
          <a:lstStyle>
            <a:lvl1pPr algn="ctr">
              <a:defRPr>
                <a:effectLst>
                  <a:outerShdw sx="100000" sy="100000" kx="0" ky="0" algn="b" rotWithShape="0" blurRad="38100" dist="38100" dir="2700000">
                    <a:srgbClr val="000000">
                      <a:alpha val="43137"/>
                    </a:srgbClr>
                  </a:outerShdw>
                </a:effectLst>
              </a:defRPr>
            </a:lvl1pPr>
          </a:lstStyle>
          <a:p>
            <a:pPr/>
            <a:r>
              <a:t>“Normal”</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Footer Placeholder 4"/>
          <p:cNvSpPr txBox="1"/>
          <p:nvPr/>
        </p:nvSpPr>
        <p:spPr>
          <a:xfrm>
            <a:off x="3731905" y="6526778"/>
            <a:ext cx="4731365"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cap="all" sz="900">
                <a:solidFill>
                  <a:srgbClr val="FFFFFF"/>
                </a:solidFill>
              </a:defRPr>
            </a:lvl1pPr>
          </a:lstStyle>
          <a:p>
            <a:pPr/>
            <a:r>
              <a:t>Contemplative Outreach, LTD., Butler, New Jersey, USA, revised February 2019 </a:t>
            </a:r>
          </a:p>
        </p:txBody>
      </p:sp>
      <p:sp>
        <p:nvSpPr>
          <p:cNvPr id="146" name="Title 1"/>
          <p:cNvSpPr txBox="1"/>
          <p:nvPr>
            <p:ph type="title"/>
          </p:nvPr>
        </p:nvSpPr>
        <p:spPr>
          <a:prstGeom prst="rect">
            <a:avLst/>
          </a:prstGeom>
        </p:spPr>
        <p:txBody>
          <a:bodyPr/>
          <a:lstStyle>
            <a:lvl1pPr>
              <a:defRPr spc="-100"/>
            </a:lvl1pPr>
          </a:lstStyle>
          <a:p>
            <a:pPr/>
            <a:r>
              <a:t>Kinds of Thoughts</a:t>
            </a:r>
          </a:p>
        </p:txBody>
      </p:sp>
      <p:pic>
        <p:nvPicPr>
          <p:cNvPr id="147" name="Content Placeholder 7" descr="Content Placeholder 7"/>
          <p:cNvPicPr>
            <a:picLocks noChangeAspect="1"/>
          </p:cNvPicPr>
          <p:nvPr/>
        </p:nvPicPr>
        <p:blipFill>
          <a:blip r:embed="rId3">
            <a:extLst/>
          </a:blip>
          <a:stretch>
            <a:fillRect/>
          </a:stretch>
        </p:blipFill>
        <p:spPr>
          <a:xfrm>
            <a:off x="1646147" y="2571473"/>
            <a:ext cx="1162368" cy="581184"/>
          </a:xfrm>
          <a:prstGeom prst="rect">
            <a:avLst/>
          </a:prstGeom>
          <a:ln w="12700">
            <a:miter lim="400000"/>
          </a:ln>
        </p:spPr>
      </p:pic>
      <p:sp>
        <p:nvSpPr>
          <p:cNvPr id="148" name="Content Placeholder 3"/>
          <p:cNvSpPr txBox="1"/>
          <p:nvPr>
            <p:ph type="body" idx="1"/>
          </p:nvPr>
        </p:nvSpPr>
        <p:spPr>
          <a:xfrm>
            <a:off x="3108960" y="1845735"/>
            <a:ext cx="8748359" cy="4023360"/>
          </a:xfrm>
          <a:prstGeom prst="rect">
            <a:avLst/>
          </a:prstGeom>
        </p:spPr>
        <p:txBody>
          <a:bodyPr/>
          <a:lstStyle/>
          <a:p>
            <a:pPr lvl="2" marL="566927" indent="-182879">
              <a:lnSpc>
                <a:spcPct val="81000"/>
              </a:lnSpc>
              <a:spcBef>
                <a:spcPts val="400"/>
              </a:spcBef>
              <a:defRPr sz="1400"/>
            </a:pPr>
          </a:p>
          <a:p>
            <a:pPr lvl="2" marL="566927" indent="-182879">
              <a:lnSpc>
                <a:spcPct val="81000"/>
              </a:lnSpc>
              <a:spcBef>
                <a:spcPts val="400"/>
              </a:spcBef>
              <a:defRPr sz="2400"/>
            </a:pPr>
            <a:r>
              <a:t>Gewöhnliches Wandern von Phantasie und Erinnerung</a:t>
            </a:r>
            <a:endParaRPr sz="1400"/>
          </a:p>
          <a:p>
            <a:pPr lvl="2" marL="566927" indent="-182879">
              <a:lnSpc>
                <a:spcPct val="81000"/>
              </a:lnSpc>
              <a:spcBef>
                <a:spcPts val="400"/>
              </a:spcBef>
              <a:defRPr sz="2400"/>
            </a:pPr>
          </a:p>
          <a:p>
            <a:pPr lvl="2" marL="566927" indent="-182879">
              <a:lnSpc>
                <a:spcPct val="81000"/>
              </a:lnSpc>
              <a:spcBef>
                <a:spcPts val="400"/>
              </a:spcBef>
              <a:defRPr sz="2400"/>
            </a:pPr>
            <a:r>
              <a:t>Vorlieben, Abneigungen</a:t>
            </a:r>
            <a:endParaRPr sz="1400"/>
          </a:p>
          <a:p>
            <a:pPr lvl="2" marL="566927" indent="-182879">
              <a:lnSpc>
                <a:spcPct val="81000"/>
              </a:lnSpc>
              <a:spcBef>
                <a:spcPts val="400"/>
              </a:spcBef>
              <a:defRPr sz="2400"/>
            </a:pPr>
          </a:p>
          <a:p>
            <a:pPr lvl="2" marL="566927" indent="-182879">
              <a:lnSpc>
                <a:spcPct val="81000"/>
              </a:lnSpc>
              <a:spcBef>
                <a:spcPts val="400"/>
              </a:spcBef>
              <a:defRPr sz="2400"/>
            </a:pPr>
            <a:r>
              <a:t>Einsichten</a:t>
            </a:r>
            <a:endParaRPr sz="1400"/>
          </a:p>
          <a:p>
            <a:pPr lvl="2" marL="566927" indent="-182879">
              <a:lnSpc>
                <a:spcPct val="81000"/>
              </a:lnSpc>
              <a:spcBef>
                <a:spcPts val="400"/>
              </a:spcBef>
              <a:defRPr sz="2400"/>
            </a:pPr>
          </a:p>
          <a:p>
            <a:pPr lvl="2" marL="566927" indent="-182879">
              <a:lnSpc>
                <a:spcPct val="81000"/>
              </a:lnSpc>
              <a:spcBef>
                <a:spcPts val="400"/>
              </a:spcBef>
              <a:defRPr sz="2400"/>
            </a:pPr>
            <a:r>
              <a:t>Selfreflexion</a:t>
            </a:r>
            <a:endParaRPr sz="1400"/>
          </a:p>
          <a:p>
            <a:pPr lvl="2" marL="566927" indent="-182879">
              <a:lnSpc>
                <a:spcPct val="81000"/>
              </a:lnSpc>
              <a:spcBef>
                <a:spcPts val="400"/>
              </a:spcBef>
              <a:defRPr sz="2400"/>
            </a:pPr>
          </a:p>
          <a:p>
            <a:pPr lvl="2" marL="566927" indent="-182879">
              <a:lnSpc>
                <a:spcPct val="81000"/>
              </a:lnSpc>
              <a:spcBef>
                <a:spcPts val="400"/>
              </a:spcBef>
              <a:defRPr sz="2400"/>
            </a:pPr>
            <a:r>
              <a:t>Gedanken und Gefühle aus dem Unbewussten  ("im Dunkeln verborgen")</a:t>
            </a:r>
          </a:p>
        </p:txBody>
      </p:sp>
      <p:sp>
        <p:nvSpPr>
          <p:cNvPr id="149" name="Slide Number Placeholder 5"/>
          <p:cNvSpPr txBox="1"/>
          <p:nvPr>
            <p:ph type="sldNum" sz="quarter" idx="2"/>
          </p:nvPr>
        </p:nvSpPr>
        <p:spPr>
          <a:xfrm>
            <a:off x="11043974" y="6514078"/>
            <a:ext cx="168509" cy="256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0" name="Picture 9" descr="Picture 9"/>
          <p:cNvPicPr>
            <a:picLocks noChangeAspect="1"/>
          </p:cNvPicPr>
          <p:nvPr/>
        </p:nvPicPr>
        <p:blipFill>
          <a:blip r:embed="rId4">
            <a:extLst/>
          </a:blip>
          <a:stretch>
            <a:fillRect/>
          </a:stretch>
        </p:blipFill>
        <p:spPr>
          <a:xfrm>
            <a:off x="1808715" y="3302000"/>
            <a:ext cx="699354" cy="782172"/>
          </a:xfrm>
          <a:prstGeom prst="rect">
            <a:avLst/>
          </a:prstGeom>
          <a:ln w="12700">
            <a:miter lim="400000"/>
          </a:ln>
        </p:spPr>
      </p:pic>
      <p:pic>
        <p:nvPicPr>
          <p:cNvPr id="151" name="Picture 11" descr="Picture 11"/>
          <p:cNvPicPr>
            <a:picLocks noChangeAspect="1"/>
          </p:cNvPicPr>
          <p:nvPr/>
        </p:nvPicPr>
        <p:blipFill>
          <a:blip r:embed="rId5">
            <a:extLst/>
          </a:blip>
          <a:stretch>
            <a:fillRect/>
          </a:stretch>
        </p:blipFill>
        <p:spPr>
          <a:xfrm>
            <a:off x="1998616" y="1920462"/>
            <a:ext cx="532153" cy="532153"/>
          </a:xfrm>
          <a:prstGeom prst="rect">
            <a:avLst/>
          </a:prstGeom>
          <a:ln w="12700">
            <a:miter lim="400000"/>
          </a:ln>
        </p:spPr>
      </p:pic>
      <p:pic>
        <p:nvPicPr>
          <p:cNvPr id="152" name="Picture 13" descr="Picture 13"/>
          <p:cNvPicPr>
            <a:picLocks noChangeAspect="1"/>
          </p:cNvPicPr>
          <p:nvPr/>
        </p:nvPicPr>
        <p:blipFill>
          <a:blip r:embed="rId6">
            <a:extLst/>
          </a:blip>
          <a:stretch>
            <a:fillRect/>
          </a:stretch>
        </p:blipFill>
        <p:spPr>
          <a:xfrm>
            <a:off x="1516626" y="4170014"/>
            <a:ext cx="584180" cy="614926"/>
          </a:xfrm>
          <a:prstGeom prst="rect">
            <a:avLst/>
          </a:prstGeom>
          <a:ln w="12700">
            <a:miter lim="400000"/>
          </a:ln>
        </p:spPr>
      </p:pic>
      <p:pic>
        <p:nvPicPr>
          <p:cNvPr id="153" name="Picture 15" descr="Picture 15"/>
          <p:cNvPicPr>
            <a:picLocks noChangeAspect="1"/>
          </p:cNvPicPr>
          <p:nvPr/>
        </p:nvPicPr>
        <p:blipFill>
          <a:blip r:embed="rId7">
            <a:extLst/>
          </a:blip>
          <a:stretch>
            <a:fillRect/>
          </a:stretch>
        </p:blipFill>
        <p:spPr>
          <a:xfrm>
            <a:off x="2328135" y="4176976"/>
            <a:ext cx="585822" cy="640449"/>
          </a:xfrm>
          <a:prstGeom prst="rect">
            <a:avLst/>
          </a:prstGeom>
          <a:ln w="12700">
            <a:miter lim="400000"/>
          </a:ln>
        </p:spPr>
      </p:pic>
      <p:pic>
        <p:nvPicPr>
          <p:cNvPr id="154" name="Picture 8" descr="Picture 8"/>
          <p:cNvPicPr>
            <a:picLocks noChangeAspect="1"/>
          </p:cNvPicPr>
          <p:nvPr/>
        </p:nvPicPr>
        <p:blipFill>
          <a:blip r:embed="rId8">
            <a:extLst/>
          </a:blip>
          <a:stretch>
            <a:fillRect/>
          </a:stretch>
        </p:blipFill>
        <p:spPr>
          <a:xfrm>
            <a:off x="1831750" y="4986428"/>
            <a:ext cx="568427" cy="570105"/>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Footer Placeholder 4"/>
          <p:cNvSpPr txBox="1"/>
          <p:nvPr/>
        </p:nvSpPr>
        <p:spPr>
          <a:xfrm>
            <a:off x="3731905" y="6526778"/>
            <a:ext cx="4731365"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cap="all" sz="900">
                <a:solidFill>
                  <a:srgbClr val="FFFFFF"/>
                </a:solidFill>
              </a:defRPr>
            </a:lvl1pPr>
          </a:lstStyle>
          <a:p>
            <a:pPr/>
            <a:r>
              <a:t>Contemplative Outreach, LTD., Butler, New Jersey, USA, revised February 2019 </a:t>
            </a:r>
          </a:p>
        </p:txBody>
      </p:sp>
      <p:sp>
        <p:nvSpPr>
          <p:cNvPr id="159" name="Title 1"/>
          <p:cNvSpPr txBox="1"/>
          <p:nvPr>
            <p:ph type="title"/>
          </p:nvPr>
        </p:nvSpPr>
        <p:spPr>
          <a:prstGeom prst="rect">
            <a:avLst/>
          </a:prstGeom>
        </p:spPr>
        <p:txBody>
          <a:bodyPr/>
          <a:lstStyle>
            <a:lvl1pPr>
              <a:defRPr spc="-100"/>
            </a:lvl1pPr>
          </a:lstStyle>
          <a:p>
            <a:pPr/>
            <a:r>
              <a:t>Gedanken</a:t>
            </a:r>
          </a:p>
        </p:txBody>
      </p:sp>
      <p:sp>
        <p:nvSpPr>
          <p:cNvPr id="160" name="Content Placeholder 2"/>
          <p:cNvSpPr txBox="1"/>
          <p:nvPr>
            <p:ph type="body" sz="half" idx="1"/>
          </p:nvPr>
        </p:nvSpPr>
        <p:spPr>
          <a:xfrm>
            <a:off x="2781201" y="1939381"/>
            <a:ext cx="7119258" cy="4023360"/>
          </a:xfrm>
          <a:prstGeom prst="rect">
            <a:avLst/>
          </a:prstGeom>
        </p:spPr>
        <p:txBody>
          <a:bodyPr/>
          <a:lstStyle/>
          <a:p>
            <a:pPr lvl="1" marL="578358" indent="-285750">
              <a:spcBef>
                <a:spcPts val="400"/>
              </a:spcBef>
              <a:defRPr sz="2800"/>
            </a:pPr>
            <a:r>
              <a:t>Nicht abwehren</a:t>
            </a:r>
            <a:endParaRPr sz="1800"/>
          </a:p>
          <a:p>
            <a:pPr lvl="1" marL="578358" indent="-285750">
              <a:spcBef>
                <a:spcPts val="400"/>
              </a:spcBef>
              <a:defRPr sz="2800"/>
            </a:pPr>
          </a:p>
          <a:p>
            <a:pPr lvl="1" marL="578358" indent="-285750">
              <a:spcBef>
                <a:spcPts val="400"/>
              </a:spcBef>
              <a:defRPr sz="2800"/>
            </a:pPr>
            <a:r>
              <a:t>Nicht festhalten</a:t>
            </a:r>
            <a:endParaRPr sz="1800"/>
          </a:p>
          <a:p>
            <a:pPr lvl="1" marL="578358" indent="-285750">
              <a:spcBef>
                <a:spcPts val="400"/>
              </a:spcBef>
              <a:defRPr sz="2800"/>
            </a:pPr>
          </a:p>
          <a:p>
            <a:pPr lvl="1" marL="578358" indent="-285750">
              <a:spcBef>
                <a:spcPts val="400"/>
              </a:spcBef>
              <a:defRPr sz="2800"/>
            </a:pPr>
            <a:r>
              <a:t>Nicht emotional reagieren</a:t>
            </a:r>
            <a:endParaRPr sz="1800"/>
          </a:p>
          <a:p>
            <a:pPr lvl="1" marL="578358" indent="-285750">
              <a:spcBef>
                <a:spcPts val="400"/>
              </a:spcBef>
              <a:defRPr sz="2800"/>
            </a:pPr>
          </a:p>
          <a:p>
            <a:pPr lvl="1" marL="578358" indent="-285750">
              <a:spcBef>
                <a:spcPts val="400"/>
              </a:spcBef>
              <a:defRPr sz="2800"/>
            </a:pPr>
            <a:r>
              <a:t>Sanft zum Gebetswort zurückkehren</a:t>
            </a:r>
          </a:p>
        </p:txBody>
      </p:sp>
      <p:sp>
        <p:nvSpPr>
          <p:cNvPr id="161" name="Slide Number Placeholder 5"/>
          <p:cNvSpPr txBox="1"/>
          <p:nvPr>
            <p:ph type="sldNum" sz="quarter" idx="2"/>
          </p:nvPr>
        </p:nvSpPr>
        <p:spPr>
          <a:xfrm>
            <a:off x="11043974" y="6514078"/>
            <a:ext cx="168509" cy="256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62" name="Picture 13" descr="Picture 13"/>
          <p:cNvPicPr>
            <a:picLocks noChangeAspect="1"/>
          </p:cNvPicPr>
          <p:nvPr/>
        </p:nvPicPr>
        <p:blipFill>
          <a:blip r:embed="rId3">
            <a:extLst/>
          </a:blip>
          <a:stretch>
            <a:fillRect/>
          </a:stretch>
        </p:blipFill>
        <p:spPr>
          <a:xfrm>
            <a:off x="9270196" y="1856626"/>
            <a:ext cx="1824527" cy="1851760"/>
          </a:xfrm>
          <a:prstGeom prst="rect">
            <a:avLst/>
          </a:prstGeom>
          <a:ln w="12700">
            <a:miter lim="400000"/>
          </a:ln>
        </p:spPr>
      </p:pic>
      <p:pic>
        <p:nvPicPr>
          <p:cNvPr id="163" name="Picture 14" descr="Picture 14"/>
          <p:cNvPicPr>
            <a:picLocks noChangeAspect="1"/>
          </p:cNvPicPr>
          <p:nvPr/>
        </p:nvPicPr>
        <p:blipFill>
          <a:blip r:embed="rId3">
            <a:extLst/>
          </a:blip>
          <a:stretch>
            <a:fillRect/>
          </a:stretch>
        </p:blipFill>
        <p:spPr>
          <a:xfrm>
            <a:off x="766402" y="3893051"/>
            <a:ext cx="1824527" cy="1851759"/>
          </a:xfrm>
          <a:prstGeom prst="rect">
            <a:avLst/>
          </a:prstGeom>
          <a:ln w="12700">
            <a:miter lim="400000"/>
          </a:ln>
        </p:spPr>
      </p:pic>
      <p:sp>
        <p:nvSpPr>
          <p:cNvPr id="164" name="TextBox 19"/>
          <p:cNvSpPr txBox="1"/>
          <p:nvPr/>
        </p:nvSpPr>
        <p:spPr>
          <a:xfrm>
            <a:off x="9946177" y="3766394"/>
            <a:ext cx="1927918"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a:lvl1pPr>
          </a:lstStyle>
          <a:p>
            <a:pPr/>
            <a:r>
              <a:t>Lass sie kommen. . .</a:t>
            </a:r>
          </a:p>
        </p:txBody>
      </p:sp>
      <p:sp>
        <p:nvSpPr>
          <p:cNvPr id="165" name="TextBox 20"/>
          <p:cNvSpPr txBox="1"/>
          <p:nvPr/>
        </p:nvSpPr>
        <p:spPr>
          <a:xfrm>
            <a:off x="96952" y="5778074"/>
            <a:ext cx="1748766"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a:lvl1pPr>
          </a:lstStyle>
          <a:p>
            <a:pPr/>
            <a:r>
              <a:t>. . . Lass sie gehen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Footer Placeholder 3"/>
          <p:cNvSpPr txBox="1"/>
          <p:nvPr/>
        </p:nvSpPr>
        <p:spPr>
          <a:xfrm>
            <a:off x="3731905" y="6526778"/>
            <a:ext cx="4731365"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cap="all" sz="900">
                <a:solidFill>
                  <a:srgbClr val="FFFFFF"/>
                </a:solidFill>
              </a:defRPr>
            </a:lvl1pPr>
          </a:lstStyle>
          <a:p>
            <a:pPr/>
            <a:r>
              <a:t>Contemplative Outreach, LTD., Butler, New Jersey, USA, revised February 2019 </a:t>
            </a:r>
          </a:p>
        </p:txBody>
      </p:sp>
      <p:sp>
        <p:nvSpPr>
          <p:cNvPr id="170" name="Title 1"/>
          <p:cNvSpPr txBox="1"/>
          <p:nvPr>
            <p:ph type="title"/>
          </p:nvPr>
        </p:nvSpPr>
        <p:spPr>
          <a:prstGeom prst="rect">
            <a:avLst/>
          </a:prstGeom>
        </p:spPr>
        <p:txBody>
          <a:bodyPr/>
          <a:lstStyle/>
          <a:p>
            <a:pPr defTabSz="905255">
              <a:defRPr spc="-99" sz="4752"/>
            </a:pPr>
            <a:r>
              <a:t>Das Zentrierte Gebet ist eine Methode,</a:t>
            </a:r>
            <a:br/>
            <a:r>
              <a:t> nicht eine "Technik".</a:t>
            </a:r>
          </a:p>
        </p:txBody>
      </p:sp>
      <p:sp>
        <p:nvSpPr>
          <p:cNvPr id="171" name="Content Placeholder 2"/>
          <p:cNvSpPr txBox="1"/>
          <p:nvPr>
            <p:ph type="body" idx="1"/>
          </p:nvPr>
        </p:nvSpPr>
        <p:spPr>
          <a:xfrm>
            <a:off x="1097280" y="1845734"/>
            <a:ext cx="10058401" cy="4023360"/>
          </a:xfrm>
          <a:prstGeom prst="rect">
            <a:avLst/>
          </a:prstGeom>
        </p:spPr>
        <p:txBody>
          <a:bodyPr/>
          <a:lstStyle/>
          <a:p>
            <a:pPr>
              <a:defRPr sz="3200"/>
            </a:pPr>
            <a:r>
              <a:t>Während des Gebets vermeiden wir:</a:t>
            </a:r>
          </a:p>
          <a:p>
            <a:pPr>
              <a:defRPr sz="3200"/>
            </a:pPr>
          </a:p>
          <a:p>
            <a:pPr lvl="1" marL="701842" indent="-320842">
              <a:buClrTx/>
              <a:buFontTx/>
              <a:buChar char="•"/>
              <a:defRPr sz="3200"/>
            </a:pPr>
            <a:r>
              <a:t>Unsere Erfahrungen zu analysieren</a:t>
            </a:r>
          </a:p>
          <a:p>
            <a:pPr lvl="1" marL="701842" indent="-320842">
              <a:buClrTx/>
              <a:buFontTx/>
              <a:buChar char="•"/>
              <a:defRPr sz="3200"/>
            </a:pPr>
            <a:r>
              <a:t>Erwartungen zu hegen, oder</a:t>
            </a:r>
          </a:p>
          <a:p>
            <a:pPr lvl="1" marL="701842" indent="-320842">
              <a:buClrTx/>
              <a:buFontTx/>
              <a:buChar char="•"/>
              <a:defRPr sz="3200"/>
            </a:pPr>
            <a:r>
              <a:t>ein bestimmtes Ziel anszustreben</a:t>
            </a:r>
          </a:p>
        </p:txBody>
      </p:sp>
      <p:sp>
        <p:nvSpPr>
          <p:cNvPr id="172" name="Slide Number Placeholder 4"/>
          <p:cNvSpPr txBox="1"/>
          <p:nvPr>
            <p:ph type="sldNum" sz="quarter" idx="2"/>
          </p:nvPr>
        </p:nvSpPr>
        <p:spPr>
          <a:xfrm>
            <a:off x="11043974" y="6514078"/>
            <a:ext cx="168509" cy="256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Footer Placeholder 3"/>
          <p:cNvSpPr txBox="1"/>
          <p:nvPr/>
        </p:nvSpPr>
        <p:spPr>
          <a:xfrm>
            <a:off x="3731905" y="6526778"/>
            <a:ext cx="4731365"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cap="all" sz="900">
                <a:solidFill>
                  <a:srgbClr val="FFFFFF"/>
                </a:solidFill>
              </a:defRPr>
            </a:lvl1pPr>
          </a:lstStyle>
          <a:p>
            <a:pPr/>
            <a:r>
              <a:t>Contemplative Outreach, LTD., Butler, New Jersey, USA, revised February 2019 </a:t>
            </a:r>
          </a:p>
        </p:txBody>
      </p:sp>
      <p:sp>
        <p:nvSpPr>
          <p:cNvPr id="177" name="Title 1"/>
          <p:cNvSpPr txBox="1"/>
          <p:nvPr>
            <p:ph type="title"/>
          </p:nvPr>
        </p:nvSpPr>
        <p:spPr>
          <a:prstGeom prst="rect">
            <a:avLst/>
          </a:prstGeom>
        </p:spPr>
        <p:txBody>
          <a:bodyPr/>
          <a:lstStyle>
            <a:lvl1pPr>
              <a:defRPr spc="-100"/>
            </a:lvl1pPr>
          </a:lstStyle>
          <a:p>
            <a:pPr/>
            <a:r>
              <a:t>Vertiefung des Glaubens</a:t>
            </a:r>
          </a:p>
        </p:txBody>
      </p:sp>
      <p:sp>
        <p:nvSpPr>
          <p:cNvPr id="178" name="Content Placeholder 2"/>
          <p:cNvSpPr txBox="1"/>
          <p:nvPr>
            <p:ph type="body" idx="1"/>
          </p:nvPr>
        </p:nvSpPr>
        <p:spPr>
          <a:xfrm>
            <a:off x="1097280" y="1845734"/>
            <a:ext cx="10300354" cy="4023360"/>
          </a:xfrm>
          <a:prstGeom prst="rect">
            <a:avLst/>
          </a:prstGeom>
        </p:spPr>
        <p:txBody>
          <a:bodyPr/>
          <a:lstStyle/>
          <a:p>
            <a:pPr algn="ctr">
              <a:defRPr sz="2800"/>
            </a:pPr>
          </a:p>
          <a:p>
            <a:pPr>
              <a:defRPr sz="2800"/>
            </a:pPr>
            <a:r>
              <a:t>Wir beurteilen unsere Zeiten des Zentrierenden Gebets nicht als "gut" oder "schlecht".</a:t>
            </a:r>
          </a:p>
          <a:p>
            <a:pPr>
              <a:defRPr sz="2800"/>
            </a:pPr>
          </a:p>
          <a:p>
            <a:pPr>
              <a:defRPr sz="2800"/>
            </a:pPr>
            <a:r>
              <a:t>Das Zentrierende Gebet zielt nicht ab auf eine "gefühlte Gegenwart" Gottes, </a:t>
            </a:r>
          </a:p>
          <a:p>
            <a:pPr>
              <a:defRPr sz="2800"/>
            </a:pPr>
            <a:r>
              <a:t>sondern eine Vertiefung des Glaubens an Gottes ständige Gegenwart.</a:t>
            </a:r>
          </a:p>
        </p:txBody>
      </p:sp>
      <p:sp>
        <p:nvSpPr>
          <p:cNvPr id="179" name="Slide Number Placeholder 4"/>
          <p:cNvSpPr txBox="1"/>
          <p:nvPr>
            <p:ph type="sldNum" sz="quarter" idx="2"/>
          </p:nvPr>
        </p:nvSpPr>
        <p:spPr>
          <a:xfrm>
            <a:off x="11043974" y="6514078"/>
            <a:ext cx="168509" cy="256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Footer Placeholder 3"/>
          <p:cNvSpPr txBox="1"/>
          <p:nvPr/>
        </p:nvSpPr>
        <p:spPr>
          <a:xfrm>
            <a:off x="3731905" y="6526778"/>
            <a:ext cx="4731365"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cap="all" sz="900">
                <a:solidFill>
                  <a:srgbClr val="FFFFFF"/>
                </a:solidFill>
              </a:defRPr>
            </a:lvl1pPr>
          </a:lstStyle>
          <a:p>
            <a:pPr/>
            <a:r>
              <a:t>Contemplative Outreach, LTD., Butler, New Jersey, USA, revised February 2019 </a:t>
            </a:r>
          </a:p>
        </p:txBody>
      </p:sp>
      <p:sp>
        <p:nvSpPr>
          <p:cNvPr id="184" name="Title 1"/>
          <p:cNvSpPr txBox="1"/>
          <p:nvPr>
            <p:ph type="title"/>
          </p:nvPr>
        </p:nvSpPr>
        <p:spPr>
          <a:prstGeom prst="rect">
            <a:avLst/>
          </a:prstGeom>
        </p:spPr>
        <p:txBody>
          <a:bodyPr/>
          <a:lstStyle>
            <a:lvl1pPr>
              <a:defRPr spc="-100"/>
            </a:lvl1pPr>
          </a:lstStyle>
          <a:p>
            <a:pPr/>
            <a:r>
              <a:t>Zusammenfassung</a:t>
            </a:r>
          </a:p>
        </p:txBody>
      </p:sp>
      <p:sp>
        <p:nvSpPr>
          <p:cNvPr id="185" name="Content Placeholder 2"/>
          <p:cNvSpPr txBox="1"/>
          <p:nvPr>
            <p:ph type="body" idx="1"/>
          </p:nvPr>
        </p:nvSpPr>
        <p:spPr>
          <a:xfrm>
            <a:off x="1097280" y="1845734"/>
            <a:ext cx="10058401" cy="4023360"/>
          </a:xfrm>
          <a:prstGeom prst="rect">
            <a:avLst/>
          </a:prstGeom>
        </p:spPr>
        <p:txBody>
          <a:bodyPr/>
          <a:lstStyle/>
          <a:p>
            <a:pPr marL="280736" indent="-280736">
              <a:buClrTx/>
              <a:buSzPct val="60000"/>
              <a:buFontTx/>
              <a:buBlip>
                <a:blip r:embed="rId3"/>
              </a:buBlip>
              <a:defRPr sz="2800"/>
            </a:pPr>
            <a:r>
              <a:t>Stimme Gottes Gegenwart und Gottes Wirken zu</a:t>
            </a:r>
          </a:p>
          <a:p>
            <a:pPr marL="280736" indent="-280736">
              <a:buClrTx/>
              <a:buSzPct val="60000"/>
              <a:buFontTx/>
              <a:buBlip>
                <a:blip r:embed="rId3"/>
              </a:buBlip>
              <a:defRPr sz="2800"/>
            </a:pPr>
            <a:r>
              <a:t>Komme so sanft wie möglich zu deinem Gebetswort zurück</a:t>
            </a:r>
          </a:p>
          <a:p>
            <a:pPr marL="280736" indent="-280736">
              <a:buClrTx/>
              <a:buSzPct val="60000"/>
              <a:buFontTx/>
              <a:buBlip>
                <a:blip r:embed="rId3"/>
              </a:buBlip>
              <a:defRPr sz="2800"/>
            </a:pPr>
            <a:r>
              <a:t>Gedanken sind unvermeidlich, normal, und ein integraler Bestandteil des Gebets</a:t>
            </a:r>
          </a:p>
          <a:p>
            <a:pPr marL="280736" indent="-280736">
              <a:buClrTx/>
              <a:buSzPct val="60000"/>
              <a:buFontTx/>
              <a:buBlip>
                <a:blip r:embed="rId3"/>
              </a:buBlip>
              <a:defRPr sz="2800"/>
            </a:pPr>
            <a:r>
              <a:t>Lass sie kommen, lass sie gehen</a:t>
            </a:r>
          </a:p>
        </p:txBody>
      </p:sp>
      <p:sp>
        <p:nvSpPr>
          <p:cNvPr id="186" name="Slide Number Placeholder 4"/>
          <p:cNvSpPr txBox="1"/>
          <p:nvPr>
            <p:ph type="sldNum" sz="quarter" idx="2"/>
          </p:nvPr>
        </p:nvSpPr>
        <p:spPr>
          <a:xfrm>
            <a:off x="11043974" y="6514078"/>
            <a:ext cx="168509" cy="2565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Retrospect">
  <a:themeElements>
    <a:clrScheme name="Retrospect">
      <a:dk1>
        <a:srgbClr val="000000"/>
      </a:dk1>
      <a:lt1>
        <a:srgbClr val="E1E1DB"/>
      </a:lt1>
      <a:dk2>
        <a:srgbClr val="A7A7A7"/>
      </a:dk2>
      <a:lt2>
        <a:srgbClr val="535353"/>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FF00FF"/>
      </a:folHlink>
    </a:clrScheme>
    <a:fontScheme name="Retrospect">
      <a:majorFont>
        <a:latin typeface="Calibri"/>
        <a:ea typeface="Calibri"/>
        <a:cs typeface="Calibri"/>
      </a:majorFont>
      <a:minorFont>
        <a:latin typeface="Helvetica"/>
        <a:ea typeface="Helvetica"/>
        <a:cs typeface="Helvetica"/>
      </a:minorFont>
    </a:fontScheme>
    <a:fmtScheme name="Retrospec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2700000">
              <a:srgbClr val="000000">
                <a:alpha val="60000"/>
              </a:srgbClr>
            </a:outerShdw>
          </a:effectLst>
        </a:effectStyle>
        <a:effectStyle>
          <a:effectLst>
            <a:outerShdw sx="100000" sy="100000" kx="0" ky="0" algn="b" rotWithShape="0" blurRad="38100" dist="25400" dir="270000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sx="100000" sy="100000" kx="0" ky="0" algn="b" rotWithShape="0" blurRad="38100" dist="25400" dir="2700000">
            <a:srgbClr val="000000">
              <a:alpha val="6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A7A7A7"/>
      </a:dk2>
      <a:lt2>
        <a:srgbClr val="535353"/>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FF00FF"/>
      </a:folHlink>
    </a:clrScheme>
    <a:fontScheme name="Retrospect">
      <a:majorFont>
        <a:latin typeface="Calibri"/>
        <a:ea typeface="Calibri"/>
        <a:cs typeface="Calibri"/>
      </a:majorFont>
      <a:minorFont>
        <a:latin typeface="Helvetica"/>
        <a:ea typeface="Helvetica"/>
        <a:cs typeface="Helvetica"/>
      </a:minorFont>
    </a:fontScheme>
    <a:fmtScheme name="Retrospec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2700000">
              <a:srgbClr val="000000">
                <a:alpha val="60000"/>
              </a:srgbClr>
            </a:outerShdw>
          </a:effectLst>
        </a:effectStyle>
        <a:effectStyle>
          <a:effectLst>
            <a:outerShdw sx="100000" sy="100000" kx="0" ky="0" algn="b" rotWithShape="0" blurRad="38100" dist="25400" dir="270000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sx="100000" sy="100000" kx="0" ky="0" algn="b" rotWithShape="0" blurRad="38100" dist="25400" dir="2700000">
            <a:srgbClr val="000000">
              <a:alpha val="6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