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06_8251974B.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39_99E23E7A.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61" r:id="rId3"/>
  </p:sldMasterIdLst>
  <p:notesMasterIdLst>
    <p:notesMasterId r:id="rId46"/>
  </p:notesMasterIdLst>
  <p:sldIdLst>
    <p:sldId id="256" r:id="rId4"/>
    <p:sldId id="259" r:id="rId5"/>
    <p:sldId id="260" r:id="rId6"/>
    <p:sldId id="266" r:id="rId7"/>
    <p:sldId id="261" r:id="rId8"/>
    <p:sldId id="262" r:id="rId9"/>
    <p:sldId id="267" r:id="rId10"/>
    <p:sldId id="313" r:id="rId11"/>
    <p:sldId id="302" r:id="rId12"/>
    <p:sldId id="314" r:id="rId13"/>
    <p:sldId id="301" r:id="rId14"/>
    <p:sldId id="268" r:id="rId15"/>
    <p:sldId id="269" r:id="rId16"/>
    <p:sldId id="270" r:id="rId17"/>
    <p:sldId id="271" r:id="rId18"/>
    <p:sldId id="274" r:id="rId19"/>
    <p:sldId id="272" r:id="rId20"/>
    <p:sldId id="275" r:id="rId21"/>
    <p:sldId id="273" r:id="rId22"/>
    <p:sldId id="276" r:id="rId23"/>
    <p:sldId id="296" r:id="rId24"/>
    <p:sldId id="277" r:id="rId25"/>
    <p:sldId id="278" r:id="rId26"/>
    <p:sldId id="279" r:id="rId27"/>
    <p:sldId id="316" r:id="rId28"/>
    <p:sldId id="282" r:id="rId29"/>
    <p:sldId id="306" r:id="rId30"/>
    <p:sldId id="283" r:id="rId31"/>
    <p:sldId id="284" r:id="rId32"/>
    <p:sldId id="285" r:id="rId33"/>
    <p:sldId id="286" r:id="rId34"/>
    <p:sldId id="287" r:id="rId35"/>
    <p:sldId id="288" r:id="rId36"/>
    <p:sldId id="293" r:id="rId37"/>
    <p:sldId id="311" r:id="rId38"/>
    <p:sldId id="290" r:id="rId39"/>
    <p:sldId id="309" r:id="rId40"/>
    <p:sldId id="310" r:id="rId41"/>
    <p:sldId id="307" r:id="rId42"/>
    <p:sldId id="312" r:id="rId43"/>
    <p:sldId id="315" r:id="rId44"/>
    <p:sldId id="295" r:id="rId45"/>
  </p:sldIdLst>
  <p:sldSz cx="12192000" cy="6858000"/>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Workshop Cover" id="{66287BD3-97A8-40FF-A8B3-EC9B78A0DD8B}">
          <p14:sldIdLst>
            <p14:sldId id="256"/>
          </p14:sldIdLst>
        </p14:section>
        <p14:section name="Conference One" id="{33A8451E-B88F-0445-9FFF-24A65139577F}">
          <p14:sldIdLst>
            <p14:sldId id="259"/>
            <p14:sldId id="260"/>
            <p14:sldId id="266"/>
            <p14:sldId id="261"/>
            <p14:sldId id="262"/>
            <p14:sldId id="267"/>
            <p14:sldId id="313"/>
            <p14:sldId id="302"/>
            <p14:sldId id="314"/>
            <p14:sldId id="301"/>
          </p14:sldIdLst>
        </p14:section>
        <p14:section name="Conference Two" id="{E6F19B6B-D310-BA48-9092-B8CFAFE4ABE9}">
          <p14:sldIdLst>
            <p14:sldId id="268"/>
            <p14:sldId id="269"/>
            <p14:sldId id="270"/>
            <p14:sldId id="271"/>
            <p14:sldId id="274"/>
            <p14:sldId id="272"/>
            <p14:sldId id="275"/>
            <p14:sldId id="273"/>
            <p14:sldId id="276"/>
            <p14:sldId id="296"/>
          </p14:sldIdLst>
        </p14:section>
        <p14:section name="Conference Three" id="{CF72908B-BB24-3142-B88A-934A30C91DBC}">
          <p14:sldIdLst>
            <p14:sldId id="277"/>
            <p14:sldId id="278"/>
            <p14:sldId id="279"/>
            <p14:sldId id="316"/>
            <p14:sldId id="282"/>
            <p14:sldId id="306"/>
            <p14:sldId id="283"/>
            <p14:sldId id="284"/>
            <p14:sldId id="285"/>
            <p14:sldId id="286"/>
          </p14:sldIdLst>
        </p14:section>
        <p14:section name="Conference Four" id="{62155177-BAC4-FA4D-9D25-B216FF99EA9F}">
          <p14:sldIdLst>
            <p14:sldId id="287"/>
            <p14:sldId id="288"/>
            <p14:sldId id="293"/>
            <p14:sldId id="311"/>
            <p14:sldId id="290"/>
            <p14:sldId id="309"/>
            <p14:sldId id="310"/>
            <p14:sldId id="307"/>
            <p14:sldId id="312"/>
          </p14:sldIdLst>
        </p14:section>
        <p14:section name="Closing" id="{E11B9F32-5469-42EB-8631-53D8354D741A}">
          <p14:sldIdLst>
            <p14:sldId id="315"/>
            <p14:sldId id="29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FB2C2E-AA77-6DFF-3888-79879336440F}" name="Guest User" initials="GU" userId="S::urn:spo:anon#805a8890eff51aa9e6b522380081224ac650e66404a74bb3369a1308d455a6bc::" providerId="AD"/>
  <p188:author id="{A8F8FF3C-79F2-4671-DE46-6224F903E709}" name="Matt Scrimgeour" initials="MS" userId="S::matt@coutreach.org::cd1e19c5-5ca0-4080-b261-6ea0515fffb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rol Alevizos" initials="CA" lastIdx="0" clrIdx="0">
    <p:extLst>
      <p:ext uri="{19B8F6BF-5375-455C-9EA6-DF929625EA0E}">
        <p15:presenceInfo xmlns:p15="http://schemas.microsoft.com/office/powerpoint/2012/main" userId="ff5ea67381cd364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B6D44"/>
    <a:srgbClr val="03381F"/>
    <a:srgbClr val="A1B3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66" autoAdjust="0"/>
    <p:restoredTop sz="80890" autoAdjust="0"/>
  </p:normalViewPr>
  <p:slideViewPr>
    <p:cSldViewPr snapToGrid="0">
      <p:cViewPr varScale="1">
        <p:scale>
          <a:sx n="101" d="100"/>
          <a:sy n="101" d="100"/>
        </p:scale>
        <p:origin x="1192" y="200"/>
      </p:cViewPr>
      <p:guideLst/>
    </p:cSldViewPr>
  </p:slideViewPr>
  <p:outlineViewPr>
    <p:cViewPr>
      <p:scale>
        <a:sx n="33" d="100"/>
        <a:sy n="33" d="100"/>
      </p:scale>
      <p:origin x="0" y="-6328"/>
    </p:cViewPr>
  </p:outlineViewPr>
  <p:notesTextViewPr>
    <p:cViewPr>
      <p:scale>
        <a:sx n="300" d="100"/>
        <a:sy n="300" d="100"/>
      </p:scale>
      <p:origin x="0" y="0"/>
    </p:cViewPr>
  </p:notesTextViewPr>
  <p:sorterViewPr>
    <p:cViewPr varScale="1">
      <p:scale>
        <a:sx n="100" d="100"/>
        <a:sy n="100" d="100"/>
      </p:scale>
      <p:origin x="0" y="0"/>
    </p:cViewPr>
  </p:sorterViewPr>
  <p:notesViewPr>
    <p:cSldViewPr snapToGrid="0">
      <p:cViewPr varScale="1">
        <p:scale>
          <a:sx n="94" d="100"/>
          <a:sy n="94" d="100"/>
        </p:scale>
        <p:origin x="3688"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microsoft.com/office/2018/10/relationships/authors" Targe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customXml" Target="../customXml/item1.xml"/><Relationship Id="rId6" Type="http://schemas.openxmlformats.org/officeDocument/2006/relationships/slide" Target="slides/slide3.xml"/></Relationships>
</file>

<file path=ppt/comments/modernComment_106_8251974B.xml><?xml version="1.0" encoding="utf-8"?>
<p188:cmLst xmlns:a="http://schemas.openxmlformats.org/drawingml/2006/main" xmlns:r="http://schemas.openxmlformats.org/officeDocument/2006/relationships" xmlns:p188="http://schemas.microsoft.com/office/powerpoint/2018/8/main">
  <p188:cm id="{4F20C601-5700-4D33-8440-B8E6A8105E5C}" authorId="{2AFB2C2E-AA77-6DFF-3888-79879336440F}" created="2024-11-09T20:04:34.818">
    <pc:sldMkLst xmlns:pc="http://schemas.microsoft.com/office/powerpoint/2013/main/command">
      <pc:docMk/>
      <pc:sldMk cId="2186385227" sldId="262"/>
    </pc:sldMkLst>
    <p188:replyLst>
      <p188:reply id="{50FD9BE0-6288-A94C-9A47-491A6382E160}" authorId="{A8F8FF3C-79F2-4671-DE46-6224F903E709}" created="2024-11-12T11:00:27.183">
        <p188:txBody>
          <a:bodyPr/>
          <a:lstStyle/>
          <a:p>
            <a:r>
              <a:rPr lang="en-GB"/>
              <a:t>What exactly needs to be Times Roman? Thanks
</a:t>
            </a:r>
          </a:p>
        </p188:txBody>
      </p188:reply>
      <p188:reply id="{6221BF19-9976-114E-A49D-B70717FB13DB}" authorId="{A8F8FF3C-79F2-4671-DE46-6224F903E709}" created="2024-11-13T12:48:48.954">
        <p188:txBody>
          <a:bodyPr/>
          <a:lstStyle/>
          <a:p>
            <a:r>
              <a:rPr lang="en-GB"/>
              <a:t>I’ve made the font change to the text of M 6:6 but I am unsure if this is what is meant by the comment above?
</a:t>
            </a:r>
          </a:p>
        </p188:txBody>
      </p188:reply>
    </p188:replyLst>
    <p188:txBody>
      <a:bodyPr/>
      <a:lstStyle/>
      <a:p>
        <a:r>
          <a:rPr lang="en-US"/>
          <a:t>These need to be "Times New Roman" font. I can't make the edit</a:t>
        </a:r>
      </a:p>
    </p188:txBody>
  </p188:cm>
</p188:cmLst>
</file>

<file path=ppt/comments/modernComment_139_99E23E7A.xml><?xml version="1.0" encoding="utf-8"?>
<p188:cmLst xmlns:a="http://schemas.openxmlformats.org/drawingml/2006/main" xmlns:r="http://schemas.openxmlformats.org/officeDocument/2006/relationships" xmlns:p188="http://schemas.microsoft.com/office/powerpoint/2018/8/main">
  <p188:cm id="{29A94EF0-81AD-4580-8786-D4E6BAA3B408}" authorId="{2AFB2C2E-AA77-6DFF-3888-79879336440F}" created="2024-11-09T20:01:01.771">
    <pc:sldMkLst xmlns:pc="http://schemas.microsoft.com/office/powerpoint/2013/main/command">
      <pc:docMk/>
      <pc:sldMk cId="2581741178" sldId="313"/>
    </pc:sldMkLst>
    <p188:replyLst>
      <p188:reply id="{73282916-2706-4E36-9BCC-A6BB6E735BB9}" authorId="{2AFB2C2E-AA77-6DFF-3888-79879336440F}" created="2024-11-09T20:01:23.523">
        <p188:txBody>
          <a:bodyPr/>
          <a:lstStyle/>
          <a:p>
            <a:r>
              <a:rPr lang="en-US"/>
              <a:t>BlueColor?</a:t>
            </a:r>
          </a:p>
        </p188:txBody>
      </p188:reply>
      <p188:reply id="{3098DF1D-3D8E-C049-879F-FF704546FC53}" authorId="{A8F8FF3C-79F2-4671-DE46-6224F903E709}" created="2024-11-10T01:05:49.940">
        <p188:txBody>
          <a:bodyPr/>
          <a:lstStyle/>
          <a:p>
            <a:r>
              <a:rPr lang="en-GB"/>
              <a:t>I’ve changed the colour of the Option background slide…</a:t>
            </a:r>
          </a:p>
        </p188:txBody>
      </p188:reply>
    </p188:replyLst>
    <p188:txBody>
      <a:bodyPr/>
      <a:lstStyle/>
      <a:p>
        <a:r>
          <a:rPr lang="en-US"/>
          <a:t>Can this be blue color?</a:t>
        </a:r>
      </a:p>
    </p188:txBody>
    <p188:extLst>
      <p:ext xmlns:p="http://schemas.openxmlformats.org/presentationml/2006/main" uri="{57CB4572-C831-44C2-8A1C-0ADB6CCDFE69}">
        <p223:reactions xmlns:p223="http://schemas.microsoft.com/office/powerpoint/2022/03/main">
          <p223:rxn type="👍">
            <p223:instance time="2024-11-10T01:05:18.674" authorId="{A8F8FF3C-79F2-4671-DE46-6224F903E709}"/>
          </p223:rxn>
        </p223:reaction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339203" cy="501089"/>
          </a:xfrm>
          <a:prstGeom prst="rect">
            <a:avLst/>
          </a:prstGeom>
        </p:spPr>
        <p:txBody>
          <a:bodyPr vert="horz" lIns="101051" tIns="50527" rIns="101051" bIns="50527" rtlCol="0"/>
          <a:lstStyle>
            <a:lvl1pPr algn="l">
              <a:defRPr sz="1200"/>
            </a:lvl1pPr>
          </a:lstStyle>
          <a:p>
            <a:endParaRPr lang="en-US"/>
          </a:p>
        </p:txBody>
      </p:sp>
      <p:sp>
        <p:nvSpPr>
          <p:cNvPr id="3" name="Date Placeholder 2"/>
          <p:cNvSpPr>
            <a:spLocks noGrp="1"/>
          </p:cNvSpPr>
          <p:nvPr>
            <p:ph type="dt" idx="1"/>
          </p:nvPr>
        </p:nvSpPr>
        <p:spPr>
          <a:xfrm>
            <a:off x="4364866" y="3"/>
            <a:ext cx="3339203" cy="501089"/>
          </a:xfrm>
          <a:prstGeom prst="rect">
            <a:avLst/>
          </a:prstGeom>
        </p:spPr>
        <p:txBody>
          <a:bodyPr vert="horz" lIns="101051" tIns="50527" rIns="101051" bIns="50527" rtlCol="0"/>
          <a:lstStyle>
            <a:lvl1pPr algn="r">
              <a:defRPr sz="1200"/>
            </a:lvl1pPr>
          </a:lstStyle>
          <a:p>
            <a:fld id="{26F3EB5B-1AC7-4581-9A2F-1BF0F8A53AE6}" type="datetimeFigureOut">
              <a:rPr lang="en-US" smtClean="0"/>
              <a:t>12/6/24</a:t>
            </a:fld>
            <a:endParaRPr lang="en-US"/>
          </a:p>
        </p:txBody>
      </p:sp>
      <p:sp>
        <p:nvSpPr>
          <p:cNvPr id="4" name="Slide Image Placeholder 3"/>
          <p:cNvSpPr>
            <a:spLocks noGrp="1" noRot="1" noChangeAspect="1"/>
          </p:cNvSpPr>
          <p:nvPr>
            <p:ph type="sldImg" idx="2"/>
          </p:nvPr>
        </p:nvSpPr>
        <p:spPr>
          <a:xfrm>
            <a:off x="857250" y="1249363"/>
            <a:ext cx="5989638" cy="3370262"/>
          </a:xfrm>
          <a:prstGeom prst="rect">
            <a:avLst/>
          </a:prstGeom>
          <a:noFill/>
          <a:ln w="12700">
            <a:solidFill>
              <a:prstClr val="black"/>
            </a:solidFill>
          </a:ln>
        </p:spPr>
        <p:txBody>
          <a:bodyPr vert="horz" lIns="101051" tIns="50527" rIns="101051" bIns="50527" rtlCol="0" anchor="ctr"/>
          <a:lstStyle/>
          <a:p>
            <a:endParaRPr lang="en-US"/>
          </a:p>
        </p:txBody>
      </p:sp>
      <p:sp>
        <p:nvSpPr>
          <p:cNvPr id="5" name="Notes Placeholder 4"/>
          <p:cNvSpPr>
            <a:spLocks noGrp="1"/>
          </p:cNvSpPr>
          <p:nvPr>
            <p:ph type="body" sz="quarter" idx="3"/>
          </p:nvPr>
        </p:nvSpPr>
        <p:spPr>
          <a:xfrm>
            <a:off x="770585" y="4806300"/>
            <a:ext cx="6164681" cy="3932426"/>
          </a:xfrm>
          <a:prstGeom prst="rect">
            <a:avLst/>
          </a:prstGeom>
        </p:spPr>
        <p:txBody>
          <a:bodyPr vert="horz" lIns="101051" tIns="50527" rIns="101051" bIns="505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86024"/>
            <a:ext cx="3339203" cy="501088"/>
          </a:xfrm>
          <a:prstGeom prst="rect">
            <a:avLst/>
          </a:prstGeom>
        </p:spPr>
        <p:txBody>
          <a:bodyPr vert="horz" lIns="101051" tIns="50527" rIns="101051" bIns="50527" rtlCol="0" anchor="b"/>
          <a:lstStyle>
            <a:lvl1pPr algn="l">
              <a:defRPr sz="1200"/>
            </a:lvl1pPr>
          </a:lstStyle>
          <a:p>
            <a:endParaRPr lang="en-US"/>
          </a:p>
        </p:txBody>
      </p:sp>
      <p:sp>
        <p:nvSpPr>
          <p:cNvPr id="7" name="Slide Number Placeholder 6"/>
          <p:cNvSpPr>
            <a:spLocks noGrp="1"/>
          </p:cNvSpPr>
          <p:nvPr>
            <p:ph type="sldNum" sz="quarter" idx="5"/>
          </p:nvPr>
        </p:nvSpPr>
        <p:spPr>
          <a:xfrm>
            <a:off x="4364866" y="9486024"/>
            <a:ext cx="3339203" cy="501088"/>
          </a:xfrm>
          <a:prstGeom prst="rect">
            <a:avLst/>
          </a:prstGeom>
        </p:spPr>
        <p:txBody>
          <a:bodyPr vert="horz" lIns="101051" tIns="50527" rIns="101051" bIns="50527" rtlCol="0" anchor="b"/>
          <a:lstStyle>
            <a:lvl1pPr algn="r">
              <a:defRPr sz="1200"/>
            </a:lvl1pPr>
          </a:lstStyle>
          <a:p>
            <a:fld id="{275226AD-E66B-47A8-8A26-3C89A522D7EA}" type="slidenum">
              <a:rPr lang="en-US" smtClean="0"/>
              <a:t>‹#›</a:t>
            </a:fld>
            <a:endParaRPr lang="en-US"/>
          </a:p>
        </p:txBody>
      </p:sp>
    </p:spTree>
    <p:extLst>
      <p:ext uri="{BB962C8B-B14F-4D97-AF65-F5344CB8AC3E}">
        <p14:creationId xmlns:p14="http://schemas.microsoft.com/office/powerpoint/2010/main" val="500913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1301750"/>
            <a:ext cx="5989638" cy="3370263"/>
          </a:xfrm>
        </p:spPr>
      </p:sp>
      <p:sp>
        <p:nvSpPr>
          <p:cNvPr id="3" name="Notes Placeholder 2"/>
          <p:cNvSpPr>
            <a:spLocks noGrp="1"/>
          </p:cNvSpPr>
          <p:nvPr>
            <p:ph type="body" idx="1"/>
          </p:nvPr>
        </p:nvSpPr>
        <p:spPr>
          <a:xfrm>
            <a:off x="660519" y="4827005"/>
            <a:ext cx="6164681" cy="3932426"/>
          </a:xfrm>
        </p:spPr>
        <p:txBody>
          <a:bodyPr/>
          <a:lstStyle/>
          <a:p>
            <a:pPr algn="ctr">
              <a:spcBef>
                <a:spcPct val="0"/>
              </a:spcBef>
            </a:pPr>
            <a:r>
              <a:rPr lang="en-US" altLang="en-US" b="1" dirty="0">
                <a:latin typeface="Arial" panose="020B0604020202020204" pitchFamily="34" charset="0"/>
              </a:rPr>
              <a:t>1. Centering Prayer Introductory Workshop</a:t>
            </a:r>
          </a:p>
          <a:p>
            <a:endParaRPr lang="en-US" dirty="0"/>
          </a:p>
          <a:p>
            <a:pPr algn="l" rtl="0" fontAlgn="base">
              <a:lnSpc>
                <a:spcPts val="1376"/>
              </a:lnSpc>
              <a:spcAft>
                <a:spcPts val="800"/>
              </a:spcAft>
            </a:pPr>
            <a:r>
              <a:rPr lang="en-US" sz="1800" b="1" i="0" dirty="0">
                <a:solidFill>
                  <a:srgbClr val="000000"/>
                </a:solidFill>
                <a:effectLst/>
                <a:latin typeface="Calibri" panose="020F0502020204030204" pitchFamily="34" charset="0"/>
              </a:rPr>
              <a:t>Centering Prayer Introductory Workshop</a:t>
            </a:r>
            <a:endParaRPr lang="en-US" sz="1800" b="0" i="0" dirty="0">
              <a:solidFill>
                <a:srgbClr val="000000"/>
              </a:solidFill>
              <a:effectLst/>
              <a:latin typeface="Calibri" panose="020F0502020204030204" pitchFamily="34" charset="0"/>
            </a:endParaRPr>
          </a:p>
          <a:p>
            <a:pPr algn="l" rtl="0" fontAlgn="base">
              <a:lnSpc>
                <a:spcPts val="1376"/>
              </a:lnSpc>
              <a:spcAft>
                <a:spcPts val="800"/>
              </a:spcAft>
            </a:pP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800" b="0" i="1" dirty="0">
                <a:solidFill>
                  <a:srgbClr val="000000"/>
                </a:solidFill>
                <a:effectLst/>
                <a:latin typeface="Times New Roman" panose="02020603050405020304" pitchFamily="18" charset="0"/>
              </a:rPr>
              <a:t>NOTES TO PRESENTER:</a:t>
            </a:r>
            <a:r>
              <a:rPr lang="en-US" sz="1800" b="0" i="0" dirty="0">
                <a:solidFill>
                  <a:srgbClr val="000000"/>
                </a:solidFill>
                <a:effectLst/>
                <a:latin typeface="Times New Roman" panose="02020603050405020304" pitchFamily="18" charset="0"/>
              </a:rPr>
              <a:t> </a:t>
            </a: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800" b="0" i="1" dirty="0">
                <a:solidFill>
                  <a:srgbClr val="000000"/>
                </a:solidFill>
                <a:effectLst/>
                <a:latin typeface="Times New Roman"/>
                <a:cs typeface="Times New Roman"/>
              </a:rPr>
              <a:t>In this first conference, it is important to know your audience and tailor the content to the group.                                                                                                                                                               Feel free to adjust and be flexible.  </a:t>
            </a:r>
            <a:endParaRPr lang="en-US" b="0" i="1">
              <a:solidFill>
                <a:srgbClr val="000000"/>
              </a:solidFill>
              <a:effectLst/>
              <a:latin typeface="Times New Roman"/>
              <a:cs typeface="Times New Roman"/>
            </a:endParaRPr>
          </a:p>
          <a:p>
            <a:pPr algn="l" rtl="0" fontAlgn="base">
              <a:lnSpc>
                <a:spcPts val="1538"/>
              </a:lnSpc>
              <a:spcAft>
                <a:spcPts val="800"/>
              </a:spcAft>
            </a:pPr>
            <a:r>
              <a:rPr lang="en-US" sz="1800" b="0" i="1" dirty="0">
                <a:solidFill>
                  <a:srgbClr val="000000"/>
                </a:solidFill>
                <a:effectLst/>
                <a:latin typeface="Times New Roman"/>
                <a:cs typeface="Times New Roman"/>
              </a:rPr>
              <a:t>You may read aloud all the quotes from Thomas Keating’s Open Mind, Open Heart (2006) in all conferences. Depending on the audience, context, and time restraints, the reading(s) may be skipped.</a:t>
            </a:r>
          </a:p>
          <a:p>
            <a:pPr algn="l" rtl="0" fontAlgn="base">
              <a:lnSpc>
                <a:spcPts val="1538"/>
              </a:lnSpc>
              <a:spcAft>
                <a:spcPts val="800"/>
              </a:spcAft>
            </a:pPr>
            <a:r>
              <a:rPr lang="en-US" sz="1800" b="0" i="1" dirty="0">
                <a:solidFill>
                  <a:srgbClr val="000000"/>
                </a:solidFill>
                <a:effectLst/>
                <a:latin typeface="Times New Roman"/>
                <a:cs typeface="Times New Roman"/>
              </a:rPr>
              <a:t> </a:t>
            </a:r>
            <a:endParaRPr lang="en-US" b="0" i="1">
              <a:solidFill>
                <a:srgbClr val="000000"/>
              </a:solidFill>
              <a:effectLst/>
              <a:latin typeface="Times New Roman"/>
              <a:cs typeface="Times New Roman"/>
            </a:endParaRPr>
          </a:p>
          <a:p>
            <a:pPr fontAlgn="base">
              <a:lnSpc>
                <a:spcPts val="1538"/>
              </a:lnSpc>
              <a:spcAft>
                <a:spcPts val="800"/>
              </a:spcAft>
            </a:pPr>
            <a:r>
              <a:rPr lang="en-US" sz="1800" b="0" i="0" dirty="0">
                <a:solidFill>
                  <a:srgbClr val="4472C4"/>
                </a:solidFill>
                <a:effectLst/>
                <a:latin typeface="Calibri"/>
                <a:cs typeface="Calibri"/>
              </a:rPr>
              <a:t>Your </a:t>
            </a:r>
            <a:r>
              <a:rPr lang="en-US" sz="1800" b="0" i="1" dirty="0">
                <a:solidFill>
                  <a:srgbClr val="4472C4"/>
                </a:solidFill>
                <a:effectLst/>
                <a:latin typeface="Calibri"/>
                <a:cs typeface="Calibri"/>
              </a:rPr>
              <a:t>**Options** </a:t>
            </a:r>
            <a:r>
              <a:rPr lang="en-US" sz="1800" b="0" i="0" dirty="0">
                <a:solidFill>
                  <a:srgbClr val="4472C4"/>
                </a:solidFill>
                <a:effectLst/>
                <a:latin typeface="Calibri"/>
                <a:cs typeface="Calibri"/>
              </a:rPr>
              <a:t>are indicated by </a:t>
            </a:r>
            <a:r>
              <a:rPr lang="en-US" sz="1800" b="0" i="1" dirty="0">
                <a:solidFill>
                  <a:srgbClr val="4472C4"/>
                </a:solidFill>
                <a:effectLst/>
                <a:latin typeface="Calibri"/>
                <a:cs typeface="Calibri"/>
              </a:rPr>
              <a:t>**four asterisks**.</a:t>
            </a:r>
            <a:r>
              <a:rPr lang="en-US" sz="1800" b="0" i="0" dirty="0">
                <a:solidFill>
                  <a:srgbClr val="4472C4"/>
                </a:solidFill>
                <a:effectLst/>
                <a:latin typeface="Calibri"/>
                <a:cs typeface="Calibri"/>
              </a:rPr>
              <a:t> </a:t>
            </a:r>
            <a:endParaRPr lang="en-US" b="0" i="0" dirty="0">
              <a:solidFill>
                <a:srgbClr val="000000"/>
              </a:solidFill>
              <a:effectLst/>
              <a:latin typeface="Calibri"/>
              <a:cs typeface="Calibri"/>
            </a:endParaRPr>
          </a:p>
          <a:p>
            <a:pPr algn="l" rtl="0" fontAlgn="base">
              <a:lnSpc>
                <a:spcPts val="1538"/>
              </a:lnSpc>
              <a:spcAft>
                <a:spcPts val="800"/>
              </a:spcAft>
            </a:pPr>
            <a:r>
              <a:rPr lang="en-US" sz="1800" b="0" i="0" dirty="0">
                <a:solidFill>
                  <a:srgbClr val="000000"/>
                </a:solidFill>
                <a:effectLst/>
                <a:latin typeface="Times New Roman" panose="02020603050405020304" pitchFamily="18" charset="0"/>
              </a:rPr>
              <a:t>  </a:t>
            </a: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800" b="1" i="0" dirty="0">
                <a:solidFill>
                  <a:srgbClr val="000000"/>
                </a:solidFill>
                <a:effectLst/>
                <a:latin typeface="Times New Roman" panose="02020603050405020304" pitchFamily="18" charset="0"/>
              </a:rPr>
              <a:t>Welcome </a:t>
            </a:r>
            <a:r>
              <a:rPr lang="en-US" sz="1800" b="0" i="0" dirty="0">
                <a:solidFill>
                  <a:srgbClr val="000000"/>
                </a:solidFill>
                <a:effectLst/>
                <a:latin typeface="Times New Roman" panose="02020603050405020304" pitchFamily="18" charset="0"/>
              </a:rPr>
              <a:t> </a:t>
            </a: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800" b="0" i="1" dirty="0">
                <a:solidFill>
                  <a:srgbClr val="000000"/>
                </a:solidFill>
                <a:effectLst/>
                <a:latin typeface="Times New Roman" panose="02020603050405020304" pitchFamily="18" charset="0"/>
              </a:rPr>
              <a:t>This “Welcome” can be given by the host or a presenter.</a:t>
            </a:r>
            <a:r>
              <a:rPr lang="en-US" sz="1800" b="0" i="0" dirty="0">
                <a:solidFill>
                  <a:srgbClr val="000000"/>
                </a:solidFill>
                <a:effectLst/>
                <a:latin typeface="Times New Roman" panose="02020603050405020304" pitchFamily="18" charset="0"/>
              </a:rPr>
              <a:t> </a:t>
            </a: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800" b="0" i="0" dirty="0">
                <a:solidFill>
                  <a:srgbClr val="000000"/>
                </a:solidFill>
                <a:effectLst/>
                <a:latin typeface="Times New Roman" panose="02020603050405020304" pitchFamily="18" charset="0"/>
              </a:rPr>
              <a:t>  </a:t>
            </a: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800" b="1" i="0" dirty="0">
                <a:solidFill>
                  <a:srgbClr val="000000"/>
                </a:solidFill>
                <a:effectLst/>
                <a:latin typeface="Times New Roman" panose="02020603050405020304" pitchFamily="18" charset="0"/>
              </a:rPr>
              <a:t>Opening Prayer:</a:t>
            </a:r>
            <a:r>
              <a:rPr lang="en-US" sz="1800" b="0" i="0" dirty="0">
                <a:solidFill>
                  <a:srgbClr val="000000"/>
                </a:solidFill>
                <a:effectLst/>
                <a:latin typeface="Times New Roman" panose="02020603050405020304" pitchFamily="18" charset="0"/>
              </a:rPr>
              <a:t> Use the prayer provided or use your own opening prayer.</a:t>
            </a:r>
          </a:p>
          <a:p>
            <a:pPr algn="l" rtl="0" fontAlgn="base">
              <a:lnSpc>
                <a:spcPts val="1538"/>
              </a:lnSpc>
              <a:spcAft>
                <a:spcPts val="800"/>
              </a:spcAft>
            </a:pPr>
            <a:endParaRPr lang="en-US" sz="1800" b="0" i="0" dirty="0">
              <a:solidFill>
                <a:srgbClr val="000000"/>
              </a:solidFill>
              <a:effectLst/>
              <a:latin typeface="Times New Roman" panose="02020603050405020304" pitchFamily="18" charset="0"/>
            </a:endParaRPr>
          </a:p>
          <a:p>
            <a:pPr algn="l" rtl="0" fontAlgn="base">
              <a:lnSpc>
                <a:spcPts val="1538"/>
              </a:lnSpc>
              <a:spcAft>
                <a:spcPts val="800"/>
              </a:spcAft>
            </a:pPr>
            <a:r>
              <a:rPr lang="en-US" sz="1800" b="0" i="0" dirty="0">
                <a:solidFill>
                  <a:srgbClr val="000000"/>
                </a:solidFill>
                <a:effectLst/>
                <a:latin typeface="Times New Roman" panose="02020603050405020304" pitchFamily="18" charset="0"/>
              </a:rPr>
              <a:t>**Option**</a:t>
            </a: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800" b="0" i="0" dirty="0">
                <a:solidFill>
                  <a:srgbClr val="4472C4"/>
                </a:solidFill>
                <a:effectLst/>
                <a:latin typeface="Calibri" panose="020F0502020204030204" pitchFamily="34" charset="0"/>
              </a:rPr>
              <a:t>“Divine Indwelling Presence,  </a:t>
            </a: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800" b="0" i="0" dirty="0">
                <a:solidFill>
                  <a:srgbClr val="4472C4"/>
                </a:solidFill>
                <a:effectLst/>
                <a:latin typeface="Calibri" panose="020F0502020204030204" pitchFamily="34" charset="0"/>
              </a:rPr>
              <a:t>Bless this time together and make it a sacred time as we wait upon you. Bless each of us </a:t>
            </a: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800" b="0" i="0" dirty="0">
                <a:solidFill>
                  <a:srgbClr val="4472C4"/>
                </a:solidFill>
                <a:effectLst/>
                <a:latin typeface="Calibri" panose="020F0502020204030204" pitchFamily="34" charset="0"/>
              </a:rPr>
              <a:t>as we come answering your call to seek a deeper relationship with you, and bless us </a:t>
            </a: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800" b="0" i="0" dirty="0">
                <a:solidFill>
                  <a:srgbClr val="4472C4"/>
                </a:solidFill>
                <a:effectLst/>
                <a:latin typeface="Calibri" panose="020F0502020204030204" pitchFamily="34" charset="0"/>
              </a:rPr>
              <a:t>together with the unity of your Holy Spirit. Amen” </a:t>
            </a: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800" b="0" i="0" dirty="0">
                <a:solidFill>
                  <a:srgbClr val="000000"/>
                </a:solidFill>
                <a:effectLst/>
                <a:latin typeface="Times New Roman" panose="02020603050405020304" pitchFamily="18" charset="0"/>
              </a:rPr>
              <a:t>  </a:t>
            </a: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800" b="1" i="0" dirty="0">
                <a:solidFill>
                  <a:srgbClr val="000000"/>
                </a:solidFill>
                <a:effectLst/>
                <a:latin typeface="Times New Roman" panose="02020603050405020304" pitchFamily="18" charset="0"/>
              </a:rPr>
              <a:t>Introductions</a:t>
            </a:r>
            <a:r>
              <a:rPr lang="en-US" sz="1800" b="0" i="0" dirty="0">
                <a:solidFill>
                  <a:srgbClr val="000000"/>
                </a:solidFill>
                <a:effectLst/>
                <a:latin typeface="Times New Roman" panose="02020603050405020304" pitchFamily="18" charset="0"/>
              </a:rPr>
              <a:t>: introduce presenter(s) and welcome participants. </a:t>
            </a: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800" b="0" i="0" dirty="0">
                <a:solidFill>
                  <a:srgbClr val="000000"/>
                </a:solidFill>
                <a:effectLst/>
                <a:latin typeface="Times New Roman" panose="02020603050405020304" pitchFamily="18" charset="0"/>
              </a:rPr>
              <a:t>Introduction of the participants can be devised to fit the situation.</a:t>
            </a:r>
          </a:p>
          <a:p>
            <a:pPr algn="l" rtl="0" fontAlgn="base">
              <a:lnSpc>
                <a:spcPts val="1538"/>
              </a:lnSpc>
              <a:spcAft>
                <a:spcPts val="800"/>
              </a:spcAft>
            </a:pPr>
            <a:r>
              <a:rPr lang="en-US" sz="1800" b="0" i="0" dirty="0">
                <a:solidFill>
                  <a:srgbClr val="000000"/>
                </a:solidFill>
                <a:effectLst/>
                <a:latin typeface="Times New Roman" panose="02020603050405020304" pitchFamily="18" charset="0"/>
              </a:rPr>
              <a:t>                                                                                                            </a:t>
            </a: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800" b="1" i="0" dirty="0">
                <a:solidFill>
                  <a:srgbClr val="000000"/>
                </a:solidFill>
                <a:effectLst/>
                <a:latin typeface="Times New Roman" panose="02020603050405020304" pitchFamily="18" charset="0"/>
              </a:rPr>
              <a:t>Go over the Schedule</a:t>
            </a:r>
            <a:r>
              <a:rPr lang="en-US" sz="1800" b="0" i="0" dirty="0">
                <a:solidFill>
                  <a:srgbClr val="000000"/>
                </a:solidFill>
                <a:effectLst/>
                <a:latin typeface="Times New Roman" panose="02020603050405020304" pitchFamily="18" charset="0"/>
              </a:rPr>
              <a:t> </a:t>
            </a: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800" b="0" i="0" dirty="0">
                <a:solidFill>
                  <a:srgbClr val="000000"/>
                </a:solidFill>
                <a:effectLst/>
                <a:latin typeface="Times New Roman" panose="02020603050405020304" pitchFamily="18" charset="0"/>
              </a:rPr>
              <a:t>In this workshop, we will learn what Centering Prayer is, how to do it, why you may want to do it, and experience Centering Prayer together.  </a:t>
            </a:r>
            <a:endParaRPr lang="en-US" b="0" i="0" dirty="0">
              <a:solidFill>
                <a:srgbClr val="000000"/>
              </a:solidFill>
              <a:effectLst/>
              <a:latin typeface="Segoe UI" panose="020B0502040204020203" pitchFamily="34" charset="0"/>
            </a:endParaRPr>
          </a:p>
          <a:p>
            <a:pPr fontAlgn="base">
              <a:lnSpc>
                <a:spcPts val="1538"/>
              </a:lnSpc>
              <a:spcAft>
                <a:spcPts val="800"/>
              </a:spcAft>
            </a:pPr>
            <a:r>
              <a:rPr lang="en-US" sz="1800" b="0" i="0" dirty="0">
                <a:solidFill>
                  <a:srgbClr val="000000"/>
                </a:solidFill>
                <a:effectLst/>
                <a:latin typeface="Times New Roman"/>
                <a:cs typeface="Times New Roman"/>
              </a:rPr>
              <a:t>Review the Workshop schedule including </a:t>
            </a:r>
            <a:r>
              <a:rPr lang="en-US" sz="1800" dirty="0">
                <a:solidFill>
                  <a:srgbClr val="000000"/>
                </a:solidFill>
                <a:latin typeface="Times New Roman"/>
                <a:cs typeface="Times New Roman"/>
              </a:rPr>
              <a:t>an ending</a:t>
            </a:r>
            <a:r>
              <a:rPr lang="en-US" sz="1800" b="0" i="0" dirty="0">
                <a:solidFill>
                  <a:srgbClr val="000000"/>
                </a:solidFill>
                <a:effectLst/>
                <a:latin typeface="Times New Roman"/>
                <a:cs typeface="Times New Roman"/>
              </a:rPr>
              <a:t> time. </a:t>
            </a:r>
            <a:endParaRPr lang="en-US" b="0" i="0" dirty="0">
              <a:solidFill>
                <a:srgbClr val="000000"/>
              </a:solidFill>
              <a:effectLst/>
              <a:latin typeface="Times New Roman"/>
              <a:cs typeface="Times New Roman"/>
            </a:endParaRPr>
          </a:p>
          <a:p>
            <a:pPr algn="l" rtl="0" fontAlgn="base">
              <a:lnSpc>
                <a:spcPts val="1538"/>
              </a:lnSpc>
              <a:spcAft>
                <a:spcPts val="800"/>
              </a:spcAft>
            </a:pPr>
            <a:r>
              <a:rPr lang="en-US" sz="1800" b="0" i="0" dirty="0">
                <a:solidFill>
                  <a:srgbClr val="000000"/>
                </a:solidFill>
                <a:effectLst/>
                <a:latin typeface="Times New Roman" panose="02020603050405020304" pitchFamily="18" charset="0"/>
              </a:rPr>
              <a:t>Review practical details such as the location of bathrooms, coffee/water table, book tables, etc. </a:t>
            </a:r>
            <a:endParaRPr lang="en-US"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10"/>
          </p:nvPr>
        </p:nvSpPr>
        <p:spPr/>
        <p:txBody>
          <a:bodyPr/>
          <a:lstStyle/>
          <a:p>
            <a:fld id="{275226AD-E66B-47A8-8A26-3C89A522D7EA}" type="slidenum">
              <a:rPr lang="en-US" smtClean="0"/>
              <a:t>1</a:t>
            </a:fld>
            <a:endParaRPr lang="en-US"/>
          </a:p>
        </p:txBody>
      </p:sp>
      <p:sp>
        <p:nvSpPr>
          <p:cNvPr id="5" name="Rectangle 4">
            <a:extLst>
              <a:ext uri="{FF2B5EF4-FFF2-40B4-BE49-F238E27FC236}">
                <a16:creationId xmlns:a16="http://schemas.microsoft.com/office/drawing/2014/main" id="{06E53DCA-50A2-4DD3-AFAD-2DD41EF649E5}"/>
              </a:ext>
            </a:extLst>
          </p:cNvPr>
          <p:cNvSpPr/>
          <p:nvPr/>
        </p:nvSpPr>
        <p:spPr>
          <a:xfrm>
            <a:off x="519827" y="4806300"/>
            <a:ext cx="6305373" cy="4712248"/>
          </a:xfrm>
          <a:prstGeom prst="rect">
            <a:avLst/>
          </a:prstGeom>
        </p:spPr>
        <p:txBody>
          <a:bodyPr wrap="square" lIns="88861" tIns="44431" rIns="88861" bIns="44431">
            <a:spAutoFit/>
          </a:bodyPr>
          <a:lstStyle/>
          <a:p>
            <a:pPr>
              <a:defRPr/>
            </a:pPr>
            <a:endParaRPr lang="en-US" altLang="en-US" sz="1100" u="sng" dirty="0">
              <a:latin typeface="Arial" panose="020B0604020202020204" pitchFamily="34" charset="0"/>
            </a:endParaRPr>
          </a:p>
          <a:p>
            <a:pPr>
              <a:defRPr/>
            </a:pPr>
            <a:endParaRPr lang="en-US" altLang="en-US" sz="1100" u="sng" dirty="0">
              <a:latin typeface="Arial" panose="020B0604020202020204" pitchFamily="34" charset="0"/>
            </a:endParaRPr>
          </a:p>
          <a:p>
            <a:pPr>
              <a:defRPr/>
            </a:pPr>
            <a:r>
              <a:rPr lang="en-US" altLang="en-US" sz="1200" u="sng" dirty="0">
                <a:latin typeface="Arial" panose="020B0604020202020204" pitchFamily="34" charset="0"/>
              </a:rPr>
              <a:t>PRESENTERS NOTES:</a:t>
            </a:r>
          </a:p>
          <a:p>
            <a:pPr lvl="1">
              <a:defRPr/>
            </a:pPr>
            <a:r>
              <a:rPr lang="en-US" altLang="en-US" sz="1200" dirty="0">
                <a:latin typeface="Arial" panose="020B0604020202020204" pitchFamily="34" charset="0"/>
              </a:rPr>
              <a:t>The following slides are duplicated 9&amp;10, 11&amp;12, 21&amp;22, 40&amp;41 because the notes were long.  Only the presenter sees the notes when “use presenter view” is checked or when “notes page” is printed as speakers notes. The audience should not notice the two slides since they are identical.</a:t>
            </a:r>
          </a:p>
          <a:p>
            <a:pPr marL="663937" lvl="1" indent="-185936">
              <a:buFont typeface="Arial" panose="020B0604020202020204" pitchFamily="34" charset="0"/>
              <a:buChar char="•"/>
              <a:defRPr/>
            </a:pPr>
            <a:r>
              <a:rPr lang="en-US" altLang="en-US" sz="1200" b="1" dirty="0">
                <a:latin typeface="Arial" panose="020B0604020202020204" pitchFamily="34" charset="0"/>
              </a:rPr>
              <a:t>Open with a prayer</a:t>
            </a:r>
            <a:br>
              <a:rPr lang="en-US" altLang="en-US" sz="1200" dirty="0">
                <a:latin typeface="Arial" panose="020B0604020202020204" pitchFamily="34" charset="0"/>
              </a:rPr>
            </a:br>
            <a:r>
              <a:rPr lang="en-US" altLang="en-US" sz="1200" dirty="0">
                <a:latin typeface="Arial" panose="020B0604020202020204" pitchFamily="34" charset="0"/>
              </a:rPr>
              <a:t>You may use either the prayers provided in the </a:t>
            </a:r>
            <a:r>
              <a:rPr lang="en-US" altLang="en-US" sz="1200" b="1" i="1" dirty="0">
                <a:latin typeface="Arial" panose="020B0604020202020204" pitchFamily="34" charset="0"/>
              </a:rPr>
              <a:t>Presenter Formation Handbook for Centering Prayer</a:t>
            </a:r>
            <a:r>
              <a:rPr lang="en-US" altLang="en-US" sz="1200" dirty="0">
                <a:latin typeface="Arial" panose="020B0604020202020204" pitchFamily="34" charset="0"/>
              </a:rPr>
              <a:t> or use your own opening prayer</a:t>
            </a:r>
          </a:p>
          <a:p>
            <a:pPr marL="663937" lvl="1" indent="-185936">
              <a:buFont typeface="Arial" panose="020B0604020202020204" pitchFamily="34" charset="0"/>
              <a:buChar char="•"/>
              <a:defRPr/>
            </a:pPr>
            <a:r>
              <a:rPr lang="en-US" altLang="en-US" sz="1200" b="1" dirty="0">
                <a:latin typeface="Arial" panose="020B0604020202020204" pitchFamily="34" charset="0"/>
              </a:rPr>
              <a:t>Welcome and reverence each participant</a:t>
            </a:r>
          </a:p>
          <a:p>
            <a:pPr marL="1108179" lvl="2" indent="-185936">
              <a:buFont typeface="Arial" panose="020B0604020202020204" pitchFamily="34" charset="0"/>
              <a:buChar char="•"/>
              <a:defRPr/>
            </a:pPr>
            <a:r>
              <a:rPr lang="en-US" altLang="en-US" sz="1200" dirty="0">
                <a:latin typeface="Arial" panose="020B0604020202020204" pitchFamily="34" charset="0"/>
              </a:rPr>
              <a:t>Introduction of presenters</a:t>
            </a:r>
          </a:p>
          <a:p>
            <a:pPr marL="1108179" lvl="2" indent="-185936">
              <a:buFont typeface="Arial" panose="020B0604020202020204" pitchFamily="34" charset="0"/>
              <a:buChar char="•"/>
              <a:defRPr/>
            </a:pPr>
            <a:r>
              <a:rPr lang="en-US" altLang="en-US" sz="1200" dirty="0">
                <a:latin typeface="Arial" panose="020B0604020202020204" pitchFamily="34" charset="0"/>
              </a:rPr>
              <a:t>Introduction </a:t>
            </a:r>
            <a:r>
              <a:rPr lang="en-US" sz="1200" dirty="0">
                <a:latin typeface="Arial" panose="020B0604020202020204" pitchFamily="34" charset="0"/>
              </a:rPr>
              <a:t>of participants to each other and the group if it is a small group. If it is a large group, introductions can be devised to fit the situation.</a:t>
            </a:r>
          </a:p>
          <a:p>
            <a:pPr marL="663937" lvl="1" indent="-185936">
              <a:buFont typeface="Arial" panose="020B0604020202020204" pitchFamily="34" charset="0"/>
              <a:buChar char="•"/>
              <a:defRPr/>
            </a:pPr>
            <a:r>
              <a:rPr lang="en-US" altLang="en-US" sz="1200" b="1" dirty="0">
                <a:latin typeface="Arial" panose="020B0604020202020204" pitchFamily="34" charset="0"/>
              </a:rPr>
              <a:t>Share an Explanation of Contemplative Outreach </a:t>
            </a:r>
          </a:p>
          <a:p>
            <a:pPr marL="1159767" lvl="2" indent="-185936">
              <a:buFont typeface="Arial" panose="020B0604020202020204" pitchFamily="34" charset="0"/>
              <a:buChar char="•"/>
              <a:defRPr/>
            </a:pPr>
            <a:r>
              <a:rPr lang="en-US" altLang="en-US" sz="1200" dirty="0">
                <a:latin typeface="Arial" panose="020B0604020202020204" pitchFamily="34" charset="0"/>
              </a:rPr>
              <a:t>Contemplative Outreach was founded in 1984 under the leadership of Fr. Thomas Keating. Our purpose is to renew the contemplative dimension of the Gospel in everyday life. Our vision is to share the method of Centering Prayer and its immediate conceptual background. </a:t>
            </a:r>
          </a:p>
          <a:p>
            <a:pPr marL="1159767" lvl="2" indent="-185936">
              <a:buFont typeface="Arial" panose="020B0604020202020204" pitchFamily="34" charset="0"/>
              <a:buChar char="•"/>
              <a:defRPr/>
            </a:pPr>
            <a:r>
              <a:rPr lang="en-US" altLang="en-US" sz="1200" dirty="0">
                <a:latin typeface="Arial" panose="020B0604020202020204" pitchFamily="34" charset="0"/>
              </a:rPr>
              <a:t>Contemplative Outreach is a worldwide community made up of individuals and small faith prayer groups committed to the practice of Centering Prayer. Over the years, we have assisted groups in establishing local Chapters around the world.</a:t>
            </a:r>
          </a:p>
          <a:p>
            <a:pPr marL="33693">
              <a:defRPr/>
            </a:pPr>
            <a:br>
              <a:rPr lang="en-US" altLang="en-US" sz="1100" dirty="0">
                <a:latin typeface="Arial" panose="020B0604020202020204" pitchFamily="34" charset="0"/>
              </a:rPr>
            </a:br>
            <a:endParaRPr lang="en-US" altLang="en-US" sz="1100" dirty="0">
              <a:latin typeface="Arial" panose="020B0604020202020204" pitchFamily="34" charset="0"/>
            </a:endParaRPr>
          </a:p>
        </p:txBody>
      </p:sp>
    </p:spTree>
    <p:extLst>
      <p:ext uri="{BB962C8B-B14F-4D97-AF65-F5344CB8AC3E}">
        <p14:creationId xmlns:p14="http://schemas.microsoft.com/office/powerpoint/2010/main" val="136355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6B7C1-5871-0DEF-9F8F-604B5E9290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646A4C-68EA-D0B3-DFB2-C024CBE66C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2A7131-ECF1-0205-1F36-D039ECFDFBEE}"/>
              </a:ext>
            </a:extLst>
          </p:cNvPr>
          <p:cNvSpPr>
            <a:spLocks noGrp="1"/>
          </p:cNvSpPr>
          <p:nvPr>
            <p:ph type="body" idx="1"/>
          </p:nvPr>
        </p:nvSpPr>
        <p:spPr/>
        <p:txBody>
          <a:bodyPr/>
          <a:lstStyle/>
          <a:p>
            <a:pPr algn="l" rtl="0" fontAlgn="base">
              <a:lnSpc>
                <a:spcPts val="1538"/>
              </a:lnSpc>
              <a:spcAft>
                <a:spcPts val="800"/>
              </a:spcAft>
            </a:pPr>
            <a:r>
              <a:rPr lang="en-US" sz="1800" i="0" dirty="0"/>
              <a:t>**Option** </a:t>
            </a:r>
            <a:r>
              <a:rPr lang="en-US" sz="1800" b="1" i="0" dirty="0"/>
              <a:t>10. </a:t>
            </a:r>
            <a:r>
              <a:rPr lang="en-US" sz="1800" b="1" i="0" dirty="0">
                <a:solidFill>
                  <a:srgbClr val="4472C4"/>
                </a:solidFill>
                <a:effectLst/>
                <a:latin typeface="Calibri" panose="020F0502020204030204" pitchFamily="34" charset="0"/>
              </a:rPr>
              <a:t>The Christian Contemplative Tradition</a:t>
            </a:r>
            <a:r>
              <a:rPr lang="en-US" sz="1800" b="0" i="0" dirty="0">
                <a:solidFill>
                  <a:srgbClr val="4472C4"/>
                </a:solidFill>
                <a:effectLst/>
                <a:latin typeface="Calibri" panose="020F0502020204030204" pitchFamily="34" charset="0"/>
              </a:rPr>
              <a:t> </a:t>
            </a:r>
          </a:p>
          <a:p>
            <a:pPr algn="l" rtl="0" fontAlgn="base">
              <a:lnSpc>
                <a:spcPts val="1538"/>
              </a:lnSpc>
              <a:spcAft>
                <a:spcPts val="800"/>
              </a:spcAft>
            </a:pP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800" b="0" i="0" dirty="0">
                <a:solidFill>
                  <a:srgbClr val="4472C4"/>
                </a:solidFill>
                <a:effectLst/>
                <a:latin typeface="Calibri" panose="020F0502020204030204" pitchFamily="34" charset="0"/>
              </a:rPr>
              <a:t>Adapted from the Contemplative Outreach website.  </a:t>
            </a: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800" b="1" i="0" dirty="0">
                <a:solidFill>
                  <a:srgbClr val="4472C4"/>
                </a:solidFill>
                <a:effectLst/>
                <a:latin typeface="Calibri" panose="020F0502020204030204" pitchFamily="34" charset="0"/>
              </a:rPr>
              <a:t>https://</a:t>
            </a:r>
            <a:r>
              <a:rPr lang="en-US" sz="1800" b="1" i="0" dirty="0" err="1">
                <a:solidFill>
                  <a:srgbClr val="4472C4"/>
                </a:solidFill>
                <a:effectLst/>
                <a:latin typeface="Calibri" panose="020F0502020204030204" pitchFamily="34" charset="0"/>
              </a:rPr>
              <a:t>www.contemplativeoutreach.org</a:t>
            </a:r>
            <a:r>
              <a:rPr lang="en-US" sz="1800" b="1" i="0" dirty="0">
                <a:solidFill>
                  <a:srgbClr val="4472C4"/>
                </a:solidFill>
                <a:effectLst/>
                <a:latin typeface="Calibri" panose="020F0502020204030204" pitchFamily="34" charset="0"/>
              </a:rPr>
              <a:t>/the-</a:t>
            </a:r>
            <a:r>
              <a:rPr lang="en-US" sz="1800" b="1" i="0" dirty="0" err="1">
                <a:solidFill>
                  <a:srgbClr val="4472C4"/>
                </a:solidFill>
                <a:effectLst/>
                <a:latin typeface="Calibri" panose="020F0502020204030204" pitchFamily="34" charset="0"/>
              </a:rPr>
              <a:t>christian</a:t>
            </a:r>
            <a:r>
              <a:rPr lang="en-US" sz="1800" b="1" i="0" dirty="0">
                <a:solidFill>
                  <a:srgbClr val="4472C4"/>
                </a:solidFill>
                <a:effectLst/>
                <a:latin typeface="Calibri" panose="020F0502020204030204" pitchFamily="34" charset="0"/>
              </a:rPr>
              <a:t>-contemplative-tradition </a:t>
            </a:r>
          </a:p>
          <a:p>
            <a:pPr algn="l" rtl="0" fontAlgn="base">
              <a:lnSpc>
                <a:spcPts val="1538"/>
              </a:lnSpc>
              <a:spcAft>
                <a:spcPts val="800"/>
              </a:spcAft>
            </a:pPr>
            <a:r>
              <a:rPr lang="en-US" sz="1800" b="0" i="0" dirty="0">
                <a:solidFill>
                  <a:srgbClr val="4472C4"/>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800" b="0" i="0" dirty="0">
                <a:solidFill>
                  <a:srgbClr val="4472C4"/>
                </a:solidFill>
                <a:effectLst/>
                <a:latin typeface="Calibri" panose="020F0502020204030204" pitchFamily="34" charset="0"/>
              </a:rPr>
              <a:t>For the first 16 centuries of the Christian era, contemplation had a specific meaning. St. Gregory the Great summed it up at the end of the 6th century as the knowledge of God that is impregnated with love. He referred to contemplation as “resting in God.” </a:t>
            </a:r>
          </a:p>
          <a:p>
            <a:pPr algn="l" rtl="0" fontAlgn="base">
              <a:lnSpc>
                <a:spcPts val="1538"/>
              </a:lnSpc>
              <a:spcAft>
                <a:spcPts val="800"/>
              </a:spcAft>
            </a:pP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800" b="0" i="0" dirty="0">
                <a:solidFill>
                  <a:srgbClr val="4472C4"/>
                </a:solidFill>
                <a:effectLst/>
                <a:latin typeface="Calibri" panose="020F0502020204030204" pitchFamily="34" charset="0"/>
              </a:rPr>
              <a:t>In this “resting,” the mind and heart are not so much seeking God as beginning to experience what they have been seeking in a single act or thought, and then sustaining their consent to God’s presence and action. </a:t>
            </a:r>
          </a:p>
          <a:p>
            <a:pPr algn="l" rtl="0" fontAlgn="base">
              <a:lnSpc>
                <a:spcPts val="1538"/>
              </a:lnSpc>
              <a:spcAft>
                <a:spcPts val="800"/>
              </a:spcAft>
            </a:pP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800" b="0" i="0" dirty="0">
                <a:solidFill>
                  <a:srgbClr val="4472C4"/>
                </a:solidFill>
                <a:effectLst/>
                <a:latin typeface="Calibri" panose="020F0502020204030204" pitchFamily="34" charset="0"/>
              </a:rPr>
              <a:t>In this tradition, contemplation, or contemplative prayer, is not something that can be achieved through will but is rather God’s gift. It is the opening of mind and heart–one’s whole being–to God. Contemplative prayer is a process of interior transformation. It is a relationship initiated by God and leading, if one consents, to divine union. </a:t>
            </a:r>
          </a:p>
          <a:p>
            <a:pPr algn="l" rtl="0" fontAlgn="base">
              <a:lnSpc>
                <a:spcPts val="1538"/>
              </a:lnSpc>
              <a:spcAft>
                <a:spcPts val="800"/>
              </a:spcAft>
            </a:pP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800" b="0" i="0" dirty="0">
                <a:solidFill>
                  <a:srgbClr val="4472C4"/>
                </a:solidFill>
                <a:effectLst/>
                <a:latin typeface="Calibri" panose="020F0502020204030204" pitchFamily="34" charset="0"/>
              </a:rPr>
              <a:t>Contemplative Christian prayer has been practiced in every age beginning with the Desert Fathers and Mothers. </a:t>
            </a:r>
          </a:p>
          <a:p>
            <a:pPr algn="l" rtl="0" fontAlgn="base">
              <a:lnSpc>
                <a:spcPts val="1538"/>
              </a:lnSpc>
              <a:spcAft>
                <a:spcPts val="800"/>
              </a:spcAft>
            </a:pP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800" b="0" i="0" dirty="0">
                <a:solidFill>
                  <a:srgbClr val="4472C4"/>
                </a:solidFill>
                <a:effectLst/>
                <a:latin typeface="Calibri" panose="020F0502020204030204" pitchFamily="34" charset="0"/>
              </a:rPr>
              <a:t>In the Middle Ages, this contemplative heritage continued with St. Bernard of Clairvaux, Meister Eckhart, the unknown author of The Cloud of Unknowing, and Julian of Norwich, among others. </a:t>
            </a:r>
          </a:p>
          <a:p>
            <a:pPr algn="l" rtl="0" fontAlgn="base">
              <a:lnSpc>
                <a:spcPts val="1538"/>
              </a:lnSpc>
              <a:spcAft>
                <a:spcPts val="800"/>
              </a:spcAft>
            </a:pP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800" b="0" i="0" dirty="0">
                <a:solidFill>
                  <a:srgbClr val="4472C4"/>
                </a:solidFill>
                <a:effectLst/>
                <a:latin typeface="Calibri" panose="020F0502020204030204" pitchFamily="34" charset="0"/>
              </a:rPr>
              <a:t>After the Reformation, St. Teresa of Avila, St. John of the Cross, and St. Therese of Lisieux all cultivated practices which they believed led to the spiritual gift of contemplation. </a:t>
            </a:r>
          </a:p>
          <a:p>
            <a:pPr algn="l" rtl="0" fontAlgn="base">
              <a:lnSpc>
                <a:spcPts val="1538"/>
              </a:lnSpc>
              <a:spcAft>
                <a:spcPts val="800"/>
              </a:spcAft>
            </a:pP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800" b="0" i="0" dirty="0">
                <a:solidFill>
                  <a:srgbClr val="4472C4"/>
                </a:solidFill>
                <a:effectLst/>
                <a:latin typeface="Calibri" panose="020F0502020204030204" pitchFamily="34" charset="0"/>
              </a:rPr>
              <a:t>In more modern times, initiatives to renew contemplative prayer were led by Thomas Merton, Thomas Keating, and John Main. Prayer of Faith, Prayer of the Heart, Pure Prayer, Prayer of Simplicity, Prayer of Simple Regard, Active Recollection, Active Quiet, and Acquired Contemplation are modern practices.</a:t>
            </a:r>
          </a:p>
          <a:p>
            <a:pPr algn="l" rtl="0" fontAlgn="base">
              <a:lnSpc>
                <a:spcPts val="1538"/>
              </a:lnSpc>
              <a:spcAft>
                <a:spcPts val="800"/>
              </a:spcAft>
            </a:pPr>
            <a:endParaRPr lang="en-US" sz="1800" b="0" i="0" dirty="0">
              <a:solidFill>
                <a:srgbClr val="4472C4"/>
              </a:solidFill>
              <a:effectLst/>
              <a:latin typeface="Calibri" panose="020F0502020204030204" pitchFamily="34" charset="0"/>
            </a:endParaRPr>
          </a:p>
          <a:p>
            <a:pPr algn="l" rtl="0" fontAlgn="base">
              <a:lnSpc>
                <a:spcPts val="1538"/>
              </a:lnSpc>
              <a:spcAft>
                <a:spcPts val="800"/>
              </a:spcAft>
            </a:pPr>
            <a:r>
              <a:rPr lang="en-US" sz="1800" b="0" i="0">
                <a:solidFill>
                  <a:srgbClr val="4472C4"/>
                </a:solidFill>
                <a:effectLst/>
                <a:latin typeface="Calibri"/>
                <a:cs typeface="Calibri"/>
              </a:rPr>
              <a:t>These prayers</a:t>
            </a:r>
            <a:r>
              <a:rPr lang="en-US" sz="1800">
                <a:solidFill>
                  <a:srgbClr val="4472C4"/>
                </a:solidFill>
                <a:latin typeface="Calibri"/>
                <a:cs typeface="Calibri"/>
              </a:rPr>
              <a:t>,</a:t>
            </a:r>
            <a:r>
              <a:rPr lang="en-US" sz="1800" b="0" i="0">
                <a:solidFill>
                  <a:srgbClr val="4472C4"/>
                </a:solidFill>
                <a:effectLst/>
                <a:latin typeface="Calibri"/>
                <a:cs typeface="Calibri"/>
              </a:rPr>
              <a:t> based on historical practices</a:t>
            </a:r>
            <a:r>
              <a:rPr lang="en-US" sz="1800">
                <a:solidFill>
                  <a:srgbClr val="4472C4"/>
                </a:solidFill>
                <a:latin typeface="Calibri"/>
                <a:cs typeface="Calibri"/>
              </a:rPr>
              <a:t>,</a:t>
            </a:r>
            <a:r>
              <a:rPr lang="en-US" sz="1800" b="0" i="0">
                <a:solidFill>
                  <a:srgbClr val="4472C4"/>
                </a:solidFill>
                <a:effectLst/>
                <a:latin typeface="Calibri"/>
                <a:cs typeface="Calibri"/>
              </a:rPr>
              <a:t> were meant to prepare practitioners for contemplation. Contemplative Outreach promotes Centering Prayer and Lectio Divina, derived from ancient contemplative Christian practices in updated formats.  </a:t>
            </a:r>
            <a:endParaRPr lang="en-US" b="0" i="0">
              <a:solidFill>
                <a:srgbClr val="000000"/>
              </a:solidFill>
              <a:effectLst/>
              <a:latin typeface="Calibri"/>
              <a:cs typeface="Calibri"/>
            </a:endParaRPr>
          </a:p>
          <a:p>
            <a:endParaRPr lang="en-US" i="0" dirty="0"/>
          </a:p>
        </p:txBody>
      </p:sp>
      <p:sp>
        <p:nvSpPr>
          <p:cNvPr id="4" name="Slide Number Placeholder 3">
            <a:extLst>
              <a:ext uri="{FF2B5EF4-FFF2-40B4-BE49-F238E27FC236}">
                <a16:creationId xmlns:a16="http://schemas.microsoft.com/office/drawing/2014/main" id="{B1085B48-81D5-C79A-0E81-5E9BD7558C98}"/>
              </a:ext>
            </a:extLst>
          </p:cNvPr>
          <p:cNvSpPr>
            <a:spLocks noGrp="1"/>
          </p:cNvSpPr>
          <p:nvPr>
            <p:ph type="sldNum" sz="quarter" idx="5"/>
          </p:nvPr>
        </p:nvSpPr>
        <p:spPr/>
        <p:txBody>
          <a:bodyPr/>
          <a:lstStyle/>
          <a:p>
            <a:fld id="{275226AD-E66B-47A8-8A26-3C89A522D7EA}" type="slidenum">
              <a:rPr lang="en-US" smtClean="0"/>
              <a:t>10</a:t>
            </a:fld>
            <a:endParaRPr lang="en-US"/>
          </a:p>
        </p:txBody>
      </p:sp>
    </p:spTree>
    <p:extLst>
      <p:ext uri="{BB962C8B-B14F-4D97-AF65-F5344CB8AC3E}">
        <p14:creationId xmlns:p14="http://schemas.microsoft.com/office/powerpoint/2010/main" val="4114783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38"/>
              </a:lnSpc>
              <a:spcAft>
                <a:spcPts val="800"/>
              </a:spcAft>
            </a:pPr>
            <a:r>
              <a:rPr lang="en-US" sz="1800" i="0" dirty="0"/>
              <a:t>**Option** </a:t>
            </a:r>
            <a:r>
              <a:rPr lang="en-US" sz="1800" b="1" i="0" dirty="0"/>
              <a:t>11. </a:t>
            </a:r>
            <a:r>
              <a:rPr lang="en-US" sz="1800" b="1" i="0" dirty="0">
                <a:solidFill>
                  <a:srgbClr val="4472C4"/>
                </a:solidFill>
                <a:effectLst/>
                <a:latin typeface="Calibri" panose="020F0502020204030204" pitchFamily="34" charset="0"/>
              </a:rPr>
              <a:t>History of Contemplative Outreach</a:t>
            </a:r>
            <a:r>
              <a:rPr lang="en-US" sz="1800" b="0" i="0" dirty="0">
                <a:solidFill>
                  <a:srgbClr val="4472C4"/>
                </a:solidFill>
                <a:effectLst/>
                <a:latin typeface="Calibri" panose="020F0502020204030204" pitchFamily="34" charset="0"/>
              </a:rPr>
              <a:t> </a:t>
            </a:r>
          </a:p>
          <a:p>
            <a:pPr algn="l" rtl="0" fontAlgn="base">
              <a:lnSpc>
                <a:spcPts val="1538"/>
              </a:lnSpc>
              <a:spcAft>
                <a:spcPts val="800"/>
              </a:spcAft>
            </a:pP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800" b="1" i="0" dirty="0">
                <a:solidFill>
                  <a:srgbClr val="4472C4"/>
                </a:solidFill>
                <a:effectLst/>
                <a:latin typeface="Calibri" panose="020F0502020204030204" pitchFamily="34" charset="0"/>
              </a:rPr>
              <a:t>Adapted from Open Mind Open Heart, page 182. </a:t>
            </a:r>
          </a:p>
          <a:p>
            <a:pPr algn="l" rtl="0" fontAlgn="base">
              <a:lnSpc>
                <a:spcPts val="1538"/>
              </a:lnSpc>
              <a:spcAft>
                <a:spcPts val="800"/>
              </a:spcAft>
            </a:pP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800" b="0" i="0" dirty="0">
                <a:solidFill>
                  <a:srgbClr val="4472C4"/>
                </a:solidFill>
                <a:effectLst/>
                <a:latin typeface="Calibri" panose="020F0502020204030204" pitchFamily="34" charset="0"/>
              </a:rPr>
              <a:t>In the mid 1970’s, as a response to people’s deep hunger for the contemplative tradition in Christianity, a group of Trappist monks at St. Joseph’s Abbey in Massachusetts introduced a practice called Centering Prayer. The method was first developed by Fr. William Menninger, based on the 14</a:t>
            </a:r>
            <a:r>
              <a:rPr lang="en-US" sz="1800" b="0" i="0" baseline="30000" dirty="0">
                <a:solidFill>
                  <a:srgbClr val="4472C4"/>
                </a:solidFill>
                <a:effectLst/>
                <a:latin typeface="Calibri" panose="020F0502020204030204" pitchFamily="34" charset="0"/>
              </a:rPr>
              <a:t>th</a:t>
            </a:r>
            <a:r>
              <a:rPr lang="en-US" sz="1800" b="0" i="0" dirty="0">
                <a:solidFill>
                  <a:srgbClr val="4472C4"/>
                </a:solidFill>
                <a:effectLst/>
                <a:latin typeface="Calibri" panose="020F0502020204030204" pitchFamily="34" charset="0"/>
              </a:rPr>
              <a:t> Century classic The Cloud of Unknowing. The response was very positive. Workshops outside the monastery were given by Fr. Basil Pennington.  </a:t>
            </a:r>
          </a:p>
          <a:p>
            <a:pPr algn="l" rtl="0" fontAlgn="base">
              <a:lnSpc>
                <a:spcPts val="1538"/>
              </a:lnSpc>
              <a:spcAft>
                <a:spcPts val="800"/>
              </a:spcAft>
            </a:pP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800" b="0" i="0" dirty="0">
                <a:solidFill>
                  <a:srgbClr val="4472C4"/>
                </a:solidFill>
                <a:effectLst/>
                <a:latin typeface="Calibri" panose="020F0502020204030204" pitchFamily="34" charset="0"/>
              </a:rPr>
              <a:t>In 1981, Fr. Thomas Keating resigned as abbot of St. Joseph’s and moved to St. Benedict’s Monastery in Colorado. Requests for more intensive Centering Prayer experiences began to surface. Father Keating held many Centering Prayer workshops worldwide as well as Intensive Centering Prayer Retreats. </a:t>
            </a:r>
          </a:p>
          <a:p>
            <a:pPr algn="l" rtl="0" fontAlgn="base">
              <a:lnSpc>
                <a:spcPts val="1538"/>
              </a:lnSpc>
              <a:spcAft>
                <a:spcPts val="800"/>
              </a:spcAft>
            </a:pPr>
            <a:r>
              <a:rPr lang="en-US" sz="1800" b="0" i="0" dirty="0">
                <a:solidFill>
                  <a:srgbClr val="4472C4"/>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800" b="0" i="0" dirty="0">
                <a:solidFill>
                  <a:srgbClr val="4472C4"/>
                </a:solidFill>
                <a:effectLst/>
                <a:latin typeface="Calibri" panose="020F0502020204030204" pitchFamily="34" charset="0"/>
              </a:rPr>
              <a:t>In 1984, Contemplative Outreach, Ltd. was established to coordinate efforts to introduce the Centering Prayer method to persons seeking a deeper life of prayer and to provide a support system capable of sustaining their commitment.  </a:t>
            </a:r>
          </a:p>
          <a:p>
            <a:pPr algn="l" rtl="0" fontAlgn="base">
              <a:lnSpc>
                <a:spcPts val="1538"/>
              </a:lnSpc>
              <a:spcAft>
                <a:spcPts val="800"/>
              </a:spcAft>
            </a:pP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800" b="0" i="0" dirty="0">
                <a:solidFill>
                  <a:srgbClr val="4472C4"/>
                </a:solidFill>
                <a:effectLst/>
                <a:latin typeface="Calibri" panose="020F0502020204030204" pitchFamily="34" charset="0"/>
              </a:rPr>
              <a:t>Contemplative Outreach is a worldwide community made up of individuals and prayer groups committed to the practice of Centering Prayer. Our purpose is to renew the contemplative dimension of the Gospel in everyday life. </a:t>
            </a:r>
            <a:endParaRPr lang="en-US" b="0" i="0" dirty="0">
              <a:solidFill>
                <a:srgbClr val="000000"/>
              </a:solidFill>
              <a:effectLst/>
              <a:latin typeface="Segoe UI" panose="020B0502040204020203" pitchFamily="34" charset="0"/>
            </a:endParaRPr>
          </a:p>
          <a:p>
            <a:pPr algn="l" rtl="0" fontAlgn="base">
              <a:lnSpc>
                <a:spcPts val="1376"/>
              </a:lnSpc>
              <a:spcAft>
                <a:spcPts val="800"/>
              </a:spcAft>
            </a:pPr>
            <a:r>
              <a:rPr lang="en-US" sz="1800" b="0" i="0" dirty="0">
                <a:solidFill>
                  <a:srgbClr val="000000"/>
                </a:solidFill>
                <a:effectLst/>
                <a:latin typeface="WordVisiCarriageReturn_MSFontService"/>
              </a:rPr>
              <a:t> </a:t>
            </a:r>
            <a:br>
              <a:rPr lang="en-US" sz="1800" b="0" i="0" dirty="0">
                <a:solidFill>
                  <a:srgbClr val="000000"/>
                </a:solidFill>
                <a:effectLst/>
                <a:latin typeface="WordVisiCarriageReturn_MSFontService"/>
              </a:rPr>
            </a:br>
            <a:endParaRPr lang="en-US" b="0" i="0" dirty="0">
              <a:solidFill>
                <a:srgbClr val="000000"/>
              </a:solidFill>
              <a:effectLst/>
              <a:latin typeface="Segoe UI" panose="020B0502040204020203" pitchFamily="34" charset="0"/>
            </a:endParaRPr>
          </a:p>
          <a:p>
            <a:endParaRPr lang="en-US" i="0" dirty="0"/>
          </a:p>
        </p:txBody>
      </p:sp>
      <p:sp>
        <p:nvSpPr>
          <p:cNvPr id="4" name="Slide Number Placeholder 3"/>
          <p:cNvSpPr>
            <a:spLocks noGrp="1"/>
          </p:cNvSpPr>
          <p:nvPr>
            <p:ph type="sldNum" sz="quarter" idx="5"/>
          </p:nvPr>
        </p:nvSpPr>
        <p:spPr/>
        <p:txBody>
          <a:bodyPr/>
          <a:lstStyle/>
          <a:p>
            <a:fld id="{275226AD-E66B-47A8-8A26-3C89A522D7EA}" type="slidenum">
              <a:rPr lang="en-US" smtClean="0"/>
              <a:t>11</a:t>
            </a:fld>
            <a:endParaRPr lang="en-US"/>
          </a:p>
        </p:txBody>
      </p:sp>
    </p:spTree>
    <p:extLst>
      <p:ext uri="{BB962C8B-B14F-4D97-AF65-F5344CB8AC3E}">
        <p14:creationId xmlns:p14="http://schemas.microsoft.com/office/powerpoint/2010/main" val="3252068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defRPr/>
            </a:pPr>
            <a:r>
              <a:rPr lang="en-US" altLang="en-US" b="1" dirty="0">
                <a:latin typeface="Arial" panose="020B0604020202020204" pitchFamily="34" charset="0"/>
              </a:rPr>
              <a:t>12. The Method of Centering Prayer</a:t>
            </a:r>
          </a:p>
          <a:p>
            <a:pPr algn="ctr">
              <a:defRPr/>
            </a:pPr>
            <a:r>
              <a:rPr lang="en-US" altLang="en-US" b="1" u="sng" dirty="0">
                <a:latin typeface="Arial" panose="020B0604020202020204" pitchFamily="34" charset="0"/>
              </a:rPr>
              <a:t>The Prayer of Consent</a:t>
            </a:r>
          </a:p>
          <a:p>
            <a:pPr algn="ctr">
              <a:defRPr/>
            </a:pPr>
            <a:r>
              <a:rPr lang="en-US" altLang="en-US" b="1" dirty="0">
                <a:latin typeface="Arial" panose="020B0604020202020204" pitchFamily="34" charset="0"/>
              </a:rPr>
              <a:t>Conference Two</a:t>
            </a:r>
          </a:p>
          <a:p>
            <a:pPr algn="ctr">
              <a:defRPr/>
            </a:pPr>
            <a:endParaRPr lang="en-US" altLang="en-US" b="1" dirty="0">
              <a:latin typeface="Arial" panose="020B0604020202020204" pitchFamily="34" charset="0"/>
            </a:endParaRPr>
          </a:p>
          <a:p>
            <a:r>
              <a:rPr lang="en-US" dirty="0"/>
              <a:t>NOTE TO PRESENTER:</a:t>
            </a:r>
          </a:p>
          <a:p>
            <a:pPr algn="l" rtl="0" fontAlgn="base">
              <a:lnSpc>
                <a:spcPts val="1538"/>
              </a:lnSpc>
              <a:spcAft>
                <a:spcPts val="800"/>
              </a:spcAft>
            </a:pPr>
            <a:r>
              <a:rPr lang="en-US" sz="1200" b="0" i="0" dirty="0">
                <a:solidFill>
                  <a:srgbClr val="000000"/>
                </a:solidFill>
                <a:effectLst/>
                <a:latin typeface="Times New Roman" panose="02020603050405020304" pitchFamily="18" charset="0"/>
              </a:rPr>
              <a:t>CONFERENCE TITLE SLIDE | No suggested content</a:t>
            </a:r>
          </a:p>
          <a:p>
            <a:pPr algn="ctr">
              <a:defRPr/>
            </a:pPr>
            <a:endParaRPr lang="en-US" altLang="en-US" b="1"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275226AD-E66B-47A8-8A26-3C89A522D7EA}" type="slidenum">
              <a:rPr lang="en-US" smtClean="0"/>
              <a:t>12</a:t>
            </a:fld>
            <a:endParaRPr lang="en-US"/>
          </a:p>
        </p:txBody>
      </p:sp>
    </p:spTree>
    <p:extLst>
      <p:ext uri="{BB962C8B-B14F-4D97-AF65-F5344CB8AC3E}">
        <p14:creationId xmlns:p14="http://schemas.microsoft.com/office/powerpoint/2010/main" val="4082844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defRPr/>
            </a:pPr>
            <a:r>
              <a:rPr lang="en-US" altLang="en-US" b="1" dirty="0">
                <a:latin typeface="Arial" panose="020B0604020202020204" pitchFamily="34" charset="0"/>
              </a:rPr>
              <a:t>13. Centering Prayer is both</a:t>
            </a:r>
            <a:endParaRPr lang="en-US" altLang="en-US" dirty="0">
              <a:latin typeface="Arial" panose="020B0604020202020204" pitchFamily="34" charset="0"/>
            </a:endParaRPr>
          </a:p>
          <a:p>
            <a:pPr>
              <a:defRPr/>
            </a:pPr>
            <a:endParaRPr lang="en-US" altLang="en-US" dirty="0">
              <a:latin typeface="Arial" panose="020B0604020202020204" pitchFamily="34" charset="0"/>
            </a:endParaRPr>
          </a:p>
          <a:p>
            <a:pPr marL="185909" indent="-185909">
              <a:buFont typeface="Wingdings" pitchFamily="2" charset="2"/>
              <a:buChar char="§"/>
              <a:defRPr/>
            </a:pPr>
            <a:r>
              <a:rPr lang="en-US" altLang="en-US" dirty="0">
                <a:latin typeface="Arial" panose="020B0604020202020204" pitchFamily="34" charset="0"/>
              </a:rPr>
              <a:t> a relationship with God and</a:t>
            </a:r>
          </a:p>
          <a:p>
            <a:pPr marL="185909" indent="-185909">
              <a:buFont typeface="Wingdings" pitchFamily="2" charset="2"/>
              <a:buChar char="§"/>
              <a:defRPr/>
            </a:pPr>
            <a:endParaRPr lang="en-US" altLang="en-US" dirty="0">
              <a:latin typeface="Arial" panose="020B0604020202020204" pitchFamily="34" charset="0"/>
            </a:endParaRPr>
          </a:p>
          <a:p>
            <a:pPr marL="185420" indent="-185420">
              <a:buFont typeface="Wingdings" pitchFamily="2" charset="2"/>
              <a:buChar char="§"/>
              <a:defRPr/>
            </a:pPr>
            <a:r>
              <a:rPr lang="en-US" altLang="en-US" dirty="0">
                <a:latin typeface="Arial"/>
                <a:cs typeface="Arial"/>
              </a:rPr>
              <a:t> a method and discipline to deepen this relationship.</a:t>
            </a:r>
          </a:p>
          <a:p>
            <a:pPr marL="171450" indent="-171450">
              <a:buFont typeface="Wingdings" pitchFamily="2" charset="2"/>
              <a:buChar char="§"/>
              <a:defRPr/>
            </a:pPr>
            <a:endParaRPr lang="en-US" altLang="en-US" dirty="0">
              <a:latin typeface="Arial" panose="020B0604020202020204" pitchFamily="34" charset="0"/>
            </a:endParaRPr>
          </a:p>
          <a:p>
            <a:pPr marL="0" indent="0">
              <a:buFont typeface="Wingdings" pitchFamily="2" charset="2"/>
              <a:buNone/>
              <a:defRPr/>
            </a:pPr>
            <a:r>
              <a:rPr lang="en-US" altLang="en-US" dirty="0">
                <a:latin typeface="Arial"/>
                <a:cs typeface="Arial"/>
              </a:rPr>
              <a:t>We commit to Centering Prayer out of love of, and desire to grow closer to, God.</a:t>
            </a:r>
            <a:br>
              <a:rPr lang="en-US" altLang="en-US" dirty="0">
                <a:latin typeface="Arial" panose="020B0604020202020204" pitchFamily="34" charset="0"/>
                <a:cs typeface="Arial"/>
              </a:rPr>
            </a:br>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275226AD-E66B-47A8-8A26-3C89A522D7EA}" type="slidenum">
              <a:rPr lang="en-US" smtClean="0"/>
              <a:t>13</a:t>
            </a:fld>
            <a:endParaRPr lang="en-US"/>
          </a:p>
        </p:txBody>
      </p:sp>
    </p:spTree>
    <p:extLst>
      <p:ext uri="{BB962C8B-B14F-4D97-AF65-F5344CB8AC3E}">
        <p14:creationId xmlns:p14="http://schemas.microsoft.com/office/powerpoint/2010/main" val="3643908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defRPr/>
            </a:pPr>
            <a:r>
              <a:rPr lang="en-US" altLang="en-US" b="1" dirty="0">
                <a:latin typeface="Arial" panose="020B0604020202020204" pitchFamily="34" charset="0"/>
              </a:rPr>
              <a:t>14. The Guidelines </a:t>
            </a:r>
          </a:p>
          <a:p>
            <a:pPr>
              <a:defRPr/>
            </a:pPr>
            <a:endParaRPr lang="en-US" altLang="en-US" dirty="0">
              <a:latin typeface="Arial" panose="020B0604020202020204" pitchFamily="34" charset="0"/>
            </a:endParaRPr>
          </a:p>
          <a:p>
            <a:pPr>
              <a:defRPr/>
            </a:pPr>
            <a:r>
              <a:rPr lang="en-US" altLang="en-US" i="1" dirty="0">
                <a:latin typeface="Arial"/>
                <a:cs typeface="Arial"/>
              </a:rPr>
              <a:t>NOTES TO PRESENTER: Read the guidelines through completely before explaining them</a:t>
            </a:r>
            <a:r>
              <a:rPr lang="en-US" altLang="en-US" dirty="0">
                <a:latin typeface="Arial"/>
                <a:cs typeface="Arial"/>
              </a:rPr>
              <a:t>.</a:t>
            </a:r>
          </a:p>
          <a:p>
            <a:pPr>
              <a:defRPr/>
            </a:pPr>
            <a:endParaRPr lang="en-US" altLang="en-US" dirty="0">
              <a:latin typeface="Arial" panose="020B0604020202020204" pitchFamily="34" charset="0"/>
            </a:endParaRPr>
          </a:p>
          <a:p>
            <a:pPr marL="247880" indent="-247880">
              <a:buFont typeface="+mj-lt"/>
              <a:buAutoNum type="arabicPeriod"/>
              <a:defRPr/>
            </a:pPr>
            <a:r>
              <a:rPr lang="en-US" altLang="en-US" dirty="0">
                <a:latin typeface="Arial" panose="020B0604020202020204" pitchFamily="34" charset="0"/>
              </a:rPr>
              <a:t>Choose a sacred word as the symbol of your intention to consent to God’s presence and action within. </a:t>
            </a:r>
            <a:br>
              <a:rPr lang="en-US" altLang="en-US" dirty="0">
                <a:latin typeface="Arial" panose="020B0604020202020204" pitchFamily="34" charset="0"/>
              </a:rPr>
            </a:br>
            <a:endParaRPr lang="en-US" altLang="en-US" dirty="0">
              <a:latin typeface="Arial" panose="020B0604020202020204" pitchFamily="34" charset="0"/>
            </a:endParaRPr>
          </a:p>
          <a:p>
            <a:pPr marL="247880" indent="-247880">
              <a:buFont typeface="+mj-lt"/>
              <a:buAutoNum type="arabicPeriod"/>
              <a:defRPr/>
            </a:pPr>
            <a:r>
              <a:rPr lang="en-US" altLang="en-US" dirty="0">
                <a:latin typeface="Arial" panose="020B0604020202020204" pitchFamily="34" charset="0"/>
              </a:rPr>
              <a:t>Sitting comfortably and with eyes closed, settle briefly and silently introduce the sacred word as the symbol of your consent to God’s presence and action within.</a:t>
            </a:r>
            <a:br>
              <a:rPr lang="en-US" altLang="en-US" dirty="0">
                <a:latin typeface="Arial" panose="020B0604020202020204" pitchFamily="34" charset="0"/>
              </a:rPr>
            </a:br>
            <a:endParaRPr lang="en-US" altLang="en-US" dirty="0">
              <a:latin typeface="Arial" panose="020B0604020202020204" pitchFamily="34" charset="0"/>
            </a:endParaRPr>
          </a:p>
          <a:p>
            <a:pPr marL="247880" indent="-247880">
              <a:buFont typeface="+mj-lt"/>
              <a:buAutoNum type="arabicPeriod"/>
              <a:defRPr/>
            </a:pPr>
            <a:r>
              <a:rPr lang="en-US" altLang="en-US" dirty="0">
                <a:latin typeface="Arial" panose="020B0604020202020204" pitchFamily="34" charset="0"/>
              </a:rPr>
              <a:t>When engaged with your thoughts, return ever-so-gently to the sacred word.</a:t>
            </a:r>
            <a:br>
              <a:rPr lang="en-US" altLang="en-US" dirty="0">
                <a:latin typeface="Arial" panose="020B0604020202020204" pitchFamily="34" charset="0"/>
              </a:rPr>
            </a:br>
            <a:endParaRPr lang="en-US" altLang="en-US" dirty="0">
              <a:latin typeface="Arial" panose="020B0604020202020204" pitchFamily="34" charset="0"/>
            </a:endParaRPr>
          </a:p>
          <a:p>
            <a:pPr marL="247880" indent="-247880">
              <a:buFont typeface="+mj-lt"/>
              <a:buAutoNum type="arabicPeriod"/>
              <a:defRPr/>
            </a:pPr>
            <a:r>
              <a:rPr lang="en-US" altLang="en-US" dirty="0">
                <a:latin typeface="Arial" panose="020B0604020202020204" pitchFamily="34" charset="0"/>
              </a:rPr>
              <a:t>At the end of the prayer period, remain in silence with eyes closed for a couple of minutes. </a:t>
            </a:r>
          </a:p>
          <a:p>
            <a:endParaRPr lang="en-US" dirty="0"/>
          </a:p>
        </p:txBody>
      </p:sp>
      <p:sp>
        <p:nvSpPr>
          <p:cNvPr id="4" name="Slide Number Placeholder 3"/>
          <p:cNvSpPr>
            <a:spLocks noGrp="1"/>
          </p:cNvSpPr>
          <p:nvPr>
            <p:ph type="sldNum" sz="quarter" idx="10"/>
          </p:nvPr>
        </p:nvSpPr>
        <p:spPr/>
        <p:txBody>
          <a:bodyPr/>
          <a:lstStyle/>
          <a:p>
            <a:fld id="{275226AD-E66B-47A8-8A26-3C89A522D7EA}" type="slidenum">
              <a:rPr lang="en-US" smtClean="0"/>
              <a:t>14</a:t>
            </a:fld>
            <a:endParaRPr lang="en-US"/>
          </a:p>
        </p:txBody>
      </p:sp>
    </p:spTree>
    <p:extLst>
      <p:ext uri="{BB962C8B-B14F-4D97-AF65-F5344CB8AC3E}">
        <p14:creationId xmlns:p14="http://schemas.microsoft.com/office/powerpoint/2010/main" val="1946280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70585" y="4806300"/>
            <a:ext cx="6164681" cy="4280338"/>
          </a:xfrm>
        </p:spPr>
        <p:txBody>
          <a:bodyPr/>
          <a:lstStyle/>
          <a:p>
            <a:pPr algn="ctr">
              <a:defRPr/>
            </a:pPr>
            <a:r>
              <a:rPr lang="en-US" altLang="en-US" b="1" dirty="0">
                <a:latin typeface="Arial" panose="020B0604020202020204" pitchFamily="34" charset="0"/>
              </a:rPr>
              <a:t>15. Guideline 1 </a:t>
            </a:r>
          </a:p>
          <a:p>
            <a:pPr>
              <a:defRPr/>
            </a:pPr>
            <a:endParaRPr lang="en-US" altLang="en-US" dirty="0">
              <a:solidFill>
                <a:srgbClr val="00B0F0"/>
              </a:solidFill>
              <a:highlight>
                <a:srgbClr val="0000FF"/>
              </a:highlight>
              <a:latin typeface="Arial" panose="020B0604020202020204" pitchFamily="34" charset="0"/>
            </a:endParaRPr>
          </a:p>
          <a:p>
            <a:pPr algn="l" rtl="0" fontAlgn="base">
              <a:lnSpc>
                <a:spcPts val="1538"/>
              </a:lnSpc>
              <a:spcAft>
                <a:spcPts val="800"/>
              </a:spcAft>
            </a:pPr>
            <a:r>
              <a:rPr lang="en-US" sz="1800" b="1" i="0" dirty="0">
                <a:solidFill>
                  <a:srgbClr val="000000"/>
                </a:solidFill>
                <a:effectLst/>
                <a:latin typeface="Times New Roman" panose="02020603050405020304" pitchFamily="18" charset="0"/>
              </a:rPr>
              <a:t>Choose a sacred word as the symbol of your intention to consent to God’s presence and action within.</a:t>
            </a:r>
            <a:r>
              <a:rPr lang="en-US" sz="1800" b="0" i="0" dirty="0">
                <a:solidFill>
                  <a:srgbClr val="000000"/>
                </a:solidFill>
                <a:effectLst/>
                <a:latin typeface="Times New Roman" panose="02020603050405020304" pitchFamily="18" charset="0"/>
              </a:rPr>
              <a:t> </a:t>
            </a:r>
          </a:p>
          <a:p>
            <a:pPr algn="l" rtl="0" fontAlgn="base">
              <a:lnSpc>
                <a:spcPts val="1538"/>
              </a:lnSpc>
              <a:spcAft>
                <a:spcPts val="800"/>
              </a:spcAft>
            </a:pPr>
            <a:endParaRPr lang="en-US" b="0" i="0" dirty="0">
              <a:solidFill>
                <a:srgbClr val="000000"/>
              </a:solidFill>
              <a:effectLst/>
              <a:latin typeface="Segoe UI" panose="020B0502040204020203" pitchFamily="34" charset="0"/>
            </a:endParaRPr>
          </a:p>
          <a:p>
            <a:pPr marL="285750" indent="-285750" algn="l" rtl="0" fontAlgn="base">
              <a:lnSpc>
                <a:spcPts val="1538"/>
              </a:lnSpc>
              <a:buFont typeface="Wingdings" pitchFamily="2" charset="2"/>
              <a:buChar char="§"/>
            </a:pPr>
            <a:r>
              <a:rPr lang="en-US" sz="1800" b="0" i="0" dirty="0">
                <a:solidFill>
                  <a:srgbClr val="000000"/>
                </a:solidFill>
                <a:effectLst/>
                <a:latin typeface="Times New Roman" panose="02020603050405020304" pitchFamily="18" charset="0"/>
              </a:rPr>
              <a:t>The sacred word is sacred not because of its inherent meaning but because of the meaning we give it as the expression of our intention to consent.  </a:t>
            </a:r>
          </a:p>
          <a:p>
            <a:pPr marL="285750" indent="-285750" algn="l" rtl="0" fontAlgn="base">
              <a:lnSpc>
                <a:spcPts val="1538"/>
              </a:lnSpc>
              <a:buFont typeface="Wingdings" pitchFamily="2" charset="2"/>
              <a:buChar char="§"/>
            </a:pPr>
            <a:endParaRPr lang="en-US" sz="1800" b="0" i="0" dirty="0">
              <a:solidFill>
                <a:srgbClr val="000000"/>
              </a:solidFill>
              <a:effectLst/>
              <a:latin typeface="Times New Roman" panose="02020603050405020304" pitchFamily="18" charset="0"/>
            </a:endParaRPr>
          </a:p>
          <a:p>
            <a:pPr marL="285750" indent="-285750" algn="l" rtl="0" fontAlgn="base">
              <a:lnSpc>
                <a:spcPts val="1538"/>
              </a:lnSpc>
              <a:buFont typeface="Wingdings" pitchFamily="2" charset="2"/>
              <a:buChar char="§"/>
            </a:pPr>
            <a:r>
              <a:rPr lang="en-US" sz="1800" b="0" i="0" dirty="0">
                <a:solidFill>
                  <a:srgbClr val="000000"/>
                </a:solidFill>
                <a:effectLst/>
                <a:latin typeface="Times New Roman" panose="02020603050405020304" pitchFamily="18" charset="0"/>
              </a:rPr>
              <a:t>Consent is the heart and soul of Centering Prayer. For this reason, Centering Prayer may also be called the “Prayer of Consent.” </a:t>
            </a:r>
          </a:p>
          <a:p>
            <a:pPr marL="285750" indent="-285750" algn="l" rtl="0" fontAlgn="base">
              <a:lnSpc>
                <a:spcPts val="1538"/>
              </a:lnSpc>
              <a:buFont typeface="Wingdings" pitchFamily="2" charset="2"/>
              <a:buChar char="§"/>
            </a:pPr>
            <a:endParaRPr lang="en-US" sz="1800" b="0" i="0" dirty="0">
              <a:solidFill>
                <a:srgbClr val="000000"/>
              </a:solidFill>
              <a:effectLst/>
              <a:latin typeface="Times New Roman" panose="02020603050405020304" pitchFamily="18" charset="0"/>
            </a:endParaRPr>
          </a:p>
          <a:p>
            <a:pPr marL="285750" indent="-285750" algn="l" rtl="0" fontAlgn="base">
              <a:lnSpc>
                <a:spcPts val="1538"/>
              </a:lnSpc>
              <a:buFont typeface="Wingdings" pitchFamily="2" charset="2"/>
              <a:buChar char="§"/>
            </a:pPr>
            <a:r>
              <a:rPr lang="en-US" sz="1800" b="0" i="0" dirty="0">
                <a:solidFill>
                  <a:srgbClr val="000000"/>
                </a:solidFill>
                <a:effectLst/>
                <a:latin typeface="Times New Roman" panose="02020603050405020304" pitchFamily="18" charset="0"/>
              </a:rPr>
              <a:t>The sacred word is a way of renewing our intention to be open to God and accept God as God is. </a:t>
            </a: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800" b="0" i="0" dirty="0">
                <a:solidFill>
                  <a:srgbClr val="000000"/>
                </a:solidFill>
                <a:effectLst/>
                <a:latin typeface="Times New Roman" panose="02020603050405020304" pitchFamily="18" charset="0"/>
              </a:rPr>
              <a:t> </a:t>
            </a: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800" b="0" i="1" dirty="0">
                <a:solidFill>
                  <a:srgbClr val="000000"/>
                </a:solidFill>
                <a:effectLst/>
                <a:latin typeface="Times New Roman" panose="02020603050405020304" pitchFamily="18" charset="0"/>
              </a:rPr>
              <a:t>NOTES TO PRESENTER: You may use this or your own example to illustrate intention to consent.</a:t>
            </a:r>
            <a:r>
              <a:rPr lang="en-US" sz="1800" b="0" i="0" dirty="0">
                <a:solidFill>
                  <a:srgbClr val="000000"/>
                </a:solidFill>
                <a:effectLst/>
                <a:latin typeface="Times New Roman" panose="02020603050405020304" pitchFamily="18" charset="0"/>
              </a:rPr>
              <a:t> </a:t>
            </a:r>
            <a:endParaRPr lang="en-US" b="0" i="0" dirty="0">
              <a:solidFill>
                <a:srgbClr val="000000"/>
              </a:solidFill>
              <a:effectLst/>
              <a:latin typeface="Segoe UI" panose="020B0502040204020203" pitchFamily="34" charset="0"/>
            </a:endParaRPr>
          </a:p>
          <a:p>
            <a:pPr algn="l" rtl="0" fontAlgn="base">
              <a:lnSpc>
                <a:spcPts val="1538"/>
              </a:lnSpc>
              <a:spcAft>
                <a:spcPts val="800"/>
              </a:spcAft>
            </a:pPr>
            <a:endParaRPr lang="en-US" sz="1800" b="0" i="1" dirty="0">
              <a:solidFill>
                <a:srgbClr val="4472C4"/>
              </a:solidFill>
              <a:effectLst/>
              <a:latin typeface="Calibri" panose="020F0502020204030204" pitchFamily="34" charset="0"/>
            </a:endParaRPr>
          </a:p>
          <a:p>
            <a:pPr algn="l" rtl="0" fontAlgn="base">
              <a:lnSpc>
                <a:spcPts val="1538"/>
              </a:lnSpc>
              <a:spcAft>
                <a:spcPts val="800"/>
              </a:spcAft>
            </a:pPr>
            <a:r>
              <a:rPr lang="en-US" sz="1800" b="0" i="0" dirty="0">
                <a:solidFill>
                  <a:srgbClr val="4472C4"/>
                </a:solidFill>
                <a:effectLst/>
                <a:latin typeface="Calibri" panose="020F0502020204030204" pitchFamily="34" charset="0"/>
              </a:rPr>
              <a:t>**Option** A traditional example in our culture of the power of intention to consent is the engagement before marriage, while the power of consent is the “I do” in the marriage ceremony. Like the wedding ring, the sacred word is a symbol of our consent to the relationship</a:t>
            </a:r>
            <a:r>
              <a:rPr lang="en-US" sz="1800" b="0" i="0" dirty="0">
                <a:solidFill>
                  <a:srgbClr val="000000"/>
                </a:solidFill>
                <a:effectLst/>
                <a:latin typeface="Times New Roman" panose="02020603050405020304" pitchFamily="18" charset="0"/>
              </a:rPr>
              <a:t>. </a:t>
            </a:r>
            <a:r>
              <a:rPr lang="en-US" sz="1800" b="0" i="1" dirty="0">
                <a:solidFill>
                  <a:srgbClr val="000000"/>
                </a:solidFill>
                <a:effectLst/>
                <a:latin typeface="Times New Roman" panose="02020603050405020304" pitchFamily="18" charset="0"/>
              </a:rPr>
              <a:t> </a:t>
            </a:r>
            <a:endParaRPr lang="en-US" b="0" i="1" dirty="0">
              <a:solidFill>
                <a:srgbClr val="000000"/>
              </a:solidFill>
              <a:effectLst/>
              <a:latin typeface="Segoe UI" panose="020B0502040204020203" pitchFamily="34" charset="0"/>
            </a:endParaRPr>
          </a:p>
          <a:p>
            <a:pPr>
              <a:defRPr/>
            </a:pPr>
            <a:endParaRPr lang="en-US" altLang="en-US" dirty="0">
              <a:solidFill>
                <a:srgbClr val="00B0F0"/>
              </a:solidFill>
              <a:highlight>
                <a:srgbClr val="0000FF"/>
              </a:highlight>
              <a:latin typeface="Arial" panose="020B0604020202020204" pitchFamily="34" charset="0"/>
            </a:endParaRPr>
          </a:p>
          <a:p>
            <a:pPr>
              <a:defRPr/>
            </a:pPr>
            <a:endParaRPr lang="en-US" altLang="en-US" dirty="0">
              <a:latin typeface="Arial" panose="020B0604020202020204" pitchFamily="34" charset="0"/>
            </a:endParaRPr>
          </a:p>
          <a:p>
            <a:pPr>
              <a:defRPr/>
            </a:pPr>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275226AD-E66B-47A8-8A26-3C89A522D7EA}" type="slidenum">
              <a:rPr lang="en-US" smtClean="0"/>
              <a:t>15</a:t>
            </a:fld>
            <a:endParaRPr lang="en-US"/>
          </a:p>
        </p:txBody>
      </p:sp>
    </p:spTree>
    <p:extLst>
      <p:ext uri="{BB962C8B-B14F-4D97-AF65-F5344CB8AC3E}">
        <p14:creationId xmlns:p14="http://schemas.microsoft.com/office/powerpoint/2010/main" val="978862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altLang="en-US" b="1" dirty="0">
                <a:latin typeface="Arial" panose="020B0604020202020204" pitchFamily="34" charset="0"/>
              </a:rPr>
              <a:t>16. Sacred Word </a:t>
            </a:r>
          </a:p>
          <a:p>
            <a:pPr algn="ctr"/>
            <a:endParaRPr lang="en-US" altLang="en-US" b="1" dirty="0">
              <a:latin typeface="Arial" panose="020B0604020202020204" pitchFamily="34" charset="0"/>
            </a:endParaRPr>
          </a:p>
          <a:p>
            <a:pPr algn="l" rtl="0" fontAlgn="base">
              <a:lnSpc>
                <a:spcPts val="1538"/>
              </a:lnSpc>
              <a:spcAft>
                <a:spcPts val="800"/>
              </a:spcAft>
            </a:pPr>
            <a:r>
              <a:rPr lang="en-US" sz="1800" b="0" i="0" dirty="0">
                <a:solidFill>
                  <a:srgbClr val="000000"/>
                </a:solidFill>
                <a:effectLst/>
                <a:latin typeface="Times New Roman" panose="02020603050405020304" pitchFamily="18" charset="0"/>
              </a:rPr>
              <a:t>The sacred word is chosen during a brief prayer to the Holy Spirit. There isn’t a right word, a wrong word, a better word, or a more sacred word. The sacred word is a symbol that expresses your intention to consent. Any one or two syllable word will do as long as it does not put your mind into a thinking mode.</a:t>
            </a:r>
          </a:p>
          <a:p>
            <a:pPr algn="l" rtl="0" fontAlgn="base">
              <a:lnSpc>
                <a:spcPts val="1538"/>
              </a:lnSpc>
              <a:spcAft>
                <a:spcPts val="800"/>
              </a:spcAft>
            </a:pP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800" b="0" i="0" dirty="0">
                <a:solidFill>
                  <a:srgbClr val="000000"/>
                </a:solidFill>
                <a:effectLst/>
                <a:latin typeface="Times New Roman" panose="02020603050405020304" pitchFamily="18" charset="0"/>
              </a:rPr>
              <a:t>Examples: God, Jesus, Mercy, Yes, Love, Listen, Peace, Let Go, Silence, Trust, Here, Now. You may choose a word from another language, such as Abba or Shalom. </a:t>
            </a:r>
          </a:p>
          <a:p>
            <a:pPr algn="l" rtl="0" fontAlgn="base">
              <a:lnSpc>
                <a:spcPts val="1538"/>
              </a:lnSpc>
              <a:spcAft>
                <a:spcPts val="800"/>
              </a:spcAft>
            </a:pP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800" b="0" i="0" dirty="0">
                <a:solidFill>
                  <a:srgbClr val="000000"/>
                </a:solidFill>
                <a:effectLst/>
                <a:latin typeface="Times New Roman" panose="02020603050405020304" pitchFamily="18" charset="0"/>
              </a:rPr>
              <a:t>Having chosen a sacred word, do not change it during the period of Centering Prayer because that would be engaging in thoughts.</a:t>
            </a:r>
          </a:p>
          <a:p>
            <a:pPr algn="l" rtl="0" fontAlgn="base">
              <a:lnSpc>
                <a:spcPts val="1538"/>
              </a:lnSpc>
              <a:spcAft>
                <a:spcPts val="800"/>
              </a:spcAft>
            </a:pP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800" b="0" i="0" dirty="0">
                <a:solidFill>
                  <a:srgbClr val="000000"/>
                </a:solidFill>
                <a:effectLst/>
                <a:latin typeface="Times New Roman" panose="02020603050405020304" pitchFamily="18" charset="0"/>
              </a:rPr>
              <a:t>Before our first Centering Prayer period, we will guide you in choosing a sacred word. </a:t>
            </a:r>
            <a:endParaRPr lang="en-US" b="0" i="0" dirty="0">
              <a:solidFill>
                <a:srgbClr val="000000"/>
              </a:solidFill>
              <a:effectLst/>
              <a:latin typeface="Segoe UI" panose="020B0502040204020203" pitchFamily="34" charset="0"/>
            </a:endParaRPr>
          </a:p>
          <a:p>
            <a:r>
              <a:rPr lang="en-US" altLang="en-US" dirty="0">
                <a:latin typeface="Arial" panose="020B0604020202020204" pitchFamily="34" charset="0"/>
              </a:rPr>
              <a:t> </a:t>
            </a:r>
            <a:endParaRPr lang="en-US" dirty="0"/>
          </a:p>
        </p:txBody>
      </p:sp>
      <p:sp>
        <p:nvSpPr>
          <p:cNvPr id="4" name="Slide Number Placeholder 3"/>
          <p:cNvSpPr>
            <a:spLocks noGrp="1"/>
          </p:cNvSpPr>
          <p:nvPr>
            <p:ph type="sldNum" sz="quarter" idx="10"/>
          </p:nvPr>
        </p:nvSpPr>
        <p:spPr/>
        <p:txBody>
          <a:bodyPr/>
          <a:lstStyle/>
          <a:p>
            <a:fld id="{275226AD-E66B-47A8-8A26-3C89A522D7EA}" type="slidenum">
              <a:rPr lang="en-US" smtClean="0"/>
              <a:t>16</a:t>
            </a:fld>
            <a:endParaRPr lang="en-US"/>
          </a:p>
        </p:txBody>
      </p:sp>
    </p:spTree>
    <p:extLst>
      <p:ext uri="{BB962C8B-B14F-4D97-AF65-F5344CB8AC3E}">
        <p14:creationId xmlns:p14="http://schemas.microsoft.com/office/powerpoint/2010/main" val="640061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defRPr/>
            </a:pPr>
            <a:r>
              <a:rPr lang="en-US" altLang="en-US" b="1" dirty="0">
                <a:latin typeface="Arial" panose="020B0604020202020204" pitchFamily="34" charset="0"/>
              </a:rPr>
              <a:t>17. Guideline 2</a:t>
            </a:r>
          </a:p>
          <a:p>
            <a:pPr algn="ctr">
              <a:defRPr/>
            </a:pPr>
            <a:endParaRPr lang="en-US" altLang="en-US" b="1" dirty="0">
              <a:latin typeface="Arial" panose="020B0604020202020204" pitchFamily="34" charset="0"/>
            </a:endParaRPr>
          </a:p>
          <a:p>
            <a:pPr algn="l" rtl="0" fontAlgn="base">
              <a:lnSpc>
                <a:spcPts val="1538"/>
              </a:lnSpc>
              <a:spcAft>
                <a:spcPts val="800"/>
              </a:spcAft>
            </a:pPr>
            <a:r>
              <a:rPr lang="en-US" sz="1800" b="1" i="0" dirty="0">
                <a:solidFill>
                  <a:srgbClr val="000000"/>
                </a:solidFill>
                <a:effectLst/>
                <a:latin typeface="Times New Roman" panose="02020603050405020304" pitchFamily="18" charset="0"/>
              </a:rPr>
              <a:t>Sitting comfortably and with eyes closed, settle briefly and silently introduce the sacred word as the symbol of your consent to God’s presence and action within.</a:t>
            </a:r>
            <a:r>
              <a:rPr lang="en-US" sz="1800" b="0" i="0" dirty="0">
                <a:solidFill>
                  <a:srgbClr val="000000"/>
                </a:solidFill>
                <a:effectLst/>
                <a:latin typeface="Times New Roman" panose="02020603050405020304" pitchFamily="18" charset="0"/>
              </a:rPr>
              <a:t> </a:t>
            </a:r>
          </a:p>
          <a:p>
            <a:pPr algn="l" rtl="0" fontAlgn="base">
              <a:lnSpc>
                <a:spcPts val="1538"/>
              </a:lnSpc>
              <a:spcAft>
                <a:spcPts val="800"/>
              </a:spcAft>
            </a:pP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800" b="0" i="1" dirty="0">
                <a:solidFill>
                  <a:srgbClr val="000000"/>
                </a:solidFill>
                <a:effectLst/>
                <a:latin typeface="Times New Roman" panose="02020603050405020304" pitchFamily="18" charset="0"/>
              </a:rPr>
              <a:t>NOTES TO PRESENTER: Demonstrate the sitting position.</a:t>
            </a:r>
          </a:p>
          <a:p>
            <a:pPr algn="l" rtl="0" fontAlgn="base">
              <a:lnSpc>
                <a:spcPts val="1538"/>
              </a:lnSpc>
              <a:spcAft>
                <a:spcPts val="800"/>
              </a:spcAft>
            </a:pPr>
            <a:r>
              <a:rPr lang="en-US" sz="1800" b="0" i="0" dirty="0">
                <a:solidFill>
                  <a:srgbClr val="000000"/>
                </a:solidFill>
                <a:effectLst/>
                <a:latin typeface="Times New Roman" panose="02020603050405020304" pitchFamily="18" charset="0"/>
              </a:rPr>
              <a:t> </a:t>
            </a:r>
            <a:endParaRPr lang="en-US" b="0" i="0" dirty="0">
              <a:solidFill>
                <a:srgbClr val="000000"/>
              </a:solidFill>
              <a:effectLst/>
              <a:latin typeface="Segoe UI" panose="020B0502040204020203" pitchFamily="34" charset="0"/>
            </a:endParaRPr>
          </a:p>
          <a:p>
            <a:pPr marL="285750" indent="-285750" algn="l" rtl="0" fontAlgn="base">
              <a:lnSpc>
                <a:spcPts val="1538"/>
              </a:lnSpc>
              <a:buFont typeface="Wingdings" pitchFamily="2" charset="2"/>
              <a:buChar char="§"/>
            </a:pPr>
            <a:r>
              <a:rPr lang="en-US" sz="1800" b="0" i="0" dirty="0">
                <a:solidFill>
                  <a:srgbClr val="000000"/>
                </a:solidFill>
                <a:effectLst/>
                <a:latin typeface="Times New Roman" panose="02020603050405020304" pitchFamily="18" charset="0"/>
              </a:rPr>
              <a:t> “Sitting comfortably” means relatively comfortable so as not to encourage sleep during the time of prayer. If we fall asleep, we simply continue the prayer upon awakening.</a:t>
            </a:r>
          </a:p>
          <a:p>
            <a:pPr marL="285750" indent="-285750" algn="l" rtl="0" fontAlgn="base">
              <a:lnSpc>
                <a:spcPts val="1538"/>
              </a:lnSpc>
              <a:buFont typeface="Wingdings" pitchFamily="2" charset="2"/>
              <a:buChar char="§"/>
            </a:pPr>
            <a:endParaRPr lang="en-US" sz="1800" b="0" i="0" dirty="0">
              <a:solidFill>
                <a:srgbClr val="000000"/>
              </a:solidFill>
              <a:effectLst/>
              <a:latin typeface="Times New Roman" panose="02020603050405020304" pitchFamily="18" charset="0"/>
            </a:endParaRPr>
          </a:p>
          <a:p>
            <a:pPr marL="285750" indent="-285750" algn="l" rtl="0" fontAlgn="base">
              <a:lnSpc>
                <a:spcPts val="1538"/>
              </a:lnSpc>
              <a:buFont typeface="Wingdings" pitchFamily="2" charset="2"/>
              <a:buChar char="§"/>
            </a:pPr>
            <a:r>
              <a:rPr lang="en-US" sz="1800" b="0" i="0" dirty="0">
                <a:solidFill>
                  <a:srgbClr val="000000"/>
                </a:solidFill>
                <a:effectLst/>
                <a:latin typeface="Times New Roman" panose="02020603050405020304" pitchFamily="18" charset="0"/>
              </a:rPr>
              <a:t>Our interior disposition in this prayer is alert receptivity. </a:t>
            </a:r>
          </a:p>
          <a:p>
            <a:pPr marL="285750" indent="-285750" algn="l" rtl="0" fontAlgn="base">
              <a:lnSpc>
                <a:spcPts val="1538"/>
              </a:lnSpc>
              <a:buFont typeface="Wingdings" pitchFamily="2" charset="2"/>
              <a:buChar char="§"/>
            </a:pPr>
            <a:endParaRPr lang="en-US" sz="1800" b="0" i="0" dirty="0">
              <a:solidFill>
                <a:srgbClr val="000000"/>
              </a:solidFill>
              <a:effectLst/>
              <a:latin typeface="Times New Roman" panose="02020603050405020304" pitchFamily="18" charset="0"/>
            </a:endParaRPr>
          </a:p>
          <a:p>
            <a:pPr marL="285750" indent="-285750" algn="l" rtl="0" fontAlgn="base">
              <a:lnSpc>
                <a:spcPts val="1538"/>
              </a:lnSpc>
              <a:buFont typeface="Wingdings" pitchFamily="2" charset="2"/>
              <a:buChar char="§"/>
            </a:pPr>
            <a:r>
              <a:rPr lang="en-US" sz="1800" b="0" i="0" dirty="0">
                <a:solidFill>
                  <a:srgbClr val="000000"/>
                </a:solidFill>
                <a:effectLst/>
                <a:latin typeface="Times New Roman" panose="02020603050405020304" pitchFamily="18" charset="0"/>
              </a:rPr>
              <a:t>Whatever sitting position we choose, we keep the back straight. </a:t>
            </a:r>
          </a:p>
          <a:p>
            <a:pPr marL="285750" indent="-285750" algn="l" rtl="0" fontAlgn="base">
              <a:lnSpc>
                <a:spcPts val="1538"/>
              </a:lnSpc>
              <a:buFont typeface="Wingdings" pitchFamily="2" charset="2"/>
              <a:buChar char="§"/>
            </a:pPr>
            <a:endParaRPr lang="en-US" sz="1800" b="0" i="0" dirty="0">
              <a:solidFill>
                <a:srgbClr val="000000"/>
              </a:solidFill>
              <a:effectLst/>
              <a:latin typeface="Times New Roman" panose="02020603050405020304" pitchFamily="18" charset="0"/>
            </a:endParaRPr>
          </a:p>
          <a:p>
            <a:pPr marL="285750" indent="-285750" algn="l" rtl="0" fontAlgn="base">
              <a:lnSpc>
                <a:spcPts val="1538"/>
              </a:lnSpc>
              <a:buFont typeface="Wingdings" pitchFamily="2" charset="2"/>
              <a:buChar char="§"/>
            </a:pPr>
            <a:r>
              <a:rPr lang="en-US" sz="1800" b="0" i="0" dirty="0">
                <a:solidFill>
                  <a:srgbClr val="000000"/>
                </a:solidFill>
                <a:effectLst/>
                <a:latin typeface="Times New Roman" panose="02020603050405020304" pitchFamily="18" charset="0"/>
              </a:rPr>
              <a:t>“Settle briefly” with a couple of deep breaths or stretches, a spoken prayer of intention, or a short reading. </a:t>
            </a:r>
          </a:p>
          <a:p>
            <a:pPr marL="285750" indent="-285750" algn="l" rtl="0" fontAlgn="base">
              <a:lnSpc>
                <a:spcPts val="1538"/>
              </a:lnSpc>
              <a:buFont typeface="Wingdings" pitchFamily="2" charset="2"/>
              <a:buChar char="§"/>
            </a:pPr>
            <a:endParaRPr lang="en-US" sz="1800" b="0" i="0" dirty="0">
              <a:solidFill>
                <a:srgbClr val="000000"/>
              </a:solidFill>
              <a:effectLst/>
              <a:latin typeface="Times New Roman" panose="02020603050405020304" pitchFamily="18" charset="0"/>
            </a:endParaRPr>
          </a:p>
          <a:p>
            <a:pPr marL="285750" indent="-285750" algn="l" rtl="0" fontAlgn="base">
              <a:lnSpc>
                <a:spcPts val="1538"/>
              </a:lnSpc>
              <a:buFont typeface="Wingdings" pitchFamily="2" charset="2"/>
              <a:buChar char="§"/>
            </a:pPr>
            <a:r>
              <a:rPr lang="en-US" sz="1800" b="0" i="0" dirty="0">
                <a:solidFill>
                  <a:srgbClr val="000000"/>
                </a:solidFill>
                <a:effectLst/>
                <a:latin typeface="Times New Roman" panose="02020603050405020304" pitchFamily="18" charset="0"/>
              </a:rPr>
              <a:t>We close our eyes as a symbol of letting go of what is going on around and within us. </a:t>
            </a:r>
          </a:p>
          <a:p>
            <a:pPr marL="285750" indent="-285750" algn="l" rtl="0" fontAlgn="base">
              <a:lnSpc>
                <a:spcPts val="1538"/>
              </a:lnSpc>
              <a:buFont typeface="Wingdings" pitchFamily="2" charset="2"/>
              <a:buChar char="§"/>
            </a:pPr>
            <a:endParaRPr lang="en-US" sz="1800" b="0" i="0" dirty="0">
              <a:solidFill>
                <a:srgbClr val="000000"/>
              </a:solidFill>
              <a:effectLst/>
              <a:latin typeface="Times New Roman" panose="02020603050405020304" pitchFamily="18" charset="0"/>
            </a:endParaRPr>
          </a:p>
          <a:p>
            <a:pPr marL="285750" indent="-285750" algn="l" rtl="0" fontAlgn="base">
              <a:lnSpc>
                <a:spcPts val="1538"/>
              </a:lnSpc>
              <a:buFont typeface="Wingdings" pitchFamily="2" charset="2"/>
              <a:buChar char="§"/>
            </a:pPr>
            <a:r>
              <a:rPr lang="en-US" sz="1800" b="0" i="0" dirty="0">
                <a:solidFill>
                  <a:srgbClr val="000000"/>
                </a:solidFill>
                <a:effectLst/>
                <a:latin typeface="Times New Roman" panose="02020603050405020304" pitchFamily="18" charset="0"/>
              </a:rPr>
              <a:t>We introduce the sacred word inwardly as gently as laying a feather on a piece of absorbent cotton.</a:t>
            </a:r>
            <a:endParaRPr lang="en-US" altLang="en-US" dirty="0">
              <a:latin typeface="Arial" panose="020B0604020202020204" pitchFamily="34" charset="0"/>
            </a:endParaRPr>
          </a:p>
          <a:p>
            <a:pPr>
              <a:defRPr/>
            </a:pPr>
            <a:r>
              <a:rPr lang="en-US" altLang="en-US" dirty="0">
                <a:latin typeface="Arial" panose="020B0604020202020204" pitchFamily="34" charset="0"/>
              </a:rPr>
              <a:t> </a:t>
            </a:r>
          </a:p>
          <a:p>
            <a:endParaRPr lang="en-US" dirty="0"/>
          </a:p>
        </p:txBody>
      </p:sp>
      <p:sp>
        <p:nvSpPr>
          <p:cNvPr id="4" name="Slide Number Placeholder 3"/>
          <p:cNvSpPr>
            <a:spLocks noGrp="1"/>
          </p:cNvSpPr>
          <p:nvPr>
            <p:ph type="sldNum" sz="quarter" idx="10"/>
          </p:nvPr>
        </p:nvSpPr>
        <p:spPr/>
        <p:txBody>
          <a:bodyPr/>
          <a:lstStyle/>
          <a:p>
            <a:fld id="{275226AD-E66B-47A8-8A26-3C89A522D7EA}" type="slidenum">
              <a:rPr lang="en-US" smtClean="0"/>
              <a:t>17</a:t>
            </a:fld>
            <a:endParaRPr lang="en-US"/>
          </a:p>
        </p:txBody>
      </p:sp>
    </p:spTree>
    <p:extLst>
      <p:ext uri="{BB962C8B-B14F-4D97-AF65-F5344CB8AC3E}">
        <p14:creationId xmlns:p14="http://schemas.microsoft.com/office/powerpoint/2010/main" val="4043323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altLang="en-US" b="1" dirty="0">
                <a:latin typeface="Arial" panose="020B0604020202020204" pitchFamily="34" charset="0"/>
              </a:rPr>
              <a:t>18. Guideline 3 </a:t>
            </a:r>
          </a:p>
          <a:p>
            <a:pPr algn="ctr"/>
            <a:endParaRPr lang="en-US" altLang="en-US" b="1" dirty="0">
              <a:latin typeface="Arial" panose="020B0604020202020204" pitchFamily="34" charset="0"/>
            </a:endParaRPr>
          </a:p>
          <a:p>
            <a:pPr algn="l" rtl="0" fontAlgn="base">
              <a:lnSpc>
                <a:spcPts val="1538"/>
              </a:lnSpc>
              <a:spcAft>
                <a:spcPts val="800"/>
              </a:spcAft>
            </a:pPr>
            <a:r>
              <a:rPr lang="en-US" sz="1800" b="1" i="0" dirty="0">
                <a:solidFill>
                  <a:srgbClr val="000000"/>
                </a:solidFill>
                <a:effectLst/>
                <a:latin typeface="Times New Roman" panose="02020603050405020304" pitchFamily="18" charset="0"/>
              </a:rPr>
              <a:t>When engaged with your thoughts, return ever-so-gently to the sacred word.</a:t>
            </a:r>
          </a:p>
          <a:p>
            <a:pPr algn="l" rtl="0" fontAlgn="base">
              <a:lnSpc>
                <a:spcPts val="1538"/>
              </a:lnSpc>
              <a:spcAft>
                <a:spcPts val="800"/>
              </a:spcAft>
            </a:pPr>
            <a:r>
              <a:rPr lang="en-US" sz="1800" b="0" i="0" dirty="0">
                <a:solidFill>
                  <a:srgbClr val="000000"/>
                </a:solidFill>
                <a:effectLst/>
                <a:latin typeface="Times New Roman" panose="02020603050405020304" pitchFamily="18" charset="0"/>
              </a:rPr>
              <a:t> </a:t>
            </a: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800" b="0" i="0" dirty="0">
                <a:solidFill>
                  <a:srgbClr val="000000"/>
                </a:solidFill>
                <a:effectLst/>
                <a:latin typeface="Times New Roman" panose="02020603050405020304" pitchFamily="18" charset="0"/>
              </a:rPr>
              <a:t>“Thoughts” is an umbrella term for every perception including body sensations, sense perceptions, feelings, images, memories, plans, reflections, concepts, commentaries, and spiritual experiences.</a:t>
            </a:r>
          </a:p>
          <a:p>
            <a:pPr algn="l" rtl="0" fontAlgn="base">
              <a:lnSpc>
                <a:spcPts val="1538"/>
              </a:lnSpc>
              <a:spcAft>
                <a:spcPts val="800"/>
              </a:spcAft>
            </a:pPr>
            <a:r>
              <a:rPr lang="en-US" sz="1800" b="0" i="0" dirty="0">
                <a:solidFill>
                  <a:srgbClr val="000000"/>
                </a:solidFill>
                <a:effectLst/>
                <a:latin typeface="Times New Roman" panose="02020603050405020304" pitchFamily="18" charset="0"/>
              </a:rPr>
              <a:t> </a:t>
            </a: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800" b="0" i="0" dirty="0">
                <a:solidFill>
                  <a:srgbClr val="000000"/>
                </a:solidFill>
                <a:effectLst/>
                <a:latin typeface="Times New Roman" panose="02020603050405020304" pitchFamily="18" charset="0"/>
              </a:rPr>
              <a:t>Thoughts are an inevitable, integral, and normal part of Centering Prayer.</a:t>
            </a:r>
          </a:p>
          <a:p>
            <a:pPr algn="l" rtl="0" fontAlgn="base">
              <a:lnSpc>
                <a:spcPts val="1538"/>
              </a:lnSpc>
              <a:spcAft>
                <a:spcPts val="800"/>
              </a:spcAft>
            </a:pP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800" b="0" i="0" dirty="0">
                <a:solidFill>
                  <a:srgbClr val="000000"/>
                </a:solidFill>
                <a:effectLst/>
                <a:latin typeface="Times New Roman" panose="02020603050405020304" pitchFamily="18" charset="0"/>
              </a:rPr>
              <a:t>By “returning ever-so-gently to the sacred word,” we give a minimum effort. This is the only activity we initiate during the time of Centering Prayer. </a:t>
            </a:r>
          </a:p>
          <a:p>
            <a:pPr algn="l" rtl="0" fontAlgn="base">
              <a:lnSpc>
                <a:spcPts val="1538"/>
              </a:lnSpc>
              <a:spcAft>
                <a:spcPts val="800"/>
              </a:spcAft>
            </a:pP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800" b="0" i="0" dirty="0">
                <a:solidFill>
                  <a:srgbClr val="000000"/>
                </a:solidFill>
                <a:effectLst/>
                <a:latin typeface="Times New Roman" panose="02020603050405020304" pitchFamily="18" charset="0"/>
              </a:rPr>
              <a:t>During the time of Centering Prayer, the sacred word may become vague or disappear.  </a:t>
            </a:r>
            <a:endParaRPr lang="en-US" b="0" i="0" dirty="0">
              <a:solidFill>
                <a:srgbClr val="000000"/>
              </a:solidFill>
              <a:effectLst/>
              <a:latin typeface="Segoe UI" panose="020B0502040204020203" pitchFamily="34" charset="0"/>
            </a:endParaRPr>
          </a:p>
          <a:p>
            <a:r>
              <a:rPr lang="en-US" altLang="en-US" dirty="0">
                <a:latin typeface="Arial" panose="020B0604020202020204" pitchFamily="34" charset="0"/>
              </a:rPr>
              <a:t> </a:t>
            </a:r>
          </a:p>
          <a:p>
            <a:endParaRPr lang="en-US" altLang="en-US" b="1"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275226AD-E66B-47A8-8A26-3C89A522D7EA}" type="slidenum">
              <a:rPr lang="en-US" smtClean="0"/>
              <a:t>18</a:t>
            </a:fld>
            <a:endParaRPr lang="en-US"/>
          </a:p>
        </p:txBody>
      </p:sp>
    </p:spTree>
    <p:extLst>
      <p:ext uri="{BB962C8B-B14F-4D97-AF65-F5344CB8AC3E}">
        <p14:creationId xmlns:p14="http://schemas.microsoft.com/office/powerpoint/2010/main" val="1941233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altLang="en-US" b="1" i="0" dirty="0">
                <a:latin typeface="Arial" panose="020B0604020202020204" pitchFamily="34" charset="0"/>
              </a:rPr>
              <a:t>19. Guideline 4</a:t>
            </a:r>
          </a:p>
          <a:p>
            <a:pPr algn="ctr"/>
            <a:endParaRPr lang="en-US" altLang="en-US" b="1" i="0" dirty="0">
              <a:latin typeface="Arial" panose="020B0604020202020204" pitchFamily="34" charset="0"/>
            </a:endParaRPr>
          </a:p>
          <a:p>
            <a:pPr algn="l" rtl="0" fontAlgn="base">
              <a:lnSpc>
                <a:spcPts val="1538"/>
              </a:lnSpc>
              <a:spcAft>
                <a:spcPts val="800"/>
              </a:spcAft>
            </a:pPr>
            <a:r>
              <a:rPr lang="en-US" sz="1800" b="1" i="0" dirty="0">
                <a:solidFill>
                  <a:srgbClr val="000000"/>
                </a:solidFill>
                <a:effectLst/>
                <a:latin typeface="Times New Roman" panose="02020603050405020304" pitchFamily="18" charset="0"/>
              </a:rPr>
              <a:t>At the end of the prayer period, remain in silence with eyes closed for a couple of minutes. </a:t>
            </a:r>
            <a:r>
              <a:rPr lang="en-US" sz="1800" b="0" i="0" dirty="0">
                <a:solidFill>
                  <a:srgbClr val="000000"/>
                </a:solidFill>
                <a:effectLst/>
                <a:latin typeface="Times New Roman" panose="02020603050405020304" pitchFamily="18" charset="0"/>
              </a:rPr>
              <a:t> </a:t>
            </a:r>
          </a:p>
          <a:p>
            <a:pPr algn="l" rtl="0" fontAlgn="base">
              <a:lnSpc>
                <a:spcPts val="1538"/>
              </a:lnSpc>
              <a:spcAft>
                <a:spcPts val="800"/>
              </a:spcAft>
            </a:pP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800" b="0" i="0" dirty="0">
                <a:solidFill>
                  <a:srgbClr val="000000"/>
                </a:solidFill>
                <a:effectLst/>
                <a:latin typeface="Times New Roman" panose="02020603050405020304" pitchFamily="18" charset="0"/>
              </a:rPr>
              <a:t>The additional time enables us to gently bring the atmosphere of silence into the activity of everyday life.</a:t>
            </a:r>
          </a:p>
          <a:p>
            <a:pPr algn="l" rtl="0" fontAlgn="base">
              <a:lnSpc>
                <a:spcPts val="1538"/>
              </a:lnSpc>
              <a:spcAft>
                <a:spcPts val="800"/>
              </a:spcAft>
            </a:pPr>
            <a:r>
              <a:rPr lang="en-US" sz="1800" b="0" i="0" dirty="0">
                <a:solidFill>
                  <a:srgbClr val="000000"/>
                </a:solidFill>
                <a:effectLst/>
                <a:latin typeface="Times New Roman" panose="02020603050405020304" pitchFamily="18" charset="0"/>
              </a:rPr>
              <a:t> </a:t>
            </a: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800" b="0" i="0" dirty="0">
                <a:solidFill>
                  <a:srgbClr val="000000"/>
                </a:solidFill>
                <a:effectLst/>
                <a:latin typeface="Times New Roman" panose="02020603050405020304" pitchFamily="18" charset="0"/>
              </a:rPr>
              <a:t>If this prayer is done in a group, the leader may slowly recite a prayer such as the Lord’s Prayer while the others listen.  </a:t>
            </a:r>
          </a:p>
          <a:p>
            <a:pPr algn="l" rtl="0" fontAlgn="base">
              <a:lnSpc>
                <a:spcPts val="1538"/>
              </a:lnSpc>
              <a:spcAft>
                <a:spcPts val="800"/>
              </a:spcAft>
            </a:pP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800" b="0" i="0" dirty="0">
                <a:solidFill>
                  <a:srgbClr val="000000"/>
                </a:solidFill>
                <a:effectLst/>
                <a:latin typeface="Times New Roman" panose="02020603050405020304" pitchFamily="18" charset="0"/>
              </a:rPr>
              <a:t>The recommended time for this prayer is twenty minutes.</a:t>
            </a:r>
          </a:p>
          <a:p>
            <a:pPr algn="l" rtl="0" fontAlgn="base">
              <a:lnSpc>
                <a:spcPts val="1538"/>
              </a:lnSpc>
              <a:spcAft>
                <a:spcPts val="800"/>
              </a:spcAft>
            </a:pPr>
            <a:r>
              <a:rPr lang="en-US" sz="1800" b="0" i="0" dirty="0">
                <a:solidFill>
                  <a:srgbClr val="000000"/>
                </a:solidFill>
                <a:effectLst/>
                <a:latin typeface="Times New Roman" panose="02020603050405020304" pitchFamily="18" charset="0"/>
              </a:rPr>
              <a:t> </a:t>
            </a: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800" b="0" i="0" dirty="0">
                <a:solidFill>
                  <a:srgbClr val="4472C4"/>
                </a:solidFill>
                <a:effectLst/>
                <a:latin typeface="Calibri" panose="020F0502020204030204" pitchFamily="34" charset="0"/>
              </a:rPr>
              <a:t>**Option** Read aloud from Open Mind, Open Heart (2006), p. 32.</a:t>
            </a:r>
          </a:p>
          <a:p>
            <a:pPr algn="l" rtl="0" fontAlgn="base">
              <a:lnSpc>
                <a:spcPts val="1538"/>
              </a:lnSpc>
              <a:spcAft>
                <a:spcPts val="800"/>
              </a:spcAft>
            </a:pPr>
            <a:r>
              <a:rPr lang="en-US" sz="1800" b="0" i="0" dirty="0">
                <a:solidFill>
                  <a:srgbClr val="4472C4"/>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800" b="1" i="0" dirty="0">
                <a:solidFill>
                  <a:srgbClr val="4472C4"/>
                </a:solidFill>
                <a:effectLst/>
                <a:latin typeface="Calibri" panose="020F0502020204030204" pitchFamily="34" charset="0"/>
              </a:rPr>
              <a:t>On the Spiritual Level of Being</a:t>
            </a:r>
            <a:r>
              <a:rPr lang="en-US" sz="1800" b="0" i="0" dirty="0">
                <a:solidFill>
                  <a:srgbClr val="4472C4"/>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lnSpc>
                <a:spcPct val="150000"/>
              </a:lnSpc>
              <a:spcAft>
                <a:spcPts val="800"/>
              </a:spcAft>
            </a:pPr>
            <a:r>
              <a:rPr lang="en-US" sz="1800" b="0" i="0" dirty="0">
                <a:solidFill>
                  <a:srgbClr val="4472C4"/>
                </a:solidFill>
                <a:effectLst/>
                <a:latin typeface="Calibri" panose="020F0502020204030204" pitchFamily="34" charset="0"/>
              </a:rPr>
              <a:t>“The sacred word is a way of renewing your intention to open yourself to God and to accept God as God is. While this does not prevent anyone from praying in other forms at other times, the period of Centering Prayer is not the time to pray specifically for others. By consenting to God, you are implicitly praying for everyone past, present, and future. You are embracing the whole of creation. You are accepting all reality, beginning with God and with that part of your own reality of which you may not be generally aware, namely, the spiritual level of your being.” </a:t>
            </a:r>
            <a:endParaRPr lang="en-US" b="0" i="0" dirty="0">
              <a:solidFill>
                <a:srgbClr val="000000"/>
              </a:solidFill>
              <a:effectLst/>
              <a:latin typeface="Segoe UI" panose="020B0502040204020203" pitchFamily="34" charset="0"/>
            </a:endParaRPr>
          </a:p>
          <a:p>
            <a:endParaRPr lang="en-US" i="0" dirty="0"/>
          </a:p>
        </p:txBody>
      </p:sp>
      <p:sp>
        <p:nvSpPr>
          <p:cNvPr id="4" name="Slide Number Placeholder 3"/>
          <p:cNvSpPr>
            <a:spLocks noGrp="1"/>
          </p:cNvSpPr>
          <p:nvPr>
            <p:ph type="sldNum" sz="quarter" idx="10"/>
          </p:nvPr>
        </p:nvSpPr>
        <p:spPr/>
        <p:txBody>
          <a:bodyPr/>
          <a:lstStyle/>
          <a:p>
            <a:fld id="{275226AD-E66B-47A8-8A26-3C89A522D7EA}" type="slidenum">
              <a:rPr lang="en-US" smtClean="0"/>
              <a:t>19</a:t>
            </a:fld>
            <a:endParaRPr lang="en-US"/>
          </a:p>
        </p:txBody>
      </p:sp>
    </p:spTree>
    <p:extLst>
      <p:ext uri="{BB962C8B-B14F-4D97-AF65-F5344CB8AC3E}">
        <p14:creationId xmlns:p14="http://schemas.microsoft.com/office/powerpoint/2010/main" val="1507260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altLang="en-US" b="1" dirty="0">
                <a:latin typeface="Arial" panose="020B0604020202020204" pitchFamily="34" charset="0"/>
              </a:rPr>
              <a:t>2. Prayer as Relationship</a:t>
            </a:r>
          </a:p>
          <a:p>
            <a:pPr algn="ctr"/>
            <a:r>
              <a:rPr lang="en-US" altLang="en-US" b="1" dirty="0">
                <a:latin typeface="Arial" panose="020B0604020202020204" pitchFamily="34" charset="0"/>
              </a:rPr>
              <a:t>Conference One</a:t>
            </a:r>
          </a:p>
          <a:p>
            <a:endParaRPr lang="en-US" dirty="0"/>
          </a:p>
          <a:p>
            <a:r>
              <a:rPr lang="en-US" dirty="0"/>
              <a:t>NOTES TO PRESENTER:</a:t>
            </a:r>
            <a:endParaRPr lang="en-US" dirty="0">
              <a:cs typeface="Calibri"/>
            </a:endParaRPr>
          </a:p>
          <a:p>
            <a:pPr algn="l" rtl="0" fontAlgn="base">
              <a:lnSpc>
                <a:spcPts val="1538"/>
              </a:lnSpc>
              <a:spcAft>
                <a:spcPts val="800"/>
              </a:spcAft>
            </a:pPr>
            <a:r>
              <a:rPr lang="en-US" sz="1200" b="0" i="0" dirty="0">
                <a:solidFill>
                  <a:srgbClr val="000000"/>
                </a:solidFill>
                <a:effectLst/>
                <a:latin typeface="Times New Roman" panose="02020603050405020304" pitchFamily="18" charset="0"/>
              </a:rPr>
              <a:t>CONFERENCE TITLE SLIDE | No suggested content</a:t>
            </a:r>
          </a:p>
          <a:p>
            <a:endParaRPr lang="en-US" dirty="0"/>
          </a:p>
        </p:txBody>
      </p:sp>
      <p:sp>
        <p:nvSpPr>
          <p:cNvPr id="4" name="Slide Number Placeholder 3"/>
          <p:cNvSpPr>
            <a:spLocks noGrp="1"/>
          </p:cNvSpPr>
          <p:nvPr>
            <p:ph type="sldNum" sz="quarter" idx="10"/>
          </p:nvPr>
        </p:nvSpPr>
        <p:spPr/>
        <p:txBody>
          <a:bodyPr/>
          <a:lstStyle/>
          <a:p>
            <a:fld id="{275226AD-E66B-47A8-8A26-3C89A522D7EA}" type="slidenum">
              <a:rPr lang="en-US" smtClean="0"/>
              <a:t>2</a:t>
            </a:fld>
            <a:endParaRPr lang="en-US"/>
          </a:p>
        </p:txBody>
      </p:sp>
    </p:spTree>
    <p:extLst>
      <p:ext uri="{BB962C8B-B14F-4D97-AF65-F5344CB8AC3E}">
        <p14:creationId xmlns:p14="http://schemas.microsoft.com/office/powerpoint/2010/main" val="3803842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defRPr/>
            </a:pPr>
            <a:r>
              <a:rPr lang="en-US" altLang="en-US" b="1">
                <a:latin typeface="Arial"/>
                <a:cs typeface="Arial"/>
              </a:rPr>
              <a:t>20. Transition to Centering Prayer </a:t>
            </a:r>
          </a:p>
          <a:p>
            <a:pPr algn="ctr">
              <a:defRPr/>
            </a:pPr>
            <a:endParaRPr lang="en-US" altLang="en-US" b="1" dirty="0">
              <a:latin typeface="Arial" panose="020B0604020202020204" pitchFamily="34" charset="0"/>
            </a:endParaRPr>
          </a:p>
          <a:p>
            <a:pPr algn="l" rtl="0" fontAlgn="base">
              <a:lnSpc>
                <a:spcPts val="1538"/>
              </a:lnSpc>
              <a:spcAft>
                <a:spcPts val="800"/>
              </a:spcAft>
            </a:pPr>
            <a:r>
              <a:rPr lang="en-US" sz="1800" b="1" i="0">
                <a:solidFill>
                  <a:srgbClr val="000000"/>
                </a:solidFill>
                <a:effectLst/>
                <a:latin typeface="Times New Roman"/>
                <a:cs typeface="Times New Roman"/>
              </a:rPr>
              <a:t>Choosing A Sacred Word of One or Two Syllables</a:t>
            </a:r>
            <a:endParaRPr lang="en-US" sz="1800" b="0" i="0">
              <a:solidFill>
                <a:srgbClr val="000000"/>
              </a:solidFill>
              <a:effectLst/>
              <a:latin typeface="Times New Roman"/>
              <a:cs typeface="Times New Roman"/>
            </a:endParaRPr>
          </a:p>
          <a:p>
            <a:pPr algn="l" rtl="0" fontAlgn="base">
              <a:lnSpc>
                <a:spcPts val="1538"/>
              </a:lnSpc>
              <a:spcAft>
                <a:spcPts val="800"/>
              </a:spcAft>
            </a:pP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800" b="0" i="1">
                <a:solidFill>
                  <a:srgbClr val="000000"/>
                </a:solidFill>
                <a:effectLst/>
                <a:latin typeface="Times New Roman"/>
                <a:cs typeface="Times New Roman"/>
              </a:rPr>
              <a:t>NOTES TO PRESENTER:</a:t>
            </a:r>
            <a:r>
              <a:rPr lang="en-US" sz="1800" b="0" i="0">
                <a:solidFill>
                  <a:srgbClr val="000000"/>
                </a:solidFill>
                <a:effectLst/>
                <a:latin typeface="Times New Roman"/>
                <a:cs typeface="Times New Roman"/>
              </a:rPr>
              <a:t> </a:t>
            </a:r>
            <a:endParaRPr lang="en-US" b="0" i="0">
              <a:solidFill>
                <a:srgbClr val="000000"/>
              </a:solidFill>
              <a:effectLst/>
              <a:latin typeface="Times New Roman"/>
              <a:cs typeface="Times New Roman"/>
            </a:endParaRPr>
          </a:p>
          <a:p>
            <a:pPr algn="l" rtl="0" fontAlgn="base">
              <a:lnSpc>
                <a:spcPts val="1538"/>
              </a:lnSpc>
              <a:spcAft>
                <a:spcPts val="800"/>
              </a:spcAft>
            </a:pPr>
            <a:r>
              <a:rPr lang="en-US" sz="1800" b="0" i="1">
                <a:solidFill>
                  <a:srgbClr val="000000"/>
                </a:solidFill>
                <a:effectLst/>
                <a:latin typeface="Times New Roman"/>
                <a:cs typeface="Times New Roman"/>
              </a:rPr>
              <a:t>Invite participants to close their eyes.</a:t>
            </a:r>
            <a:endParaRPr lang="en-US" sz="1800" b="0" i="0">
              <a:solidFill>
                <a:srgbClr val="000000"/>
              </a:solidFill>
              <a:effectLst/>
              <a:latin typeface="Times New Roman"/>
              <a:cs typeface="Times New Roman"/>
            </a:endParaRPr>
          </a:p>
          <a:p>
            <a:pPr algn="l" rtl="0" fontAlgn="base">
              <a:lnSpc>
                <a:spcPts val="1538"/>
              </a:lnSpc>
              <a:spcAft>
                <a:spcPts val="800"/>
              </a:spcAft>
            </a:pP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800" b="0" i="1">
                <a:solidFill>
                  <a:srgbClr val="000000"/>
                </a:solidFill>
                <a:effectLst/>
                <a:latin typeface="Times New Roman"/>
                <a:cs typeface="Times New Roman"/>
              </a:rPr>
              <a:t>Begin with a short prayer to the Holy Spirit. For example: “Loving Spirit of God, we open our hearts to you as we choose our Sacred Word.”</a:t>
            </a:r>
            <a:r>
              <a:rPr lang="en-US" sz="1800" b="0" i="0">
                <a:solidFill>
                  <a:srgbClr val="000000"/>
                </a:solidFill>
                <a:effectLst/>
                <a:latin typeface="Times New Roman"/>
                <a:cs typeface="Times New Roman"/>
              </a:rPr>
              <a:t> </a:t>
            </a:r>
          </a:p>
          <a:p>
            <a:pPr algn="l" rtl="0" fontAlgn="base">
              <a:lnSpc>
                <a:spcPts val="1538"/>
              </a:lnSpc>
              <a:spcAft>
                <a:spcPts val="800"/>
              </a:spcAft>
            </a:pPr>
            <a:endParaRPr lang="en-US" b="0" i="0" dirty="0">
              <a:solidFill>
                <a:srgbClr val="000000"/>
              </a:solidFill>
              <a:effectLst/>
              <a:latin typeface="Segoe UI" panose="020B0502040204020203" pitchFamily="34" charset="0"/>
            </a:endParaRPr>
          </a:p>
          <a:p>
            <a:pPr marL="285750" indent="-285750" algn="l" rtl="0" fontAlgn="base">
              <a:lnSpc>
                <a:spcPts val="1538"/>
              </a:lnSpc>
              <a:buFont typeface="Wingdings" pitchFamily="2" charset="2"/>
              <a:buChar char="§"/>
            </a:pPr>
            <a:r>
              <a:rPr lang="en-US" sz="1800" b="0" i="0">
                <a:solidFill>
                  <a:srgbClr val="000000"/>
                </a:solidFill>
                <a:effectLst/>
                <a:latin typeface="Times New Roman"/>
                <a:cs typeface="Times New Roman"/>
              </a:rPr>
              <a:t>There isn’t a better word or more sacred word. </a:t>
            </a:r>
          </a:p>
          <a:p>
            <a:pPr marL="285750" indent="-285750" algn="l" rtl="0" fontAlgn="base">
              <a:lnSpc>
                <a:spcPts val="1538"/>
              </a:lnSpc>
              <a:buFont typeface="Wingdings" pitchFamily="2" charset="2"/>
              <a:buChar char="§"/>
            </a:pPr>
            <a:endParaRPr lang="en-US" sz="1800" b="0" i="0" dirty="0">
              <a:solidFill>
                <a:srgbClr val="000000"/>
              </a:solidFill>
              <a:effectLst/>
              <a:latin typeface="Times New Roman" panose="02020603050405020304" pitchFamily="18" charset="0"/>
            </a:endParaRPr>
          </a:p>
          <a:p>
            <a:pPr marL="285750" indent="-285750" algn="l" rtl="0" fontAlgn="base">
              <a:lnSpc>
                <a:spcPts val="1538"/>
              </a:lnSpc>
              <a:buFont typeface="Wingdings" pitchFamily="2" charset="2"/>
              <a:buChar char="§"/>
            </a:pPr>
            <a:r>
              <a:rPr lang="en-US" sz="1800" b="0" i="0">
                <a:solidFill>
                  <a:srgbClr val="000000"/>
                </a:solidFill>
                <a:effectLst/>
                <a:latin typeface="Times New Roman"/>
                <a:cs typeface="Times New Roman"/>
              </a:rPr>
              <a:t>After choosing a sacred word, do not change it during the period of Centering Prayer because that would be engaging thoughts.</a:t>
            </a:r>
          </a:p>
          <a:p>
            <a:pPr marL="285750" indent="-285750" algn="l" rtl="0" fontAlgn="base">
              <a:lnSpc>
                <a:spcPts val="1538"/>
              </a:lnSpc>
              <a:buFont typeface="Wingdings" pitchFamily="2" charset="2"/>
              <a:buChar char="§"/>
            </a:pPr>
            <a:endParaRPr lang="en-US" sz="1800" b="0" i="0" dirty="0">
              <a:solidFill>
                <a:srgbClr val="000000"/>
              </a:solidFill>
              <a:effectLst/>
              <a:latin typeface="Times New Roman" panose="02020603050405020304" pitchFamily="18" charset="0"/>
            </a:endParaRPr>
          </a:p>
          <a:p>
            <a:pPr marL="285750" indent="-285750" algn="l" rtl="0" fontAlgn="base">
              <a:lnSpc>
                <a:spcPts val="1538"/>
              </a:lnSpc>
              <a:buFont typeface="Wingdings" pitchFamily="2" charset="2"/>
              <a:buChar char="§"/>
            </a:pPr>
            <a:r>
              <a:rPr lang="en-US" sz="1800" b="0" i="0">
                <a:solidFill>
                  <a:srgbClr val="000000"/>
                </a:solidFill>
                <a:effectLst/>
                <a:latin typeface="Times New Roman"/>
                <a:cs typeface="Times New Roman"/>
              </a:rPr>
              <a:t>Examples: God, Jesus, Mercy, Yes, Love, Listen, Peace, Let Go, Silence, Trust, Here, Now. You may choose a word from another language, such as Abba or Shalom. </a:t>
            </a:r>
          </a:p>
          <a:p>
            <a:pPr marL="285750" indent="-285750" algn="l" rtl="0" fontAlgn="base">
              <a:lnSpc>
                <a:spcPts val="1538"/>
              </a:lnSpc>
              <a:buFont typeface="Wingdings" pitchFamily="2" charset="2"/>
              <a:buChar char="§"/>
            </a:pPr>
            <a:endParaRPr lang="en-US" sz="1800" b="0" i="0" dirty="0">
              <a:solidFill>
                <a:srgbClr val="000000"/>
              </a:solidFill>
              <a:effectLst/>
              <a:latin typeface="Times New Roman" panose="02020603050405020304" pitchFamily="18" charset="0"/>
            </a:endParaRPr>
          </a:p>
          <a:p>
            <a:pPr marL="285750" indent="-285750" algn="l" rtl="0" fontAlgn="base">
              <a:lnSpc>
                <a:spcPts val="1538"/>
              </a:lnSpc>
              <a:buFont typeface="Wingdings" pitchFamily="2" charset="2"/>
              <a:buChar char="§"/>
            </a:pPr>
            <a:r>
              <a:rPr lang="en-US" sz="1800" b="0" i="1">
                <a:solidFill>
                  <a:srgbClr val="000000"/>
                </a:solidFill>
                <a:effectLst/>
                <a:latin typeface="Times New Roman"/>
                <a:cs typeface="Times New Roman"/>
              </a:rPr>
              <a:t>Give the participants time to choose a sacred word, a word of one or two syllables (approximately two minutes</a:t>
            </a:r>
            <a:r>
              <a:rPr lang="en-US" sz="1800" i="1">
                <a:solidFill>
                  <a:srgbClr val="000000"/>
                </a:solidFill>
                <a:latin typeface="Times New Roman"/>
                <a:cs typeface="Times New Roman"/>
              </a:rPr>
              <a:t>).</a:t>
            </a:r>
            <a:r>
              <a:rPr lang="en-US" sz="1800" b="0" i="1">
                <a:solidFill>
                  <a:srgbClr val="000000"/>
                </a:solidFill>
                <a:effectLst/>
                <a:latin typeface="Times New Roman"/>
                <a:cs typeface="Times New Roman"/>
              </a:rPr>
              <a:t> </a:t>
            </a:r>
          </a:p>
          <a:p>
            <a:pPr marL="285750" indent="-285750" algn="l" rtl="0" fontAlgn="base">
              <a:lnSpc>
                <a:spcPts val="1538"/>
              </a:lnSpc>
              <a:buFont typeface="Wingdings" pitchFamily="2" charset="2"/>
              <a:buChar char="§"/>
            </a:pPr>
            <a:endParaRPr lang="en-US" sz="1800" b="0" i="1">
              <a:solidFill>
                <a:srgbClr val="000000"/>
              </a:solidFill>
              <a:effectLst/>
              <a:latin typeface="Times New Roman" panose="02020603050405020304" pitchFamily="18" charset="0"/>
              <a:cs typeface="Times New Roman"/>
            </a:endParaRPr>
          </a:p>
          <a:p>
            <a:pPr marL="285750" indent="-285750" fontAlgn="base">
              <a:lnSpc>
                <a:spcPts val="1538"/>
              </a:lnSpc>
              <a:buFont typeface="Wingdings" pitchFamily="2" charset="2"/>
              <a:buChar char="§"/>
            </a:pPr>
            <a:r>
              <a:rPr lang="en-US" sz="1800" b="0" i="1">
                <a:solidFill>
                  <a:srgbClr val="000000"/>
                </a:solidFill>
                <a:effectLst/>
                <a:latin typeface="Times New Roman"/>
                <a:cs typeface="Times New Roman"/>
              </a:rPr>
              <a:t>If they are unable to choose a word at this </a:t>
            </a:r>
            <a:r>
              <a:rPr lang="en-US" sz="1800" i="1">
                <a:solidFill>
                  <a:srgbClr val="000000"/>
                </a:solidFill>
                <a:latin typeface="Times New Roman"/>
                <a:cs typeface="Times New Roman"/>
              </a:rPr>
              <a:t>time, suggest using</a:t>
            </a:r>
            <a:r>
              <a:rPr lang="en-US" sz="1800" b="0" i="1">
                <a:solidFill>
                  <a:srgbClr val="000000"/>
                </a:solidFill>
                <a:effectLst/>
                <a:latin typeface="Times New Roman"/>
                <a:cs typeface="Times New Roman"/>
              </a:rPr>
              <a:t> the word “peace” or “yes.” </a:t>
            </a:r>
          </a:p>
          <a:p>
            <a:pPr marL="644615" lvl="1" indent="-166615">
              <a:buFont typeface="Arial" panose="020B0604020202020204" pitchFamily="34" charset="0"/>
              <a:buChar char="•"/>
              <a:defRPr/>
            </a:pPr>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275226AD-E66B-47A8-8A26-3C89A522D7EA}" type="slidenum">
              <a:rPr lang="en-US" smtClean="0"/>
              <a:t>20</a:t>
            </a:fld>
            <a:endParaRPr lang="en-US"/>
          </a:p>
        </p:txBody>
      </p:sp>
    </p:spTree>
    <p:extLst>
      <p:ext uri="{BB962C8B-B14F-4D97-AF65-F5344CB8AC3E}">
        <p14:creationId xmlns:p14="http://schemas.microsoft.com/office/powerpoint/2010/main" val="21160378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defRPr/>
            </a:pPr>
            <a:r>
              <a:rPr lang="en-US" altLang="en-US" sz="1100" b="1">
                <a:latin typeface="Arial"/>
                <a:cs typeface="Arial"/>
              </a:rPr>
              <a:t>21. First Period of Centering Prayer </a:t>
            </a:r>
          </a:p>
          <a:p>
            <a:pPr algn="ctr">
              <a:defRPr/>
            </a:pPr>
            <a:endParaRPr lang="en-US" altLang="en-US" sz="1100" b="1" i="1" dirty="0">
              <a:latin typeface="Arial" panose="020B0604020202020204" pitchFamily="34" charset="0"/>
            </a:endParaRPr>
          </a:p>
          <a:p>
            <a:pPr algn="l" rtl="0" fontAlgn="base">
              <a:lnSpc>
                <a:spcPts val="1538"/>
              </a:lnSpc>
              <a:spcAft>
                <a:spcPts val="800"/>
              </a:spcAft>
            </a:pPr>
            <a:r>
              <a:rPr lang="en-US" sz="1800" b="0" i="1">
                <a:solidFill>
                  <a:srgbClr val="000000"/>
                </a:solidFill>
                <a:effectLst/>
                <a:latin typeface="Times New Roman"/>
                <a:cs typeface="Times New Roman"/>
              </a:rPr>
              <a:t>NOTES TO PRESENTER: Lead the participants into their first period of Centering Prayer. Guide them into a comfortable yet alert sitting position that suits each of their physical conditions well.</a:t>
            </a:r>
            <a:endParaRPr lang="en-US" sz="1800" b="0" i="0">
              <a:solidFill>
                <a:srgbClr val="000000"/>
              </a:solidFill>
              <a:effectLst/>
              <a:latin typeface="Times New Roman"/>
              <a:cs typeface="Times New Roman"/>
            </a:endParaRPr>
          </a:p>
          <a:p>
            <a:pPr algn="l" rtl="0" fontAlgn="base">
              <a:lnSpc>
                <a:spcPts val="1538"/>
              </a:lnSpc>
              <a:spcAft>
                <a:spcPts val="800"/>
              </a:spcAft>
            </a:pPr>
            <a:endParaRPr lang="en-US" sz="1600" b="0" i="0" dirty="0">
              <a:solidFill>
                <a:srgbClr val="000000"/>
              </a:solidFill>
              <a:effectLst/>
              <a:latin typeface="Times New Roman" panose="02020603050405020304" pitchFamily="18" charset="0"/>
            </a:endParaRPr>
          </a:p>
          <a:p>
            <a:pPr marL="285750" indent="-285750" algn="l" rtl="0" fontAlgn="base">
              <a:lnSpc>
                <a:spcPts val="1538"/>
              </a:lnSpc>
              <a:buFont typeface="Wingdings" pitchFamily="2" charset="2"/>
              <a:buChar char="§"/>
            </a:pPr>
            <a:r>
              <a:rPr lang="en-US" sz="1800" b="0" i="0">
                <a:solidFill>
                  <a:srgbClr val="000000"/>
                </a:solidFill>
                <a:effectLst/>
                <a:latin typeface="Times New Roman"/>
                <a:cs typeface="Times New Roman"/>
              </a:rPr>
              <a:t>I invite you to close your eyes.</a:t>
            </a:r>
          </a:p>
          <a:p>
            <a:pPr algn="l" rtl="0" fontAlgn="base">
              <a:lnSpc>
                <a:spcPts val="1538"/>
              </a:lnSpc>
            </a:pPr>
            <a:endParaRPr lang="en-US" sz="1800" b="0" i="0">
              <a:solidFill>
                <a:srgbClr val="000000"/>
              </a:solidFill>
              <a:effectLst/>
              <a:latin typeface="Times New Roman" panose="02020603050405020304" pitchFamily="18" charset="0"/>
              <a:cs typeface="Times New Roman" panose="02020603050405020304" pitchFamily="18" charset="0"/>
            </a:endParaRPr>
          </a:p>
          <a:p>
            <a:pPr marL="285750" indent="-285750" algn="l" rtl="0" fontAlgn="base">
              <a:lnSpc>
                <a:spcPts val="1538"/>
              </a:lnSpc>
              <a:buFont typeface="Wingdings" pitchFamily="2" charset="2"/>
              <a:buChar char="§"/>
            </a:pPr>
            <a:r>
              <a:rPr lang="en-US" sz="1800" b="0" i="0">
                <a:solidFill>
                  <a:srgbClr val="000000"/>
                </a:solidFill>
                <a:effectLst/>
                <a:latin typeface="Times New Roman"/>
                <a:cs typeface="Times New Roman"/>
              </a:rPr>
              <a:t>Your sacred word is a symbol of your consent to God’s presence and action within. </a:t>
            </a:r>
          </a:p>
          <a:p>
            <a:pPr algn="l" rtl="0" fontAlgn="base">
              <a:lnSpc>
                <a:spcPts val="1538"/>
              </a:lnSpc>
            </a:pPr>
            <a:endParaRPr lang="en-US" sz="1800" b="0" i="0">
              <a:solidFill>
                <a:srgbClr val="000000"/>
              </a:solidFill>
              <a:effectLst/>
              <a:latin typeface="Times New Roman" panose="02020603050405020304" pitchFamily="18" charset="0"/>
              <a:cs typeface="Times New Roman" panose="02020603050405020304" pitchFamily="18" charset="0"/>
            </a:endParaRPr>
          </a:p>
          <a:p>
            <a:pPr marL="285750" indent="-285750" algn="l" rtl="0" fontAlgn="base">
              <a:lnSpc>
                <a:spcPts val="1538"/>
              </a:lnSpc>
              <a:buFont typeface="Wingdings" pitchFamily="2" charset="2"/>
              <a:buChar char="§"/>
            </a:pPr>
            <a:r>
              <a:rPr lang="en-US" sz="1800" b="0" i="0">
                <a:solidFill>
                  <a:srgbClr val="000000"/>
                </a:solidFill>
                <a:effectLst/>
                <a:latin typeface="Times New Roman"/>
                <a:cs typeface="Times New Roman"/>
              </a:rPr>
              <a:t>Effortlessly and ever-so-gently return to your sacred word when you notice you have been engaged in thoughts, feelings, and sensations.</a:t>
            </a:r>
          </a:p>
          <a:p>
            <a:pPr algn="l" rtl="0" fontAlgn="base">
              <a:lnSpc>
                <a:spcPts val="1538"/>
              </a:lnSpc>
            </a:pPr>
            <a:endParaRPr lang="en-US" sz="1800" b="0" i="0">
              <a:solidFill>
                <a:srgbClr val="000000"/>
              </a:solidFill>
              <a:effectLst/>
              <a:latin typeface="Times New Roman" panose="02020603050405020304" pitchFamily="18" charset="0"/>
              <a:cs typeface="Times New Roman" panose="02020603050405020304" pitchFamily="18" charset="0"/>
            </a:endParaRPr>
          </a:p>
          <a:p>
            <a:pPr marL="285750" indent="-285750" fontAlgn="base">
              <a:lnSpc>
                <a:spcPts val="1538"/>
              </a:lnSpc>
              <a:buFont typeface="Arial" pitchFamily="2" charset="2"/>
              <a:buChar char="•"/>
            </a:pPr>
            <a:r>
              <a:rPr lang="en-US" sz="1800" b="0" i="0">
                <a:solidFill>
                  <a:srgbClr val="000000"/>
                </a:solidFill>
                <a:effectLst/>
                <a:latin typeface="Times New Roman"/>
                <a:cs typeface="Times New Roman"/>
              </a:rPr>
              <a:t>When the prayer period ends, as indicated by the</a:t>
            </a:r>
            <a:r>
              <a:rPr lang="en-US" sz="1800">
                <a:solidFill>
                  <a:srgbClr val="000000"/>
                </a:solidFill>
                <a:latin typeface="Times New Roman"/>
                <a:cs typeface="Times New Roman"/>
              </a:rPr>
              <a:t> bell</a:t>
            </a:r>
            <a:r>
              <a:rPr lang="en-US" sz="1800" b="0" i="0">
                <a:solidFill>
                  <a:srgbClr val="000000"/>
                </a:solidFill>
                <a:effectLst/>
                <a:latin typeface="Times New Roman"/>
                <a:cs typeface="Times New Roman"/>
              </a:rPr>
              <a:t> (or a prayer</a:t>
            </a:r>
            <a:r>
              <a:rPr lang="en-US" sz="1800">
                <a:solidFill>
                  <a:srgbClr val="000000"/>
                </a:solidFill>
                <a:latin typeface="Times New Roman"/>
                <a:cs typeface="Times New Roman"/>
              </a:rPr>
              <a:t>), I will recite a prayer slowly while you listen and remain in silence with eyes closed for a couple of minutes.</a:t>
            </a:r>
            <a:r>
              <a:rPr lang="en-US" sz="1800" b="0" i="0">
                <a:solidFill>
                  <a:srgbClr val="000000"/>
                </a:solidFill>
                <a:effectLst/>
                <a:latin typeface="Times New Roman"/>
                <a:cs typeface="Times New Roman"/>
              </a:rPr>
              <a:t> </a:t>
            </a:r>
            <a:endParaRPr lang="en-US">
              <a:cs typeface="Calibri"/>
            </a:endParaRPr>
          </a:p>
          <a:p>
            <a:pPr algn="l" rtl="0" fontAlgn="base">
              <a:lnSpc>
                <a:spcPts val="1538"/>
              </a:lnSpc>
              <a:spcAft>
                <a:spcPts val="800"/>
              </a:spcAft>
            </a:pPr>
            <a:r>
              <a:rPr lang="en-US" sz="1800" b="0" i="0" dirty="0">
                <a:solidFill>
                  <a:srgbClr val="000000"/>
                </a:solidFill>
                <a:effectLst/>
                <a:latin typeface="WordVisiCarriageReturn_MSFontService"/>
              </a:rPr>
              <a:t> </a:t>
            </a:r>
            <a:br>
              <a:rPr lang="en-US" sz="1800" b="0" i="0">
                <a:effectLst/>
                <a:latin typeface="WordVisiCarriageReturn_MSFontService"/>
              </a:rPr>
            </a:br>
            <a:r>
              <a:rPr lang="en-US" sz="1800" b="0" i="0" dirty="0">
                <a:solidFill>
                  <a:srgbClr val="000000"/>
                </a:solidFill>
                <a:effectLst/>
                <a:latin typeface="WordVisiCarriageReturn_MSFontService"/>
              </a:rPr>
              <a:t> </a:t>
            </a:r>
            <a:r>
              <a:rPr lang="en-US" sz="1800" b="0" i="1">
                <a:solidFill>
                  <a:srgbClr val="000000"/>
                </a:solidFill>
                <a:effectLst/>
                <a:latin typeface="Times New Roman"/>
                <a:cs typeface="Times New Roman"/>
              </a:rPr>
              <a:t>NOTES TO PRESENTER:</a:t>
            </a:r>
            <a:r>
              <a:rPr lang="en-US" sz="1800" b="0" i="0">
                <a:solidFill>
                  <a:srgbClr val="000000"/>
                </a:solidFill>
                <a:effectLst/>
                <a:latin typeface="Times New Roman"/>
                <a:cs typeface="Times New Roman"/>
              </a:rPr>
              <a:t>  </a:t>
            </a:r>
            <a:endParaRPr lang="en-US" sz="1600" b="0" i="0">
              <a:solidFill>
                <a:srgbClr val="000000"/>
              </a:solidFill>
              <a:effectLst/>
              <a:latin typeface="Times New Roman"/>
              <a:cs typeface="Times New Roman"/>
            </a:endParaRPr>
          </a:p>
          <a:p>
            <a:pPr marL="285750" indent="-285750" algn="l" rtl="0" fontAlgn="base">
              <a:lnSpc>
                <a:spcPts val="1538"/>
              </a:lnSpc>
              <a:buFont typeface="Wingdings" pitchFamily="2" charset="2"/>
              <a:buChar char="§"/>
            </a:pPr>
            <a:r>
              <a:rPr lang="en-US" sz="1800" b="0" i="1">
                <a:solidFill>
                  <a:srgbClr val="000000"/>
                </a:solidFill>
                <a:effectLst/>
                <a:latin typeface="Times New Roman"/>
                <a:cs typeface="Times New Roman"/>
              </a:rPr>
              <a:t>As you begin the prayer, invite participants to silently introduce their sacred word as the symbol of their consent to God’s presence and action within.</a:t>
            </a:r>
            <a:r>
              <a:rPr lang="en-US" sz="1800" b="0" i="0">
                <a:solidFill>
                  <a:srgbClr val="000000"/>
                </a:solidFill>
                <a:effectLst/>
                <a:latin typeface="Times New Roman"/>
                <a:cs typeface="Times New Roman"/>
              </a:rPr>
              <a:t> </a:t>
            </a:r>
          </a:p>
          <a:p>
            <a:pPr marL="285750" indent="-285750" algn="l" rtl="0" fontAlgn="base">
              <a:lnSpc>
                <a:spcPts val="1538"/>
              </a:lnSpc>
              <a:buFont typeface="Wingdings" pitchFamily="2" charset="2"/>
              <a:buChar char="§"/>
            </a:pPr>
            <a:endParaRPr lang="en-US" sz="1800" b="0" i="0" dirty="0">
              <a:solidFill>
                <a:srgbClr val="000000"/>
              </a:solidFill>
              <a:effectLst/>
              <a:latin typeface="Times New Roman" panose="02020603050405020304" pitchFamily="18" charset="0"/>
            </a:endParaRPr>
          </a:p>
          <a:p>
            <a:pPr marL="285750" indent="-285750" algn="l" rtl="0" fontAlgn="base">
              <a:lnSpc>
                <a:spcPts val="1538"/>
              </a:lnSpc>
              <a:buFont typeface="Wingdings" pitchFamily="2" charset="2"/>
              <a:buChar char="§"/>
            </a:pPr>
            <a:r>
              <a:rPr lang="en-US" sz="1800" b="0" i="1">
                <a:solidFill>
                  <a:srgbClr val="000000"/>
                </a:solidFill>
                <a:effectLst/>
                <a:latin typeface="Times New Roman"/>
                <a:cs typeface="Times New Roman"/>
              </a:rPr>
              <a:t>Begin ten to twenty (10-20) minutes of Centering Prayer after a couple of deep breaths, a spoken prayer of intention, or a short scripture reading.</a:t>
            </a:r>
            <a:r>
              <a:rPr lang="en-US" sz="1800" b="0" i="0">
                <a:solidFill>
                  <a:srgbClr val="000000"/>
                </a:solidFill>
                <a:effectLst/>
                <a:latin typeface="Times New Roman"/>
                <a:cs typeface="Times New Roman"/>
              </a:rPr>
              <a:t> </a:t>
            </a:r>
          </a:p>
          <a:p>
            <a:pPr algn="l" rtl="0" fontAlgn="base">
              <a:lnSpc>
                <a:spcPts val="1538"/>
              </a:lnSpc>
            </a:pPr>
            <a:endParaRPr lang="en-US" sz="1800" b="0" i="0">
              <a:solidFill>
                <a:srgbClr val="000000"/>
              </a:solidFill>
              <a:effectLst/>
              <a:latin typeface="Times New Roman" panose="02020603050405020304" pitchFamily="18" charset="0"/>
              <a:cs typeface="Times New Roman" panose="02020603050405020304" pitchFamily="18" charset="0"/>
            </a:endParaRPr>
          </a:p>
          <a:p>
            <a:pPr marL="285750" indent="-285750" fontAlgn="base">
              <a:lnSpc>
                <a:spcPts val="1538"/>
              </a:lnSpc>
              <a:buFont typeface="Wingdings" pitchFamily="2" charset="2"/>
              <a:buChar char="§"/>
            </a:pPr>
            <a:r>
              <a:rPr lang="en-US" sz="1800" b="0" i="1" dirty="0">
                <a:solidFill>
                  <a:srgbClr val="000000"/>
                </a:solidFill>
                <a:effectLst/>
                <a:latin typeface="Times New Roman"/>
                <a:cs typeface="Times New Roman"/>
              </a:rPr>
              <a:t>At the end of the period of Centering Prayer, the presenter recites a prayer slowly (such as </a:t>
            </a:r>
            <a:r>
              <a:rPr lang="en-US" sz="1800" i="1" dirty="0">
                <a:solidFill>
                  <a:srgbClr val="000000"/>
                </a:solidFill>
                <a:latin typeface="Times New Roman"/>
                <a:cs typeface="Times New Roman"/>
              </a:rPr>
              <a:t>the Lord’s</a:t>
            </a:r>
            <a:r>
              <a:rPr lang="en-US" sz="1800" b="0" i="1" dirty="0">
                <a:solidFill>
                  <a:srgbClr val="000000"/>
                </a:solidFill>
                <a:effectLst/>
                <a:latin typeface="Times New Roman"/>
                <a:cs typeface="Times New Roman"/>
              </a:rPr>
              <a:t> </a:t>
            </a:r>
            <a:r>
              <a:rPr lang="en-US" sz="1800" i="1" dirty="0">
                <a:solidFill>
                  <a:srgbClr val="000000"/>
                </a:solidFill>
                <a:latin typeface="Times New Roman"/>
                <a:cs typeface="Times New Roman"/>
              </a:rPr>
              <a:t>Prayer</a:t>
            </a:r>
            <a:r>
              <a:rPr lang="en-US" sz="1800" b="0" i="1" dirty="0">
                <a:solidFill>
                  <a:srgbClr val="000000"/>
                </a:solidFill>
                <a:effectLst/>
                <a:latin typeface="Times New Roman"/>
                <a:cs typeface="Times New Roman"/>
              </a:rPr>
              <a:t>) while participants listen. </a:t>
            </a:r>
            <a:r>
              <a:rPr lang="en-US" sz="1800" b="0" i="0" dirty="0">
                <a:solidFill>
                  <a:srgbClr val="000000"/>
                </a:solidFill>
                <a:effectLst/>
                <a:latin typeface="Times New Roman"/>
                <a:cs typeface="Times New Roman"/>
              </a:rPr>
              <a:t> </a:t>
            </a:r>
          </a:p>
          <a:p>
            <a:pPr marL="285750" indent="-285750" algn="l" rtl="0" fontAlgn="base">
              <a:lnSpc>
                <a:spcPts val="1538"/>
              </a:lnSpc>
              <a:buFont typeface="Wingdings" pitchFamily="2" charset="2"/>
              <a:buChar char="§"/>
            </a:pPr>
            <a:endParaRPr lang="en-US" sz="1800" b="0" i="0" dirty="0">
              <a:solidFill>
                <a:srgbClr val="000000"/>
              </a:solidFill>
              <a:effectLst/>
              <a:latin typeface="Times New Roman" panose="02020603050405020304" pitchFamily="18" charset="0"/>
            </a:endParaRPr>
          </a:p>
          <a:p>
            <a:pPr marL="285750" indent="-285750" algn="l" rtl="0" fontAlgn="base">
              <a:lnSpc>
                <a:spcPts val="1538"/>
              </a:lnSpc>
              <a:buFont typeface="Wingdings" pitchFamily="2" charset="2"/>
              <a:buChar char="§"/>
            </a:pPr>
            <a:r>
              <a:rPr lang="en-US" sz="1800" b="0" i="1">
                <a:solidFill>
                  <a:srgbClr val="000000"/>
                </a:solidFill>
                <a:effectLst/>
                <a:latin typeface="Times New Roman"/>
                <a:cs typeface="Times New Roman"/>
              </a:rPr>
              <a:t>After a pause, invite participants to gently open their eyes.</a:t>
            </a:r>
            <a:r>
              <a:rPr lang="en-US" sz="1800" b="0" i="0">
                <a:solidFill>
                  <a:srgbClr val="000000"/>
                </a:solidFill>
                <a:effectLst/>
                <a:latin typeface="Times New Roman"/>
                <a:cs typeface="Times New Roman"/>
              </a:rPr>
              <a:t> </a:t>
            </a:r>
          </a:p>
          <a:p>
            <a:pPr marL="285750" indent="-285750" algn="l" rtl="0" fontAlgn="base">
              <a:lnSpc>
                <a:spcPts val="1538"/>
              </a:lnSpc>
              <a:buFont typeface="Wingdings" pitchFamily="2" charset="2"/>
              <a:buChar char="§"/>
            </a:pPr>
            <a:endParaRPr lang="en-US" sz="1800" b="0" i="0" dirty="0">
              <a:solidFill>
                <a:srgbClr val="000000"/>
              </a:solidFill>
              <a:effectLst/>
              <a:latin typeface="Times New Roman" panose="02020603050405020304" pitchFamily="18" charset="0"/>
            </a:endParaRPr>
          </a:p>
          <a:p>
            <a:pPr marL="285750" indent="-285750" algn="l" rtl="0" fontAlgn="base">
              <a:lnSpc>
                <a:spcPts val="1538"/>
              </a:lnSpc>
              <a:buFont typeface="Wingdings" pitchFamily="2" charset="2"/>
              <a:buChar char="§"/>
            </a:pPr>
            <a:r>
              <a:rPr lang="en-US" sz="1800" b="0" i="1">
                <a:solidFill>
                  <a:srgbClr val="000000"/>
                </a:solidFill>
                <a:effectLst/>
                <a:latin typeface="Times New Roman"/>
                <a:cs typeface="Times New Roman"/>
              </a:rPr>
              <a:t>Ask: “Are there </a:t>
            </a:r>
            <a:r>
              <a:rPr lang="en-US" sz="1800" b="1" i="1">
                <a:solidFill>
                  <a:srgbClr val="000000"/>
                </a:solidFill>
                <a:effectLst/>
                <a:latin typeface="Times New Roman"/>
                <a:cs typeface="Times New Roman"/>
              </a:rPr>
              <a:t>any questions about Centering Prayer</a:t>
            </a:r>
            <a:r>
              <a:rPr lang="en-US" sz="1800" b="0" i="1">
                <a:solidFill>
                  <a:srgbClr val="000000"/>
                </a:solidFill>
                <a:effectLst/>
                <a:latin typeface="Times New Roman"/>
                <a:cs typeface="Times New Roman"/>
              </a:rPr>
              <a:t> now that you have had a chance to experience the prayer?” (After the second period of Centering Prayer they will be invited to </a:t>
            </a:r>
            <a:r>
              <a:rPr lang="en-US" sz="1800" b="1" i="1">
                <a:solidFill>
                  <a:srgbClr val="000000"/>
                </a:solidFill>
                <a:effectLst/>
                <a:latin typeface="Times New Roman"/>
                <a:cs typeface="Times New Roman"/>
              </a:rPr>
              <a:t>share their experience </a:t>
            </a:r>
            <a:r>
              <a:rPr lang="en-US" sz="1800" b="0" i="1">
                <a:solidFill>
                  <a:srgbClr val="000000"/>
                </a:solidFill>
                <a:effectLst/>
                <a:latin typeface="Times New Roman"/>
                <a:cs typeface="Times New Roman"/>
              </a:rPr>
              <a:t>in these two Centering Prayer periods.)</a:t>
            </a:r>
            <a:r>
              <a:rPr lang="en-US" sz="1800" b="0" i="0">
                <a:solidFill>
                  <a:srgbClr val="000000"/>
                </a:solidFill>
                <a:effectLst/>
                <a:latin typeface="Times New Roman"/>
                <a:cs typeface="Times New Roman"/>
              </a:rPr>
              <a:t> </a:t>
            </a:r>
          </a:p>
        </p:txBody>
      </p:sp>
      <p:sp>
        <p:nvSpPr>
          <p:cNvPr id="4" name="Slide Number Placeholder 3"/>
          <p:cNvSpPr>
            <a:spLocks noGrp="1"/>
          </p:cNvSpPr>
          <p:nvPr>
            <p:ph type="sldNum" sz="quarter" idx="10"/>
          </p:nvPr>
        </p:nvSpPr>
        <p:spPr/>
        <p:txBody>
          <a:bodyPr/>
          <a:lstStyle/>
          <a:p>
            <a:fld id="{275226AD-E66B-47A8-8A26-3C89A522D7EA}" type="slidenum">
              <a:rPr lang="en-US" smtClean="0"/>
              <a:t>21</a:t>
            </a:fld>
            <a:endParaRPr lang="en-US"/>
          </a:p>
        </p:txBody>
      </p:sp>
    </p:spTree>
    <p:extLst>
      <p:ext uri="{BB962C8B-B14F-4D97-AF65-F5344CB8AC3E}">
        <p14:creationId xmlns:p14="http://schemas.microsoft.com/office/powerpoint/2010/main" val="33788123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altLang="en-US" b="1" dirty="0">
                <a:latin typeface="Arial" panose="020B0604020202020204" pitchFamily="34" charset="0"/>
              </a:rPr>
              <a:t>22. Thoughts &amp; Use of the Sacred Word</a:t>
            </a:r>
          </a:p>
          <a:p>
            <a:pPr algn="ctr"/>
            <a:r>
              <a:rPr lang="en-US" altLang="en-US" b="1" dirty="0">
                <a:latin typeface="Arial" panose="020B0604020202020204" pitchFamily="34" charset="0"/>
              </a:rPr>
              <a:t>Conference Three</a:t>
            </a:r>
          </a:p>
          <a:p>
            <a:endParaRPr lang="en-US" dirty="0"/>
          </a:p>
          <a:p>
            <a:r>
              <a:rPr lang="en-US" dirty="0"/>
              <a:t>NOTE TO PRESENTER:</a:t>
            </a:r>
          </a:p>
          <a:p>
            <a:pPr algn="l" rtl="0" fontAlgn="base">
              <a:lnSpc>
                <a:spcPts val="1538"/>
              </a:lnSpc>
              <a:spcAft>
                <a:spcPts val="800"/>
              </a:spcAft>
            </a:pPr>
            <a:r>
              <a:rPr lang="en-US" sz="1800" b="0" i="0" dirty="0">
                <a:solidFill>
                  <a:srgbClr val="000000"/>
                </a:solidFill>
                <a:effectLst/>
                <a:latin typeface="Times New Roman" panose="02020603050405020304" pitchFamily="18" charset="0"/>
              </a:rPr>
              <a:t>Conference Three TITLE SLIDE | No suggested content</a:t>
            </a:r>
          </a:p>
          <a:p>
            <a:endParaRPr lang="en-US" dirty="0"/>
          </a:p>
        </p:txBody>
      </p:sp>
      <p:sp>
        <p:nvSpPr>
          <p:cNvPr id="4" name="Slide Number Placeholder 3"/>
          <p:cNvSpPr>
            <a:spLocks noGrp="1"/>
          </p:cNvSpPr>
          <p:nvPr>
            <p:ph type="sldNum" sz="quarter" idx="10"/>
          </p:nvPr>
        </p:nvSpPr>
        <p:spPr/>
        <p:txBody>
          <a:bodyPr/>
          <a:lstStyle/>
          <a:p>
            <a:fld id="{275226AD-E66B-47A8-8A26-3C89A522D7EA}" type="slidenum">
              <a:rPr lang="en-US" smtClean="0"/>
              <a:t>22</a:t>
            </a:fld>
            <a:endParaRPr lang="en-US"/>
          </a:p>
        </p:txBody>
      </p:sp>
    </p:spTree>
    <p:extLst>
      <p:ext uri="{BB962C8B-B14F-4D97-AF65-F5344CB8AC3E}">
        <p14:creationId xmlns:p14="http://schemas.microsoft.com/office/powerpoint/2010/main" val="1053328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defRPr/>
            </a:pPr>
            <a:r>
              <a:rPr lang="en-US" altLang="en-US" b="1" dirty="0">
                <a:latin typeface="Arial" panose="020B0604020202020204" pitchFamily="34" charset="0"/>
              </a:rPr>
              <a:t>23. Guideline 3 </a:t>
            </a:r>
          </a:p>
          <a:p>
            <a:pPr algn="ctr">
              <a:defRPr/>
            </a:pPr>
            <a:endParaRPr lang="en-US" altLang="en-US" b="1" dirty="0">
              <a:latin typeface="Arial" panose="020B0604020202020204" pitchFamily="34" charset="0"/>
            </a:endParaRPr>
          </a:p>
          <a:p>
            <a:pPr algn="l" rtl="0" fontAlgn="base">
              <a:lnSpc>
                <a:spcPts val="1538"/>
              </a:lnSpc>
              <a:spcAft>
                <a:spcPts val="800"/>
              </a:spcAft>
            </a:pPr>
            <a:r>
              <a:rPr lang="en-US" sz="1200" b="1" i="0" dirty="0">
                <a:solidFill>
                  <a:srgbClr val="000000"/>
                </a:solidFill>
                <a:effectLst/>
                <a:latin typeface="Times New Roman" panose="02020603050405020304" pitchFamily="18" charset="0"/>
              </a:rPr>
              <a:t>“When engaged with your thoughts, return ever-so-gently to the sacred word.”</a:t>
            </a:r>
            <a:endParaRPr lang="en-US" sz="1200" b="0" i="0" dirty="0">
              <a:solidFill>
                <a:srgbClr val="000000"/>
              </a:solidFill>
              <a:effectLst/>
              <a:latin typeface="Times New Roman" panose="02020603050405020304" pitchFamily="18" charset="0"/>
            </a:endParaRPr>
          </a:p>
          <a:p>
            <a:pPr algn="l" rtl="0" fontAlgn="base">
              <a:lnSpc>
                <a:spcPts val="1538"/>
              </a:lnSpc>
              <a:spcAft>
                <a:spcPts val="800"/>
              </a:spcAft>
            </a:pPr>
            <a:endParaRPr lang="en-US" b="0" i="0" dirty="0">
              <a:solidFill>
                <a:srgbClr val="000000"/>
              </a:solidFill>
              <a:effectLst/>
              <a:latin typeface="Segoe UI" panose="020B0502040204020203" pitchFamily="34" charset="0"/>
            </a:endParaRPr>
          </a:p>
          <a:p>
            <a:pPr marL="285750" indent="-285750" algn="l" rtl="0" fontAlgn="base">
              <a:lnSpc>
                <a:spcPts val="1538"/>
              </a:lnSpc>
              <a:buFont typeface="Wingdings" pitchFamily="2" charset="2"/>
              <a:buChar char="§"/>
            </a:pPr>
            <a:r>
              <a:rPr lang="en-US" sz="1200" b="0" i="0" dirty="0">
                <a:solidFill>
                  <a:srgbClr val="000000"/>
                </a:solidFill>
                <a:effectLst/>
                <a:latin typeface="Times New Roman" panose="02020603050405020304" pitchFamily="18" charset="0"/>
              </a:rPr>
              <a:t>The sacred word is a symbol that expresses our consent to God’s presence and action within. </a:t>
            </a:r>
          </a:p>
          <a:p>
            <a:pPr marL="285750" indent="-285750" algn="l" rtl="0" fontAlgn="base">
              <a:lnSpc>
                <a:spcPts val="1538"/>
              </a:lnSpc>
              <a:buFont typeface="Wingdings" pitchFamily="2" charset="2"/>
              <a:buChar char="§"/>
            </a:pPr>
            <a:endParaRPr lang="en-US" sz="1200" b="0" i="0" dirty="0">
              <a:solidFill>
                <a:srgbClr val="000000"/>
              </a:solidFill>
              <a:effectLst/>
              <a:latin typeface="Times New Roman" panose="02020603050405020304" pitchFamily="18" charset="0"/>
            </a:endParaRPr>
          </a:p>
          <a:p>
            <a:pPr marL="285750" indent="-285750" algn="l" rtl="0" fontAlgn="base">
              <a:lnSpc>
                <a:spcPts val="1538"/>
              </a:lnSpc>
              <a:buFont typeface="Wingdings" pitchFamily="2" charset="2"/>
              <a:buChar char="§"/>
            </a:pPr>
            <a:r>
              <a:rPr lang="en-US" sz="1200" b="0" i="0" dirty="0">
                <a:solidFill>
                  <a:srgbClr val="000000"/>
                </a:solidFill>
                <a:effectLst/>
                <a:latin typeface="Times New Roman" panose="02020603050405020304" pitchFamily="18" charset="0"/>
              </a:rPr>
              <a:t>It is sacred not because of its inherent meaning but because of the meaning we give it as the expression of our consent. </a:t>
            </a:r>
          </a:p>
          <a:p>
            <a:pPr marL="285750" indent="-285750" algn="l" rtl="0" fontAlgn="base">
              <a:lnSpc>
                <a:spcPts val="1538"/>
              </a:lnSpc>
              <a:buFont typeface="Wingdings" pitchFamily="2" charset="2"/>
              <a:buChar char="§"/>
            </a:pPr>
            <a:endParaRPr lang="en-US" sz="1200" b="0" i="0" dirty="0">
              <a:solidFill>
                <a:srgbClr val="000000"/>
              </a:solidFill>
              <a:effectLst/>
              <a:latin typeface="Times New Roman" panose="02020603050405020304" pitchFamily="18" charset="0"/>
            </a:endParaRPr>
          </a:p>
          <a:p>
            <a:pPr marL="285750" indent="-285750" fontAlgn="base">
              <a:lnSpc>
                <a:spcPts val="1538"/>
              </a:lnSpc>
              <a:buFont typeface="Wingdings" pitchFamily="2" charset="2"/>
              <a:buChar char="§"/>
            </a:pPr>
            <a:r>
              <a:rPr lang="en-US" sz="1200" b="0" i="0" dirty="0">
                <a:solidFill>
                  <a:srgbClr val="000000"/>
                </a:solidFill>
                <a:effectLst/>
                <a:latin typeface="Times New Roman"/>
                <a:cs typeface="Times New Roman"/>
              </a:rPr>
              <a:t>When we are caught up in our thoughts, we gently</a:t>
            </a:r>
            <a:r>
              <a:rPr lang="en-US" dirty="0">
                <a:solidFill>
                  <a:srgbClr val="000000"/>
                </a:solidFill>
                <a:latin typeface="Times New Roman"/>
                <a:cs typeface="Times New Roman"/>
              </a:rPr>
              <a:t> return</a:t>
            </a:r>
            <a:r>
              <a:rPr lang="en-US" sz="1200" b="0" i="0" dirty="0">
                <a:solidFill>
                  <a:srgbClr val="000000"/>
                </a:solidFill>
                <a:effectLst/>
                <a:latin typeface="Times New Roman"/>
                <a:cs typeface="Times New Roman"/>
              </a:rPr>
              <a:t> our sacred word. If a thought just comes and goes naturally, we do not need our word. We can think of our thoughts as boats on a river and God’s indwelling presence as the river itself. During </a:t>
            </a:r>
            <a:r>
              <a:rPr lang="en-US" dirty="0">
                <a:solidFill>
                  <a:srgbClr val="000000"/>
                </a:solidFill>
                <a:latin typeface="Times New Roman"/>
                <a:cs typeface="Times New Roman"/>
              </a:rPr>
              <a:t>Centering</a:t>
            </a:r>
            <a:r>
              <a:rPr lang="en-US" sz="1200" b="0" i="0" dirty="0">
                <a:solidFill>
                  <a:srgbClr val="000000"/>
                </a:solidFill>
                <a:effectLst/>
                <a:latin typeface="Times New Roman"/>
                <a:cs typeface="Times New Roman"/>
              </a:rPr>
              <a:t> </a:t>
            </a:r>
            <a:r>
              <a:rPr lang="en-US" dirty="0">
                <a:solidFill>
                  <a:srgbClr val="000000"/>
                </a:solidFill>
                <a:latin typeface="Times New Roman"/>
                <a:cs typeface="Times New Roman"/>
              </a:rPr>
              <a:t>Prayer</a:t>
            </a:r>
            <a:r>
              <a:rPr lang="en-US" sz="1200" b="0" i="0" dirty="0">
                <a:solidFill>
                  <a:srgbClr val="000000"/>
                </a:solidFill>
                <a:effectLst/>
                <a:latin typeface="Times New Roman"/>
                <a:cs typeface="Times New Roman"/>
              </a:rPr>
              <a:t>, we let go of our thoughts—we let them go by like boats floating down a river—and by faith we rest in God’s indwelling presence. </a:t>
            </a:r>
          </a:p>
          <a:p>
            <a:pPr marL="285750" indent="-285750" algn="l" rtl="0" fontAlgn="base">
              <a:lnSpc>
                <a:spcPts val="1538"/>
              </a:lnSpc>
              <a:buFont typeface="Wingdings" pitchFamily="2" charset="2"/>
              <a:buChar char="§"/>
            </a:pPr>
            <a:endParaRPr lang="en-US" sz="1200" b="0" i="0" dirty="0">
              <a:solidFill>
                <a:srgbClr val="000000"/>
              </a:solidFill>
              <a:effectLst/>
              <a:latin typeface="Times New Roman" panose="02020603050405020304" pitchFamily="18" charset="0"/>
            </a:endParaRPr>
          </a:p>
          <a:p>
            <a:pPr marL="285750" indent="-285750" algn="l" rtl="0" fontAlgn="base">
              <a:lnSpc>
                <a:spcPts val="1538"/>
              </a:lnSpc>
              <a:buFont typeface="Wingdings" pitchFamily="2" charset="2"/>
              <a:buChar char="§"/>
            </a:pPr>
            <a:r>
              <a:rPr lang="en-US" sz="1200" b="0" i="0" dirty="0">
                <a:solidFill>
                  <a:srgbClr val="000000"/>
                </a:solidFill>
                <a:effectLst/>
                <a:latin typeface="Times New Roman" panose="02020603050405020304" pitchFamily="18" charset="0"/>
              </a:rPr>
              <a:t>Each return to our sacred word is a prayer and an act of love. </a:t>
            </a:r>
          </a:p>
          <a:p>
            <a:pPr marL="285750" indent="-285750" algn="l" rtl="0" fontAlgn="base">
              <a:lnSpc>
                <a:spcPts val="1538"/>
              </a:lnSpc>
              <a:buFont typeface="Wingdings" pitchFamily="2" charset="2"/>
              <a:buChar char="§"/>
            </a:pPr>
            <a:endParaRPr lang="en-US" sz="1200" b="0" i="0" dirty="0">
              <a:solidFill>
                <a:srgbClr val="000000"/>
              </a:solidFill>
              <a:effectLst/>
              <a:latin typeface="Times New Roman" panose="02020603050405020304" pitchFamily="18" charset="0"/>
            </a:endParaRPr>
          </a:p>
          <a:p>
            <a:pPr marL="285750" indent="-285750" fontAlgn="base">
              <a:lnSpc>
                <a:spcPts val="1538"/>
              </a:lnSpc>
              <a:buFont typeface="Wingdings" pitchFamily="2" charset="2"/>
              <a:buChar char="§"/>
            </a:pPr>
            <a:r>
              <a:rPr lang="en-US" sz="1200" b="0" i="0" dirty="0">
                <a:solidFill>
                  <a:srgbClr val="000000"/>
                </a:solidFill>
                <a:effectLst/>
                <a:latin typeface="Times New Roman"/>
                <a:cs typeface="Times New Roman"/>
              </a:rPr>
              <a:t>Instead of a sacred word, a simple inward glance toward the Divine Presence, or a noticing of one’s breath may be </a:t>
            </a:r>
            <a:r>
              <a:rPr lang="en-US" dirty="0">
                <a:solidFill>
                  <a:srgbClr val="000000"/>
                </a:solidFill>
                <a:latin typeface="Times New Roman"/>
                <a:cs typeface="Times New Roman"/>
              </a:rPr>
              <a:t>a preferable</a:t>
            </a:r>
            <a:r>
              <a:rPr lang="en-US" sz="1200" b="0" i="0" dirty="0">
                <a:solidFill>
                  <a:srgbClr val="000000"/>
                </a:solidFill>
                <a:effectLst/>
                <a:latin typeface="Times New Roman"/>
                <a:cs typeface="Times New Roman"/>
              </a:rPr>
              <a:t> symbol for some people. These require no physical expression. Whichever symbol is used, each expresses our consent to God’s presence and action. </a:t>
            </a:r>
            <a:endParaRPr lang="en-US" altLang="en-US">
              <a:latin typeface="Times New Roman"/>
              <a:cs typeface="Times New Roman"/>
            </a:endParaRPr>
          </a:p>
          <a:p>
            <a:pPr>
              <a:spcBef>
                <a:spcPts val="650"/>
              </a:spcBef>
              <a:defRPr/>
            </a:pPr>
            <a:r>
              <a:rPr lang="en-US" altLang="en-US" dirty="0">
                <a:latin typeface="Arial" panose="020B0604020202020204" pitchFamily="34" charset="0"/>
              </a:rPr>
              <a:t> </a:t>
            </a:r>
          </a:p>
          <a:p>
            <a:endParaRPr lang="en-US" dirty="0"/>
          </a:p>
        </p:txBody>
      </p:sp>
      <p:sp>
        <p:nvSpPr>
          <p:cNvPr id="4" name="Slide Number Placeholder 3"/>
          <p:cNvSpPr>
            <a:spLocks noGrp="1"/>
          </p:cNvSpPr>
          <p:nvPr>
            <p:ph type="sldNum" sz="quarter" idx="10"/>
          </p:nvPr>
        </p:nvSpPr>
        <p:spPr/>
        <p:txBody>
          <a:bodyPr/>
          <a:lstStyle/>
          <a:p>
            <a:fld id="{275226AD-E66B-47A8-8A26-3C89A522D7EA}" type="slidenum">
              <a:rPr lang="en-US" smtClean="0"/>
              <a:t>23</a:t>
            </a:fld>
            <a:endParaRPr lang="en-US"/>
          </a:p>
        </p:txBody>
      </p:sp>
    </p:spTree>
    <p:extLst>
      <p:ext uri="{BB962C8B-B14F-4D97-AF65-F5344CB8AC3E}">
        <p14:creationId xmlns:p14="http://schemas.microsoft.com/office/powerpoint/2010/main" val="32287212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altLang="en-US" b="1" dirty="0">
                <a:latin typeface="Arial" panose="020B0604020202020204" pitchFamily="34" charset="0"/>
              </a:rPr>
              <a:t>24. Thoughts is an Umbrella Term</a:t>
            </a:r>
          </a:p>
          <a:p>
            <a:r>
              <a:rPr lang="en-US" altLang="en-US" b="1" dirty="0">
                <a:latin typeface="Arial" panose="020B0604020202020204" pitchFamily="34" charset="0"/>
              </a:rPr>
              <a:t> </a:t>
            </a:r>
          </a:p>
          <a:p>
            <a:pPr algn="l" rtl="0" fontAlgn="base">
              <a:lnSpc>
                <a:spcPts val="1538"/>
              </a:lnSpc>
              <a:spcAft>
                <a:spcPts val="800"/>
              </a:spcAft>
            </a:pPr>
            <a:r>
              <a:rPr lang="en-US" sz="1800" b="0" i="0" dirty="0">
                <a:solidFill>
                  <a:srgbClr val="000000"/>
                </a:solidFill>
                <a:effectLst/>
                <a:latin typeface="Times New Roman" panose="02020603050405020304" pitchFamily="18" charset="0"/>
              </a:rPr>
              <a:t>“Thoughts” is an umbrella term for any perception at all, including </a:t>
            </a:r>
          </a:p>
          <a:p>
            <a:pPr algn="l" rtl="0" fontAlgn="base">
              <a:lnSpc>
                <a:spcPts val="1538"/>
              </a:lnSpc>
              <a:spcAft>
                <a:spcPts val="800"/>
              </a:spcAft>
            </a:pPr>
            <a:endParaRPr lang="en-US" b="0" i="0" dirty="0">
              <a:solidFill>
                <a:srgbClr val="000000"/>
              </a:solidFill>
              <a:effectLst/>
              <a:latin typeface="Segoe UI" panose="020B0502040204020203" pitchFamily="34" charset="0"/>
            </a:endParaRPr>
          </a:p>
          <a:p>
            <a:pPr marL="285750" indent="-285750" algn="l" rtl="0" fontAlgn="base">
              <a:lnSpc>
                <a:spcPts val="1538"/>
              </a:lnSpc>
              <a:buFont typeface="Wingdings" pitchFamily="2" charset="2"/>
              <a:buChar char="§"/>
            </a:pPr>
            <a:r>
              <a:rPr lang="en-US" sz="1800" b="0" i="0" dirty="0">
                <a:solidFill>
                  <a:srgbClr val="000000"/>
                </a:solidFill>
                <a:effectLst/>
                <a:latin typeface="Times New Roman" panose="02020603050405020304" pitchFamily="18" charset="0"/>
              </a:rPr>
              <a:t>body sensations, </a:t>
            </a:r>
          </a:p>
          <a:p>
            <a:pPr marL="285750" indent="-285750" algn="l" rtl="0" fontAlgn="base">
              <a:lnSpc>
                <a:spcPts val="1538"/>
              </a:lnSpc>
              <a:buFont typeface="Wingdings" pitchFamily="2" charset="2"/>
              <a:buChar char="§"/>
            </a:pPr>
            <a:r>
              <a:rPr lang="en-US" sz="1800" b="0" i="0" dirty="0">
                <a:solidFill>
                  <a:srgbClr val="000000"/>
                </a:solidFill>
                <a:effectLst/>
                <a:latin typeface="Times New Roman" panose="02020603050405020304" pitchFamily="18" charset="0"/>
              </a:rPr>
              <a:t>sense perceptions, </a:t>
            </a:r>
          </a:p>
          <a:p>
            <a:pPr marL="285750" indent="-285750" algn="l" rtl="0" fontAlgn="base">
              <a:lnSpc>
                <a:spcPts val="1538"/>
              </a:lnSpc>
              <a:buFont typeface="Wingdings" pitchFamily="2" charset="2"/>
              <a:buChar char="§"/>
            </a:pPr>
            <a:r>
              <a:rPr lang="en-US" sz="1800" b="0" i="0" dirty="0">
                <a:solidFill>
                  <a:srgbClr val="000000"/>
                </a:solidFill>
                <a:effectLst/>
                <a:latin typeface="Times New Roman" panose="02020603050405020304" pitchFamily="18" charset="0"/>
              </a:rPr>
              <a:t>feelings, </a:t>
            </a:r>
          </a:p>
          <a:p>
            <a:pPr marL="285750" indent="-285750" algn="l" rtl="0" fontAlgn="base">
              <a:lnSpc>
                <a:spcPts val="1538"/>
              </a:lnSpc>
              <a:buFont typeface="Wingdings" pitchFamily="2" charset="2"/>
              <a:buChar char="§"/>
            </a:pPr>
            <a:r>
              <a:rPr lang="en-US" sz="1800" b="0" i="0" dirty="0">
                <a:solidFill>
                  <a:srgbClr val="000000"/>
                </a:solidFill>
                <a:effectLst/>
                <a:latin typeface="Times New Roman" panose="02020603050405020304" pitchFamily="18" charset="0"/>
              </a:rPr>
              <a:t>images, </a:t>
            </a:r>
          </a:p>
          <a:p>
            <a:pPr marL="285750" indent="-285750" algn="l" rtl="0" fontAlgn="base">
              <a:lnSpc>
                <a:spcPts val="1538"/>
              </a:lnSpc>
              <a:buFont typeface="Wingdings" pitchFamily="2" charset="2"/>
              <a:buChar char="§"/>
            </a:pPr>
            <a:r>
              <a:rPr lang="en-US" sz="1800" b="0" i="0" dirty="0">
                <a:solidFill>
                  <a:srgbClr val="000000"/>
                </a:solidFill>
                <a:effectLst/>
                <a:latin typeface="Times New Roman" panose="02020603050405020304" pitchFamily="18" charset="0"/>
              </a:rPr>
              <a:t>memories, </a:t>
            </a:r>
          </a:p>
          <a:p>
            <a:pPr marL="285750" indent="-285750" algn="l" rtl="0" fontAlgn="base">
              <a:lnSpc>
                <a:spcPts val="1538"/>
              </a:lnSpc>
              <a:buFont typeface="Wingdings" pitchFamily="2" charset="2"/>
              <a:buChar char="§"/>
            </a:pPr>
            <a:r>
              <a:rPr lang="en-US" sz="1800" b="0" i="0" dirty="0">
                <a:solidFill>
                  <a:srgbClr val="000000"/>
                </a:solidFill>
                <a:effectLst/>
                <a:latin typeface="Times New Roman" panose="02020603050405020304" pitchFamily="18" charset="0"/>
              </a:rPr>
              <a:t>plans, </a:t>
            </a:r>
          </a:p>
          <a:p>
            <a:pPr marL="285750" indent="-285750" algn="l" rtl="0" fontAlgn="base">
              <a:lnSpc>
                <a:spcPts val="1538"/>
              </a:lnSpc>
              <a:buFont typeface="Wingdings" pitchFamily="2" charset="2"/>
              <a:buChar char="§"/>
            </a:pPr>
            <a:r>
              <a:rPr lang="en-US" sz="1800" b="0" i="0" dirty="0">
                <a:solidFill>
                  <a:srgbClr val="000000"/>
                </a:solidFill>
                <a:effectLst/>
                <a:latin typeface="Times New Roman" panose="02020603050405020304" pitchFamily="18" charset="0"/>
              </a:rPr>
              <a:t>reflections, </a:t>
            </a:r>
          </a:p>
          <a:p>
            <a:pPr marL="285750" indent="-285750" algn="l" rtl="0" fontAlgn="base">
              <a:lnSpc>
                <a:spcPts val="1538"/>
              </a:lnSpc>
              <a:buFont typeface="Wingdings" pitchFamily="2" charset="2"/>
              <a:buChar char="§"/>
            </a:pPr>
            <a:r>
              <a:rPr lang="en-US" sz="1800" b="0" i="0" dirty="0">
                <a:solidFill>
                  <a:srgbClr val="000000"/>
                </a:solidFill>
                <a:effectLst/>
                <a:latin typeface="Times New Roman" panose="02020603050405020304" pitchFamily="18" charset="0"/>
              </a:rPr>
              <a:t>concepts, </a:t>
            </a:r>
          </a:p>
          <a:p>
            <a:pPr marL="285750" indent="-285750" algn="l" rtl="0" fontAlgn="base">
              <a:lnSpc>
                <a:spcPts val="1538"/>
              </a:lnSpc>
              <a:buFont typeface="Wingdings" pitchFamily="2" charset="2"/>
              <a:buChar char="§"/>
            </a:pPr>
            <a:r>
              <a:rPr lang="en-US" sz="1800" b="0" i="0" dirty="0">
                <a:solidFill>
                  <a:srgbClr val="000000"/>
                </a:solidFill>
                <a:effectLst/>
                <a:latin typeface="Times New Roman" panose="02020603050405020304" pitchFamily="18" charset="0"/>
              </a:rPr>
              <a:t>commentaries, and </a:t>
            </a:r>
          </a:p>
          <a:p>
            <a:pPr marL="285750" indent="-285750" algn="l" rtl="0" fontAlgn="base">
              <a:lnSpc>
                <a:spcPts val="1538"/>
              </a:lnSpc>
              <a:buFont typeface="Wingdings" pitchFamily="2" charset="2"/>
              <a:buChar char="§"/>
            </a:pPr>
            <a:r>
              <a:rPr lang="en-US" sz="1800" b="0" i="0" dirty="0">
                <a:solidFill>
                  <a:srgbClr val="000000"/>
                </a:solidFill>
                <a:effectLst/>
                <a:latin typeface="Times New Roman" panose="02020603050405020304" pitchFamily="18" charset="0"/>
              </a:rPr>
              <a:t>spiritual experiences. </a:t>
            </a:r>
          </a:p>
          <a:p>
            <a:endParaRPr lang="en-US" dirty="0"/>
          </a:p>
        </p:txBody>
      </p:sp>
      <p:sp>
        <p:nvSpPr>
          <p:cNvPr id="4" name="Slide Number Placeholder 3"/>
          <p:cNvSpPr>
            <a:spLocks noGrp="1"/>
          </p:cNvSpPr>
          <p:nvPr>
            <p:ph type="sldNum" sz="quarter" idx="10"/>
          </p:nvPr>
        </p:nvSpPr>
        <p:spPr/>
        <p:txBody>
          <a:bodyPr/>
          <a:lstStyle/>
          <a:p>
            <a:fld id="{275226AD-E66B-47A8-8A26-3C89A522D7EA}" type="slidenum">
              <a:rPr lang="en-US" smtClean="0"/>
              <a:t>24</a:t>
            </a:fld>
            <a:endParaRPr lang="en-US"/>
          </a:p>
        </p:txBody>
      </p:sp>
    </p:spTree>
    <p:extLst>
      <p:ext uri="{BB962C8B-B14F-4D97-AF65-F5344CB8AC3E}">
        <p14:creationId xmlns:p14="http://schemas.microsoft.com/office/powerpoint/2010/main" val="1236918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D6C08-8D1A-67AF-0764-C4D42459CE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77601C-DD39-5766-A4FE-6B4F741842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8CD950-F8AF-00BC-3157-CFB5E04EFE4E}"/>
              </a:ext>
            </a:extLst>
          </p:cNvPr>
          <p:cNvSpPr>
            <a:spLocks noGrp="1"/>
          </p:cNvSpPr>
          <p:nvPr>
            <p:ph type="body" idx="1"/>
          </p:nvPr>
        </p:nvSpPr>
        <p:spPr/>
        <p:txBody>
          <a:bodyPr/>
          <a:lstStyle/>
          <a:p>
            <a:pPr algn="ctr"/>
            <a:r>
              <a:rPr lang="en-US" altLang="en-US" b="1" u="none" dirty="0">
                <a:latin typeface="Arial" panose="020B0604020202020204" pitchFamily="34" charset="0"/>
              </a:rPr>
              <a:t>25. Thoughts are Normal</a:t>
            </a:r>
          </a:p>
          <a:p>
            <a:pPr algn="l" rtl="0" fontAlgn="base">
              <a:lnSpc>
                <a:spcPts val="1538"/>
              </a:lnSpc>
              <a:spcAft>
                <a:spcPts val="800"/>
              </a:spcAft>
            </a:pPr>
            <a:endParaRPr lang="en-US" sz="1200" b="0" i="0" dirty="0">
              <a:solidFill>
                <a:srgbClr val="000000"/>
              </a:solidFill>
              <a:effectLst/>
              <a:latin typeface="Times New Roman" panose="02020603050405020304" pitchFamily="18" charset="0"/>
            </a:endParaRPr>
          </a:p>
          <a:p>
            <a:pPr algn="l" rtl="0" fontAlgn="base">
              <a:lnSpc>
                <a:spcPts val="1538"/>
              </a:lnSpc>
              <a:spcAft>
                <a:spcPts val="800"/>
              </a:spcAft>
            </a:pPr>
            <a:r>
              <a:rPr lang="en-US" sz="1200" b="0" i="0" dirty="0">
                <a:solidFill>
                  <a:srgbClr val="000000"/>
                </a:solidFill>
                <a:effectLst/>
                <a:latin typeface="Times New Roman" panose="02020603050405020304" pitchFamily="18" charset="0"/>
              </a:rPr>
              <a:t>Thoughts are an inevitable, integral and normal part of Centering Prayer. </a:t>
            </a:r>
          </a:p>
          <a:p>
            <a:pPr algn="l" rtl="0" fontAlgn="base">
              <a:lnSpc>
                <a:spcPts val="1538"/>
              </a:lnSpc>
              <a:spcAft>
                <a:spcPts val="800"/>
              </a:spcAft>
            </a:pP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200" b="0" i="0" dirty="0">
                <a:solidFill>
                  <a:srgbClr val="000000"/>
                </a:solidFill>
                <a:effectLst/>
                <a:latin typeface="Times New Roman"/>
                <a:cs typeface="Times New Roman"/>
              </a:rPr>
              <a:t>Don’t judge thoughts as good or bad as that would be another thought</a:t>
            </a:r>
            <a:r>
              <a:rPr lang="en-US" dirty="0">
                <a:solidFill>
                  <a:srgbClr val="000000"/>
                </a:solidFill>
                <a:latin typeface="Times New Roman"/>
                <a:cs typeface="Times New Roman"/>
              </a:rPr>
              <a:t>.</a:t>
            </a:r>
            <a:r>
              <a:rPr lang="en-US" sz="1200" b="0" i="0" dirty="0">
                <a:solidFill>
                  <a:srgbClr val="000000"/>
                </a:solidFill>
                <a:effectLst/>
                <a:latin typeface="Times New Roman"/>
                <a:cs typeface="Times New Roman"/>
              </a:rPr>
              <a:t>  </a:t>
            </a:r>
          </a:p>
          <a:p>
            <a:pPr algn="l" rtl="0" fontAlgn="base">
              <a:lnSpc>
                <a:spcPts val="1538"/>
              </a:lnSpc>
              <a:spcAft>
                <a:spcPts val="800"/>
              </a:spcAft>
            </a:pP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200" b="0" i="0" dirty="0">
                <a:solidFill>
                  <a:srgbClr val="000000"/>
                </a:solidFill>
                <a:effectLst/>
                <a:latin typeface="Times New Roman" panose="02020603050405020304" pitchFamily="18" charset="0"/>
              </a:rPr>
              <a:t>Some thoughts contain what needs to be healed, and the silence creates a space for the healing to take place. </a:t>
            </a:r>
            <a:endParaRPr lang="en-US" dirty="0"/>
          </a:p>
        </p:txBody>
      </p:sp>
      <p:sp>
        <p:nvSpPr>
          <p:cNvPr id="4" name="Slide Number Placeholder 3">
            <a:extLst>
              <a:ext uri="{FF2B5EF4-FFF2-40B4-BE49-F238E27FC236}">
                <a16:creationId xmlns:a16="http://schemas.microsoft.com/office/drawing/2014/main" id="{E1666B5B-F0B6-2DA7-DA38-3D270B7D6383}"/>
              </a:ext>
            </a:extLst>
          </p:cNvPr>
          <p:cNvSpPr>
            <a:spLocks noGrp="1"/>
          </p:cNvSpPr>
          <p:nvPr>
            <p:ph type="sldNum" sz="quarter" idx="10"/>
          </p:nvPr>
        </p:nvSpPr>
        <p:spPr/>
        <p:txBody>
          <a:bodyPr/>
          <a:lstStyle/>
          <a:p>
            <a:fld id="{275226AD-E66B-47A8-8A26-3C89A522D7EA}" type="slidenum">
              <a:rPr lang="en-US" smtClean="0"/>
              <a:t>25</a:t>
            </a:fld>
            <a:endParaRPr lang="en-US"/>
          </a:p>
        </p:txBody>
      </p:sp>
    </p:spTree>
    <p:extLst>
      <p:ext uri="{BB962C8B-B14F-4D97-AF65-F5344CB8AC3E}">
        <p14:creationId xmlns:p14="http://schemas.microsoft.com/office/powerpoint/2010/main" val="27962279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altLang="en-US" b="1" dirty="0">
                <a:latin typeface="Arial" panose="020B0604020202020204" pitchFamily="34" charset="0"/>
              </a:rPr>
              <a:t>26. How to Respond to Thoughts: The 4 Rs </a:t>
            </a:r>
          </a:p>
          <a:p>
            <a:pPr algn="ctr"/>
            <a:endParaRPr lang="en-US" altLang="en-US" b="1" dirty="0">
              <a:latin typeface="Arial" panose="020B0604020202020204" pitchFamily="34" charset="0"/>
            </a:endParaRPr>
          </a:p>
          <a:p>
            <a:pPr algn="l" rtl="0" fontAlgn="base">
              <a:lnSpc>
                <a:spcPts val="1538"/>
              </a:lnSpc>
              <a:spcAft>
                <a:spcPts val="800"/>
              </a:spcAft>
            </a:pPr>
            <a:r>
              <a:rPr lang="en-US" sz="1800" b="0" i="0" dirty="0">
                <a:solidFill>
                  <a:srgbClr val="000000"/>
                </a:solidFill>
                <a:effectLst/>
                <a:latin typeface="Times New Roman" panose="02020603050405020304" pitchFamily="18" charset="0"/>
              </a:rPr>
              <a:t>Resist no thought. </a:t>
            </a:r>
            <a:endParaRPr lang="en-US" b="0" i="0" dirty="0">
              <a:solidFill>
                <a:srgbClr val="000000"/>
              </a:solidFill>
              <a:effectLst/>
              <a:latin typeface="Times New Roman" panose="02020603050405020304" pitchFamily="18" charset="0"/>
            </a:endParaRPr>
          </a:p>
          <a:p>
            <a:pPr marL="285750" indent="-285750" algn="l" rtl="0" fontAlgn="base">
              <a:lnSpc>
                <a:spcPts val="1538"/>
              </a:lnSpc>
              <a:buFont typeface="Wingdings" pitchFamily="2" charset="2"/>
              <a:buChar char="§"/>
            </a:pPr>
            <a:r>
              <a:rPr lang="en-US" sz="1800" b="0" i="0" dirty="0">
                <a:solidFill>
                  <a:srgbClr val="000000"/>
                </a:solidFill>
                <a:effectLst/>
                <a:latin typeface="Times New Roman" panose="02020603050405020304" pitchFamily="18" charset="0"/>
              </a:rPr>
              <a:t>Allow the thought. </a:t>
            </a:r>
          </a:p>
          <a:p>
            <a:pPr marL="285750" indent="-285750" algn="l" rtl="0" fontAlgn="base">
              <a:lnSpc>
                <a:spcPts val="1538"/>
              </a:lnSpc>
              <a:buFont typeface="Wingdings" pitchFamily="2" charset="2"/>
              <a:buChar char="§"/>
            </a:pPr>
            <a:r>
              <a:rPr lang="en-US" sz="1800" b="0" i="0" dirty="0">
                <a:solidFill>
                  <a:srgbClr val="000000"/>
                </a:solidFill>
                <a:effectLst/>
                <a:latin typeface="Times New Roman" panose="02020603050405020304" pitchFamily="18" charset="0"/>
              </a:rPr>
              <a:t>Soften or drop resistance to thoughts. </a:t>
            </a:r>
          </a:p>
          <a:p>
            <a:pPr algn="l" rtl="0" fontAlgn="base">
              <a:lnSpc>
                <a:spcPts val="1538"/>
              </a:lnSpc>
              <a:spcAft>
                <a:spcPts val="800"/>
              </a:spcAft>
            </a:pPr>
            <a:endParaRPr lang="en-US" sz="1800" b="0" i="0" dirty="0">
              <a:solidFill>
                <a:srgbClr val="000000"/>
              </a:solidFill>
              <a:effectLst/>
              <a:latin typeface="Times New Roman" panose="02020603050405020304" pitchFamily="18" charset="0"/>
            </a:endParaRPr>
          </a:p>
          <a:p>
            <a:pPr algn="l" rtl="0" fontAlgn="base">
              <a:lnSpc>
                <a:spcPts val="1538"/>
              </a:lnSpc>
              <a:spcAft>
                <a:spcPts val="800"/>
              </a:spcAft>
            </a:pPr>
            <a:r>
              <a:rPr lang="en-US" sz="1800" b="0" i="0" dirty="0">
                <a:solidFill>
                  <a:srgbClr val="000000"/>
                </a:solidFill>
                <a:effectLst/>
                <a:latin typeface="Times New Roman" panose="02020603050405020304" pitchFamily="18" charset="0"/>
              </a:rPr>
              <a:t>Retain no thought. </a:t>
            </a:r>
            <a:endParaRPr lang="en-US" b="0" i="0" dirty="0">
              <a:solidFill>
                <a:srgbClr val="000000"/>
              </a:solidFill>
              <a:effectLst/>
              <a:latin typeface="Times New Roman" panose="02020603050405020304" pitchFamily="18" charset="0"/>
            </a:endParaRPr>
          </a:p>
          <a:p>
            <a:pPr marL="285750" indent="-285750" algn="l" rtl="0" fontAlgn="base">
              <a:lnSpc>
                <a:spcPts val="1538"/>
              </a:lnSpc>
              <a:buFont typeface="Wingdings" pitchFamily="2" charset="2"/>
              <a:buChar char="§"/>
            </a:pPr>
            <a:r>
              <a:rPr lang="en-US" sz="1800" b="0" i="0" dirty="0">
                <a:solidFill>
                  <a:srgbClr val="000000"/>
                </a:solidFill>
                <a:effectLst/>
                <a:latin typeface="Times New Roman" panose="02020603050405020304" pitchFamily="18" charset="0"/>
              </a:rPr>
              <a:t>Loosen your grip on thoughts. </a:t>
            </a:r>
          </a:p>
          <a:p>
            <a:pPr marL="285750" indent="-285750" algn="l" rtl="0" fontAlgn="base">
              <a:lnSpc>
                <a:spcPts val="1538"/>
              </a:lnSpc>
              <a:buFont typeface="Wingdings" pitchFamily="2" charset="2"/>
              <a:buChar char="§"/>
            </a:pPr>
            <a:r>
              <a:rPr lang="en-US" sz="1800" b="0" i="0" dirty="0">
                <a:solidFill>
                  <a:srgbClr val="000000"/>
                </a:solidFill>
                <a:effectLst/>
                <a:latin typeface="Times New Roman" panose="02020603050405020304" pitchFamily="18" charset="0"/>
              </a:rPr>
              <a:t>However pleasant, inspired, or meaningful, like boats on a river simply let them float by. </a:t>
            </a:r>
          </a:p>
          <a:p>
            <a:pPr algn="l" rtl="0" fontAlgn="base">
              <a:lnSpc>
                <a:spcPts val="1538"/>
              </a:lnSpc>
              <a:spcAft>
                <a:spcPts val="800"/>
              </a:spcAft>
            </a:pPr>
            <a:endParaRPr lang="en-US" sz="1800" b="0" i="0" dirty="0">
              <a:solidFill>
                <a:srgbClr val="000000"/>
              </a:solidFill>
              <a:effectLst/>
              <a:latin typeface="Times New Roman" panose="02020603050405020304" pitchFamily="18" charset="0"/>
            </a:endParaRPr>
          </a:p>
          <a:p>
            <a:pPr algn="l" rtl="0" fontAlgn="base">
              <a:lnSpc>
                <a:spcPts val="1538"/>
              </a:lnSpc>
              <a:spcAft>
                <a:spcPts val="800"/>
              </a:spcAft>
            </a:pPr>
            <a:r>
              <a:rPr lang="en-US" sz="1800" b="0" i="0" dirty="0">
                <a:solidFill>
                  <a:srgbClr val="000000"/>
                </a:solidFill>
                <a:effectLst/>
                <a:latin typeface="Times New Roman" panose="02020603050405020304" pitchFamily="18" charset="0"/>
              </a:rPr>
              <a:t>React emotionally to no thought. </a:t>
            </a:r>
            <a:endParaRPr lang="en-US" b="0" i="0" dirty="0">
              <a:solidFill>
                <a:srgbClr val="000000"/>
              </a:solidFill>
              <a:effectLst/>
              <a:latin typeface="Times New Roman" panose="02020603050405020304" pitchFamily="18" charset="0"/>
            </a:endParaRPr>
          </a:p>
          <a:p>
            <a:pPr marL="285750" indent="-285750" algn="l" rtl="0" fontAlgn="base">
              <a:lnSpc>
                <a:spcPts val="1538"/>
              </a:lnSpc>
              <a:buFont typeface="Wingdings" pitchFamily="2" charset="2"/>
              <a:buChar char="§"/>
            </a:pPr>
            <a:r>
              <a:rPr lang="en-US" sz="1800" b="0" i="0" dirty="0">
                <a:solidFill>
                  <a:srgbClr val="000000"/>
                </a:solidFill>
                <a:effectLst/>
                <a:latin typeface="Times New Roman" panose="02020603050405020304" pitchFamily="18" charset="0"/>
              </a:rPr>
              <a:t>Soften or drop emotional reactions to thoughts. </a:t>
            </a:r>
          </a:p>
          <a:p>
            <a:pPr marL="285750" indent="-285750" fontAlgn="base">
              <a:lnSpc>
                <a:spcPts val="1538"/>
              </a:lnSpc>
              <a:buFont typeface="Wingdings" pitchFamily="2" charset="2"/>
              <a:buChar char="§"/>
            </a:pPr>
            <a:r>
              <a:rPr lang="en-US" sz="1800" dirty="0">
                <a:solidFill>
                  <a:srgbClr val="000000"/>
                </a:solidFill>
                <a:latin typeface="Times New Roman"/>
                <a:cs typeface="Times New Roman"/>
              </a:rPr>
              <a:t>Let go</a:t>
            </a:r>
            <a:r>
              <a:rPr lang="en-US" sz="1800" b="0" i="0" dirty="0">
                <a:solidFill>
                  <a:srgbClr val="000000"/>
                </a:solidFill>
                <a:effectLst/>
                <a:latin typeface="Times New Roman"/>
                <a:cs typeface="Times New Roman"/>
              </a:rPr>
              <a:t> </a:t>
            </a:r>
            <a:r>
              <a:rPr lang="en-US" sz="1800" dirty="0">
                <a:solidFill>
                  <a:srgbClr val="000000"/>
                </a:solidFill>
                <a:latin typeface="Times New Roman"/>
                <a:cs typeface="Times New Roman"/>
              </a:rPr>
              <a:t>of </a:t>
            </a:r>
            <a:r>
              <a:rPr lang="en-US" sz="1800" b="0" i="0" dirty="0">
                <a:solidFill>
                  <a:srgbClr val="000000"/>
                </a:solidFill>
                <a:effectLst/>
                <a:latin typeface="Times New Roman"/>
                <a:cs typeface="Times New Roman"/>
              </a:rPr>
              <a:t>the positive or negative emotions that might arise.  </a:t>
            </a:r>
          </a:p>
          <a:p>
            <a:pPr algn="l" rtl="0" fontAlgn="base">
              <a:lnSpc>
                <a:spcPts val="1538"/>
              </a:lnSpc>
              <a:spcAft>
                <a:spcPts val="800"/>
              </a:spcAft>
            </a:pPr>
            <a:endParaRPr lang="en-US" sz="1800" b="0" i="0" dirty="0">
              <a:solidFill>
                <a:srgbClr val="000000"/>
              </a:solidFill>
              <a:effectLst/>
              <a:latin typeface="Times New Roman" panose="02020603050405020304" pitchFamily="18" charset="0"/>
            </a:endParaRPr>
          </a:p>
          <a:p>
            <a:pPr algn="l" rtl="0" fontAlgn="base">
              <a:lnSpc>
                <a:spcPts val="1538"/>
              </a:lnSpc>
              <a:spcAft>
                <a:spcPts val="800"/>
              </a:spcAft>
            </a:pPr>
            <a:r>
              <a:rPr lang="en-US" sz="1800" b="0" i="0" dirty="0">
                <a:solidFill>
                  <a:srgbClr val="000000"/>
                </a:solidFill>
                <a:effectLst/>
                <a:latin typeface="Times New Roman" panose="02020603050405020304" pitchFamily="18" charset="0"/>
              </a:rPr>
              <a:t>Return ever-so-gently to the sacred word when engaged with your thoughts. </a:t>
            </a:r>
            <a:endParaRPr lang="en-US" b="0" i="0" dirty="0">
              <a:solidFill>
                <a:srgbClr val="000000"/>
              </a:solidFill>
              <a:effectLst/>
              <a:latin typeface="Times New Roman" panose="02020603050405020304" pitchFamily="18" charset="0"/>
            </a:endParaRPr>
          </a:p>
          <a:p>
            <a:pPr marL="285750" indent="-285750" fontAlgn="base">
              <a:lnSpc>
                <a:spcPts val="1538"/>
              </a:lnSpc>
              <a:buFont typeface="Wingdings" pitchFamily="2" charset="2"/>
              <a:buChar char="§"/>
            </a:pPr>
            <a:r>
              <a:rPr lang="en-US" sz="1800" b="0" i="0" dirty="0">
                <a:solidFill>
                  <a:srgbClr val="000000"/>
                </a:solidFill>
                <a:effectLst/>
                <a:latin typeface="Times New Roman"/>
                <a:cs typeface="Times New Roman"/>
              </a:rPr>
              <a:t>When you realize you are</a:t>
            </a:r>
            <a:r>
              <a:rPr lang="en-US" sz="1800" dirty="0">
                <a:solidFill>
                  <a:srgbClr val="000000"/>
                </a:solidFill>
                <a:latin typeface="Times New Roman"/>
                <a:cs typeface="Times New Roman"/>
              </a:rPr>
              <a:t> engaged</a:t>
            </a:r>
            <a:r>
              <a:rPr lang="en-US" sz="1800" b="0" i="0" dirty="0">
                <a:solidFill>
                  <a:srgbClr val="000000"/>
                </a:solidFill>
                <a:effectLst/>
                <a:latin typeface="Times New Roman"/>
                <a:cs typeface="Times New Roman"/>
              </a:rPr>
              <a:t> with a thought, simply return to the sacred word without judgment or undue energy. </a:t>
            </a:r>
          </a:p>
          <a:p>
            <a:pPr marL="610922" lvl="1" indent="-166615">
              <a:buFont typeface="Arial" panose="020B0604020202020204" pitchFamily="34" charset="0"/>
              <a:buChar char="•"/>
            </a:pPr>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275226AD-E66B-47A8-8A26-3C89A522D7EA}" type="slidenum">
              <a:rPr lang="en-US" smtClean="0"/>
              <a:t>26</a:t>
            </a:fld>
            <a:endParaRPr lang="en-US"/>
          </a:p>
        </p:txBody>
      </p:sp>
    </p:spTree>
    <p:extLst>
      <p:ext uri="{BB962C8B-B14F-4D97-AF65-F5344CB8AC3E}">
        <p14:creationId xmlns:p14="http://schemas.microsoft.com/office/powerpoint/2010/main" val="12211956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altLang="en-US" b="1" dirty="0">
                <a:latin typeface="Arial" panose="020B0604020202020204" pitchFamily="34" charset="0"/>
              </a:rPr>
              <a:t>27. Centering Prayer is a Method not a “Technique” </a:t>
            </a:r>
          </a:p>
          <a:p>
            <a:endParaRPr lang="en-US" altLang="en-US" dirty="0">
              <a:latin typeface="Arial" panose="020B0604020202020204" pitchFamily="34" charset="0"/>
            </a:endParaRPr>
          </a:p>
          <a:p>
            <a:r>
              <a:rPr lang="en-US" sz="1800" b="0" i="0" u="sng" dirty="0">
                <a:solidFill>
                  <a:srgbClr val="000000"/>
                </a:solidFill>
                <a:effectLst/>
                <a:latin typeface="Times New Roman" panose="02020603050405020304" pitchFamily="18" charset="0"/>
              </a:rPr>
              <a:t>The meaning of “technique” is to follow a particular procedure and expect a desired result. </a:t>
            </a:r>
          </a:p>
          <a:p>
            <a:endParaRPr lang="en-US" sz="1800" b="0" i="0" u="sng" dirty="0">
              <a:solidFill>
                <a:srgbClr val="000000"/>
              </a:solidFill>
              <a:effectLst/>
              <a:latin typeface="Times New Roman" panose="02020603050405020304" pitchFamily="18" charset="0"/>
            </a:endParaRPr>
          </a:p>
          <a:p>
            <a:pPr marL="285750" indent="-285750">
              <a:buFont typeface="Wingdings" pitchFamily="2" charset="2"/>
              <a:buChar char="§"/>
            </a:pPr>
            <a:r>
              <a:rPr lang="en-US" sz="1800" b="0" i="0" dirty="0">
                <a:solidFill>
                  <a:srgbClr val="000000"/>
                </a:solidFill>
                <a:effectLst/>
                <a:latin typeface="Times New Roman" panose="02020603050405020304" pitchFamily="18" charset="0"/>
              </a:rPr>
              <a:t>Centering Prayer is not considered a technique because there is no immediate cause and effect relationship.</a:t>
            </a:r>
          </a:p>
          <a:p>
            <a:pPr marL="285750" indent="-285750">
              <a:buFont typeface="Wingdings" pitchFamily="2" charset="2"/>
              <a:buChar char="§"/>
            </a:pPr>
            <a:r>
              <a:rPr lang="en-US" sz="1800" b="0" i="0" dirty="0">
                <a:solidFill>
                  <a:srgbClr val="000000"/>
                </a:solidFill>
                <a:effectLst/>
                <a:latin typeface="Times New Roman" panose="02020603050405020304" pitchFamily="18" charset="0"/>
              </a:rPr>
              <a:t>We are developing a relationship of faith and trust without a specific goal or expectation.</a:t>
            </a:r>
          </a:p>
          <a:p>
            <a:endParaRPr lang="en-US" sz="1800" b="0" i="0" dirty="0">
              <a:solidFill>
                <a:srgbClr val="000000"/>
              </a:solidFill>
              <a:effectLst/>
              <a:latin typeface="Times New Roman" panose="02020603050405020304" pitchFamily="18" charset="0"/>
            </a:endParaRPr>
          </a:p>
          <a:p>
            <a:r>
              <a:rPr lang="en-US" sz="1800" b="0" i="0" dirty="0">
                <a:solidFill>
                  <a:srgbClr val="000000"/>
                </a:solidFill>
                <a:effectLst/>
                <a:latin typeface="Times New Roman" panose="02020603050405020304" pitchFamily="18" charset="0"/>
              </a:rPr>
              <a:t>(For example: In Centering Prayer we are not seeking the goal of relaxation, but we may have moments of refreshment and calm.) </a:t>
            </a:r>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275226AD-E66B-47A8-8A26-3C89A522D7EA}" type="slidenum">
              <a:rPr lang="en-US" smtClean="0"/>
              <a:t>27</a:t>
            </a:fld>
            <a:endParaRPr lang="en-US"/>
          </a:p>
        </p:txBody>
      </p:sp>
    </p:spTree>
    <p:extLst>
      <p:ext uri="{BB962C8B-B14F-4D97-AF65-F5344CB8AC3E}">
        <p14:creationId xmlns:p14="http://schemas.microsoft.com/office/powerpoint/2010/main" val="21455547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rPr>
              <a:t>28. </a:t>
            </a:r>
            <a:r>
              <a:rPr lang="en-US" b="1" i="0" dirty="0">
                <a:solidFill>
                  <a:srgbClr val="000000"/>
                </a:solidFill>
                <a:effectLst/>
                <a:latin typeface="WordVisi_MSFontService"/>
              </a:rPr>
              <a:t>During this prayer we avoid analyzing our experience or harboring expectations.</a:t>
            </a:r>
            <a:endParaRPr lang="en-US" altLang="en-US" b="1" dirty="0">
              <a:latin typeface="Arial" panose="020B0604020202020204" pitchFamily="34" charset="0"/>
            </a:endParaRPr>
          </a:p>
          <a:p>
            <a:endParaRPr lang="en-US" altLang="en-US" dirty="0">
              <a:latin typeface="Arial" panose="020B0604020202020204" pitchFamily="34" charset="0"/>
            </a:endParaRPr>
          </a:p>
          <a:p>
            <a:pPr algn="l" rtl="0" fontAlgn="base">
              <a:lnSpc>
                <a:spcPts val="1538"/>
              </a:lnSpc>
              <a:spcAft>
                <a:spcPts val="800"/>
              </a:spcAft>
            </a:pPr>
            <a:r>
              <a:rPr lang="en-US" sz="1800" b="0" i="0" dirty="0">
                <a:solidFill>
                  <a:srgbClr val="000000"/>
                </a:solidFill>
                <a:effectLst/>
                <a:latin typeface="Times New Roman" panose="02020603050405020304" pitchFamily="18" charset="0"/>
              </a:rPr>
              <a:t>We are NOT </a:t>
            </a:r>
          </a:p>
          <a:p>
            <a:pPr algn="l" rtl="0" fontAlgn="base">
              <a:lnSpc>
                <a:spcPts val="1538"/>
              </a:lnSpc>
              <a:spcAft>
                <a:spcPts val="800"/>
              </a:spcAft>
            </a:pPr>
            <a:endParaRPr lang="en-US" b="0" i="0" dirty="0">
              <a:solidFill>
                <a:srgbClr val="000000"/>
              </a:solidFill>
              <a:effectLst/>
              <a:latin typeface="Times New Roman" panose="02020603050405020304" pitchFamily="18" charset="0"/>
            </a:endParaRPr>
          </a:p>
          <a:p>
            <a:pPr marL="285750" indent="-285750" algn="l" rtl="0" fontAlgn="base">
              <a:lnSpc>
                <a:spcPts val="1538"/>
              </a:lnSpc>
              <a:buFont typeface="Wingdings" pitchFamily="2" charset="2"/>
              <a:buChar char="§"/>
            </a:pPr>
            <a:r>
              <a:rPr lang="en-US" sz="1800" b="0" i="0" dirty="0">
                <a:solidFill>
                  <a:srgbClr val="000000"/>
                </a:solidFill>
                <a:effectLst/>
                <a:latin typeface="Times New Roman" panose="02020603050405020304" pitchFamily="18" charset="0"/>
              </a:rPr>
              <a:t>Repeating the sacred word continuously. </a:t>
            </a:r>
          </a:p>
          <a:p>
            <a:pPr marL="285750" indent="-285750" algn="l" rtl="0" fontAlgn="base">
              <a:lnSpc>
                <a:spcPts val="1538"/>
              </a:lnSpc>
              <a:buFont typeface="Wingdings" pitchFamily="2" charset="2"/>
              <a:buChar char="§"/>
            </a:pPr>
            <a:endParaRPr lang="en-US" sz="1800" b="0" i="0" dirty="0">
              <a:solidFill>
                <a:srgbClr val="000000"/>
              </a:solidFill>
              <a:effectLst/>
              <a:latin typeface="Times New Roman" panose="02020603050405020304" pitchFamily="18" charset="0"/>
            </a:endParaRPr>
          </a:p>
          <a:p>
            <a:pPr marL="285750" indent="-285750" algn="l" rtl="0" fontAlgn="base">
              <a:lnSpc>
                <a:spcPts val="1538"/>
              </a:lnSpc>
              <a:buFont typeface="Wingdings" pitchFamily="2" charset="2"/>
              <a:buChar char="§"/>
            </a:pPr>
            <a:r>
              <a:rPr lang="en-US" sz="1800" b="0" i="0" dirty="0">
                <a:solidFill>
                  <a:srgbClr val="000000"/>
                </a:solidFill>
                <a:effectLst/>
                <a:latin typeface="Times New Roman" panose="02020603050405020304" pitchFamily="18" charset="0"/>
              </a:rPr>
              <a:t>Avoiding all thoughts. </a:t>
            </a:r>
          </a:p>
          <a:p>
            <a:pPr marL="285750" indent="-285750" algn="l" rtl="0" fontAlgn="base">
              <a:lnSpc>
                <a:spcPts val="1538"/>
              </a:lnSpc>
              <a:buFont typeface="Wingdings" pitchFamily="2" charset="2"/>
              <a:buChar char="§"/>
            </a:pPr>
            <a:endParaRPr lang="en-US" sz="1800" b="0" i="0" dirty="0">
              <a:solidFill>
                <a:srgbClr val="000000"/>
              </a:solidFill>
              <a:effectLst/>
              <a:latin typeface="Times New Roman" panose="02020603050405020304" pitchFamily="18" charset="0"/>
            </a:endParaRPr>
          </a:p>
          <a:p>
            <a:pPr marL="285750" indent="-285750" algn="l" rtl="0" fontAlgn="base">
              <a:lnSpc>
                <a:spcPts val="1538"/>
              </a:lnSpc>
              <a:buFont typeface="Wingdings" pitchFamily="2" charset="2"/>
              <a:buChar char="§"/>
            </a:pPr>
            <a:r>
              <a:rPr lang="en-US" sz="1800" b="0" i="0" dirty="0">
                <a:solidFill>
                  <a:srgbClr val="000000"/>
                </a:solidFill>
                <a:effectLst/>
                <a:latin typeface="Times New Roman" panose="02020603050405020304" pitchFamily="18" charset="0"/>
              </a:rPr>
              <a:t>Making the mind a blank. </a:t>
            </a:r>
          </a:p>
          <a:p>
            <a:pPr marL="285750" indent="-285750" algn="l" rtl="0" fontAlgn="base">
              <a:lnSpc>
                <a:spcPts val="1538"/>
              </a:lnSpc>
              <a:buFont typeface="Wingdings" pitchFamily="2" charset="2"/>
              <a:buChar char="§"/>
            </a:pPr>
            <a:endParaRPr lang="en-US" sz="1800" b="0" i="0" dirty="0">
              <a:solidFill>
                <a:srgbClr val="000000"/>
              </a:solidFill>
              <a:effectLst/>
              <a:latin typeface="Times New Roman" panose="02020603050405020304" pitchFamily="18" charset="0"/>
            </a:endParaRPr>
          </a:p>
          <a:p>
            <a:pPr marL="285750" indent="-285750" algn="l" rtl="0" fontAlgn="base">
              <a:lnSpc>
                <a:spcPts val="1538"/>
              </a:lnSpc>
              <a:buFont typeface="Wingdings" pitchFamily="2" charset="2"/>
              <a:buChar char="§"/>
            </a:pPr>
            <a:r>
              <a:rPr lang="en-US" sz="1800" b="0" i="0" dirty="0">
                <a:solidFill>
                  <a:srgbClr val="000000"/>
                </a:solidFill>
                <a:effectLst/>
                <a:latin typeface="Times New Roman" panose="02020603050405020304" pitchFamily="18" charset="0"/>
              </a:rPr>
              <a:t>Achieving a spiritual experience. </a:t>
            </a:r>
          </a:p>
          <a:p>
            <a:pPr algn="l" rtl="0" fontAlgn="base">
              <a:lnSpc>
                <a:spcPts val="1538"/>
              </a:lnSpc>
              <a:spcAft>
                <a:spcPts val="800"/>
              </a:spcAft>
            </a:pPr>
            <a:r>
              <a:rPr lang="en-US" sz="1800" b="0" i="0" dirty="0">
                <a:solidFill>
                  <a:srgbClr val="000000"/>
                </a:solidFill>
                <a:effectLst/>
                <a:latin typeface="Times New Roman" panose="02020603050405020304" pitchFamily="18" charset="0"/>
              </a:rPr>
              <a:t>  </a:t>
            </a:r>
            <a:endParaRPr lang="en-US" b="0" i="0" dirty="0">
              <a:solidFill>
                <a:srgbClr val="000000"/>
              </a:solidFill>
              <a:effectLst/>
              <a:latin typeface="Times New Roman" panose="02020603050405020304" pitchFamily="18" charset="0"/>
            </a:endParaRPr>
          </a:p>
          <a:p>
            <a:pPr algn="l" rtl="0" fontAlgn="base">
              <a:lnSpc>
                <a:spcPts val="1538"/>
              </a:lnSpc>
              <a:spcAft>
                <a:spcPts val="800"/>
              </a:spcAft>
            </a:pPr>
            <a:r>
              <a:rPr lang="en-US" sz="1800" b="0" i="0" dirty="0">
                <a:solidFill>
                  <a:srgbClr val="000000"/>
                </a:solidFill>
                <a:effectLst/>
                <a:latin typeface="Times New Roman" panose="02020603050405020304" pitchFamily="18" charset="0"/>
              </a:rPr>
              <a:t>Generally, having expectations about what should happen during Centering Prayer is an attempt to control the relationship with God. During our time in Centering Prayer, we may have thoughts such as </a:t>
            </a:r>
          </a:p>
          <a:p>
            <a:pPr algn="l" rtl="0" fontAlgn="base">
              <a:lnSpc>
                <a:spcPts val="1538"/>
              </a:lnSpc>
              <a:spcAft>
                <a:spcPts val="800"/>
              </a:spcAft>
            </a:pPr>
            <a:endParaRPr lang="en-US" b="0" i="0" dirty="0">
              <a:solidFill>
                <a:srgbClr val="000000"/>
              </a:solidFill>
              <a:effectLst/>
              <a:latin typeface="Times New Roman" panose="02020603050405020304" pitchFamily="18" charset="0"/>
            </a:endParaRPr>
          </a:p>
          <a:p>
            <a:pPr marL="285750" indent="-285750" algn="l" rtl="0" fontAlgn="base">
              <a:lnSpc>
                <a:spcPts val="1538"/>
              </a:lnSpc>
              <a:buFont typeface="Wingdings" pitchFamily="2" charset="2"/>
              <a:buChar char="§"/>
            </a:pPr>
            <a:r>
              <a:rPr lang="en-US" sz="1800" b="0" i="0" dirty="0">
                <a:solidFill>
                  <a:srgbClr val="000000"/>
                </a:solidFill>
                <a:effectLst/>
                <a:latin typeface="Times New Roman" panose="02020603050405020304" pitchFamily="18" charset="0"/>
              </a:rPr>
              <a:t>“Am I doing this prayer right?” or </a:t>
            </a:r>
          </a:p>
          <a:p>
            <a:pPr marL="285750" indent="-285750" algn="l" rtl="0" fontAlgn="base">
              <a:lnSpc>
                <a:spcPts val="1538"/>
              </a:lnSpc>
              <a:buFont typeface="Wingdings" pitchFamily="2" charset="2"/>
              <a:buChar char="§"/>
            </a:pPr>
            <a:endParaRPr lang="en-US" sz="1800" b="0" i="0" dirty="0">
              <a:solidFill>
                <a:srgbClr val="000000"/>
              </a:solidFill>
              <a:effectLst/>
              <a:latin typeface="Times New Roman" panose="02020603050405020304" pitchFamily="18" charset="0"/>
            </a:endParaRPr>
          </a:p>
          <a:p>
            <a:pPr marL="285750" indent="-285750" algn="l" rtl="0" fontAlgn="base">
              <a:lnSpc>
                <a:spcPts val="1538"/>
              </a:lnSpc>
              <a:buFont typeface="Wingdings" pitchFamily="2" charset="2"/>
              <a:buChar char="§"/>
            </a:pPr>
            <a:r>
              <a:rPr lang="en-US" sz="1800" b="0" i="0" dirty="0">
                <a:solidFill>
                  <a:srgbClr val="000000"/>
                </a:solidFill>
                <a:effectLst/>
                <a:latin typeface="Times New Roman"/>
                <a:cs typeface="Times New Roman"/>
              </a:rPr>
              <a:t>“I don’t feel God’s presence</a:t>
            </a:r>
            <a:r>
              <a:rPr lang="en-US" sz="1800" dirty="0">
                <a:solidFill>
                  <a:srgbClr val="000000"/>
                </a:solidFill>
                <a:latin typeface="Times New Roman"/>
                <a:cs typeface="Times New Roman"/>
              </a:rPr>
              <a:t>.”</a:t>
            </a:r>
            <a:r>
              <a:rPr lang="en-US" sz="1800" b="0" i="0" dirty="0">
                <a:solidFill>
                  <a:srgbClr val="000000"/>
                </a:solidFill>
                <a:effectLst/>
                <a:latin typeface="Times New Roman"/>
                <a:cs typeface="Times New Roman"/>
              </a:rPr>
              <a:t> or </a:t>
            </a:r>
          </a:p>
          <a:p>
            <a:pPr marL="285750" indent="-285750" algn="l" rtl="0" fontAlgn="base">
              <a:lnSpc>
                <a:spcPts val="1538"/>
              </a:lnSpc>
              <a:buFont typeface="Wingdings" pitchFamily="2" charset="2"/>
              <a:buChar char="§"/>
            </a:pPr>
            <a:endParaRPr lang="en-US" sz="1800" b="0" i="0" dirty="0">
              <a:solidFill>
                <a:srgbClr val="000000"/>
              </a:solidFill>
              <a:effectLst/>
              <a:latin typeface="Times New Roman" panose="02020603050405020304" pitchFamily="18" charset="0"/>
            </a:endParaRPr>
          </a:p>
          <a:p>
            <a:pPr marL="285750" indent="-285750" algn="l" rtl="0" fontAlgn="base">
              <a:lnSpc>
                <a:spcPts val="1538"/>
              </a:lnSpc>
              <a:buFont typeface="Wingdings" pitchFamily="2" charset="2"/>
              <a:buChar char="§"/>
            </a:pPr>
            <a:r>
              <a:rPr lang="en-US" sz="1800" b="0" i="0" dirty="0">
                <a:solidFill>
                  <a:srgbClr val="000000"/>
                </a:solidFill>
                <a:effectLst/>
                <a:latin typeface="Times New Roman"/>
                <a:cs typeface="Times New Roman"/>
              </a:rPr>
              <a:t>“My sacred word is not working</a:t>
            </a:r>
            <a:r>
              <a:rPr lang="en-US" sz="1800" dirty="0">
                <a:solidFill>
                  <a:srgbClr val="000000"/>
                </a:solidFill>
                <a:latin typeface="Times New Roman"/>
                <a:cs typeface="Times New Roman"/>
              </a:rPr>
              <a:t>.”</a:t>
            </a:r>
            <a:r>
              <a:rPr lang="en-US" sz="1800" b="0" i="0" dirty="0">
                <a:solidFill>
                  <a:srgbClr val="000000"/>
                </a:solidFill>
                <a:effectLst/>
                <a:latin typeface="Times New Roman"/>
                <a:cs typeface="Times New Roman"/>
              </a:rPr>
              <a:t> </a:t>
            </a:r>
          </a:p>
          <a:p>
            <a:pPr marL="681766" lvl="1" indent="-185936">
              <a:buFontTx/>
              <a:buChar char="•"/>
            </a:pPr>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275226AD-E66B-47A8-8A26-3C89A522D7EA}" type="slidenum">
              <a:rPr lang="en-US" smtClean="0"/>
              <a:t>28</a:t>
            </a:fld>
            <a:endParaRPr lang="en-US"/>
          </a:p>
        </p:txBody>
      </p:sp>
    </p:spTree>
    <p:extLst>
      <p:ext uri="{BB962C8B-B14F-4D97-AF65-F5344CB8AC3E}">
        <p14:creationId xmlns:p14="http://schemas.microsoft.com/office/powerpoint/2010/main" val="36665632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defRPr/>
            </a:pPr>
            <a:r>
              <a:rPr lang="en-US" altLang="en-US" b="1">
                <a:latin typeface="Arial" panose="020B0604020202020204" pitchFamily="34" charset="0"/>
              </a:rPr>
              <a:t>29. Deepening of Faith </a:t>
            </a:r>
          </a:p>
          <a:p>
            <a:pPr algn="ctr">
              <a:defRPr/>
            </a:pPr>
            <a:endParaRPr lang="en-US" altLang="en-US" b="1" dirty="0">
              <a:latin typeface="Arial" panose="020B0604020202020204" pitchFamily="34" charset="0"/>
            </a:endParaRPr>
          </a:p>
          <a:p>
            <a:pPr marL="285750" indent="-285750" algn="l" rtl="0" fontAlgn="base">
              <a:lnSpc>
                <a:spcPts val="1538"/>
              </a:lnSpc>
              <a:buFont typeface="Wingdings" pitchFamily="2" charset="2"/>
              <a:buChar char="§"/>
            </a:pPr>
            <a:r>
              <a:rPr lang="en-US" sz="1800" b="0" i="0">
                <a:solidFill>
                  <a:srgbClr val="000000"/>
                </a:solidFill>
                <a:effectLst/>
                <a:latin typeface="Times New Roman" panose="02020603050405020304" pitchFamily="18" charset="0"/>
              </a:rPr>
              <a:t>The consent of our will opens us to God’s divine presence and action within. </a:t>
            </a:r>
          </a:p>
          <a:p>
            <a:pPr marL="285750" indent="-285750" algn="l" rtl="0" fontAlgn="base">
              <a:lnSpc>
                <a:spcPts val="1538"/>
              </a:lnSpc>
              <a:buFont typeface="Wingdings" pitchFamily="2" charset="2"/>
              <a:buChar char="§"/>
            </a:pPr>
            <a:endParaRPr lang="en-US" sz="1800" b="0" i="0" dirty="0">
              <a:solidFill>
                <a:srgbClr val="000000"/>
              </a:solidFill>
              <a:effectLst/>
              <a:latin typeface="Times New Roman" panose="02020603050405020304" pitchFamily="18" charset="0"/>
            </a:endParaRPr>
          </a:p>
          <a:p>
            <a:pPr marL="285750" indent="-285750" algn="l" rtl="0" fontAlgn="base">
              <a:lnSpc>
                <a:spcPts val="1538"/>
              </a:lnSpc>
              <a:buFont typeface="Wingdings" pitchFamily="2" charset="2"/>
              <a:buChar char="§"/>
            </a:pPr>
            <a:r>
              <a:rPr lang="en-US" sz="1800" b="0" i="0">
                <a:solidFill>
                  <a:srgbClr val="000000"/>
                </a:solidFill>
                <a:effectLst/>
                <a:latin typeface="Times New Roman" panose="02020603050405020304" pitchFamily="18" charset="0"/>
              </a:rPr>
              <a:t>We have no human faculty to perceive this mystery of God. </a:t>
            </a:r>
          </a:p>
          <a:p>
            <a:pPr marL="285750" indent="-285750" algn="l" rtl="0" fontAlgn="base">
              <a:lnSpc>
                <a:spcPts val="1538"/>
              </a:lnSpc>
              <a:buFont typeface="Wingdings" pitchFamily="2" charset="2"/>
              <a:buChar char="§"/>
            </a:pPr>
            <a:endParaRPr lang="en-US" sz="1800" b="0" i="0" dirty="0">
              <a:solidFill>
                <a:srgbClr val="000000"/>
              </a:solidFill>
              <a:effectLst/>
              <a:latin typeface="Times New Roman" panose="02020603050405020304" pitchFamily="18" charset="0"/>
            </a:endParaRPr>
          </a:p>
          <a:p>
            <a:pPr marL="285750" indent="-285750" algn="l" rtl="0" fontAlgn="base">
              <a:lnSpc>
                <a:spcPts val="1538"/>
              </a:lnSpc>
              <a:buFont typeface="Wingdings" pitchFamily="2" charset="2"/>
              <a:buChar char="§"/>
            </a:pPr>
            <a:r>
              <a:rPr lang="en-US" sz="1800" b="0" i="0">
                <a:solidFill>
                  <a:srgbClr val="000000"/>
                </a:solidFill>
                <a:effectLst/>
                <a:latin typeface="Times New Roman" panose="02020603050405020304" pitchFamily="18" charset="0"/>
              </a:rPr>
              <a:t>We, therefore, do not judge our periods of Centering Prayer by our psychological experiences. </a:t>
            </a:r>
          </a:p>
          <a:p>
            <a:pPr marL="285750" indent="-285750" algn="l" rtl="0" fontAlgn="base">
              <a:lnSpc>
                <a:spcPts val="1538"/>
              </a:lnSpc>
              <a:buFont typeface="Wingdings" pitchFamily="2" charset="2"/>
              <a:buChar char="§"/>
            </a:pPr>
            <a:endParaRPr lang="en-US" sz="1800" b="0" i="0" dirty="0">
              <a:solidFill>
                <a:srgbClr val="000000"/>
              </a:solidFill>
              <a:effectLst/>
              <a:latin typeface="Times New Roman" panose="02020603050405020304" pitchFamily="18" charset="0"/>
            </a:endParaRPr>
          </a:p>
          <a:p>
            <a:pPr marL="285750" indent="-285750" algn="l" rtl="0" fontAlgn="base">
              <a:lnSpc>
                <a:spcPts val="1538"/>
              </a:lnSpc>
              <a:buFont typeface="Wingdings" pitchFamily="2" charset="2"/>
              <a:buChar char="§"/>
            </a:pPr>
            <a:r>
              <a:rPr lang="en-US" sz="1800" b="0" i="0">
                <a:solidFill>
                  <a:srgbClr val="000000"/>
                </a:solidFill>
                <a:effectLst/>
                <a:latin typeface="Times New Roman" panose="02020603050405020304" pitchFamily="18" charset="0"/>
              </a:rPr>
              <a:t>Our experience in Centering Prayer is not dependent on the </a:t>
            </a:r>
            <a:r>
              <a:rPr lang="en-US" sz="1800" b="1" i="0">
                <a:solidFill>
                  <a:srgbClr val="000000"/>
                </a:solidFill>
                <a:effectLst/>
                <a:latin typeface="Times New Roman" panose="02020603050405020304" pitchFamily="18" charset="0"/>
              </a:rPr>
              <a:t>“felt presence” </a:t>
            </a:r>
            <a:r>
              <a:rPr lang="en-US" sz="1800" b="0" i="0">
                <a:solidFill>
                  <a:srgbClr val="000000"/>
                </a:solidFill>
                <a:effectLst/>
                <a:latin typeface="Times New Roman" panose="02020603050405020304" pitchFamily="18" charset="0"/>
              </a:rPr>
              <a:t>of God but is a </a:t>
            </a:r>
            <a:r>
              <a:rPr lang="en-US" sz="1800" b="1" i="0">
                <a:solidFill>
                  <a:srgbClr val="000000"/>
                </a:solidFill>
                <a:effectLst/>
                <a:latin typeface="Times New Roman" panose="02020603050405020304" pitchFamily="18" charset="0"/>
              </a:rPr>
              <a:t>deepening of faith </a:t>
            </a:r>
            <a:r>
              <a:rPr lang="en-US" sz="1800" b="0" i="0">
                <a:solidFill>
                  <a:srgbClr val="000000"/>
                </a:solidFill>
                <a:effectLst/>
                <a:latin typeface="Times New Roman" panose="02020603050405020304" pitchFamily="18" charset="0"/>
              </a:rPr>
              <a:t>in God’s abiding presence. </a:t>
            </a:r>
          </a:p>
          <a:p>
            <a:pPr marL="285750" indent="-285750" algn="l" rtl="0" fontAlgn="base">
              <a:lnSpc>
                <a:spcPts val="1538"/>
              </a:lnSpc>
              <a:buFont typeface="Wingdings" pitchFamily="2" charset="2"/>
              <a:buChar char="§"/>
            </a:pPr>
            <a:endParaRPr lang="en-US" sz="1800" b="0" i="1" dirty="0">
              <a:solidFill>
                <a:srgbClr val="000000"/>
              </a:solidFill>
              <a:effectLst/>
              <a:latin typeface="Times New Roman" panose="02020603050405020304" pitchFamily="18" charset="0"/>
            </a:endParaRPr>
          </a:p>
          <a:p>
            <a:pPr fontAlgn="base">
              <a:lnSpc>
                <a:spcPts val="1538"/>
              </a:lnSpc>
              <a:spcAft>
                <a:spcPts val="800"/>
              </a:spcAft>
            </a:pPr>
            <a:r>
              <a:rPr lang="en-US" sz="1800" b="0" i="0">
                <a:solidFill>
                  <a:srgbClr val="4472C4"/>
                </a:solidFill>
                <a:effectLst/>
                <a:latin typeface="Calibri"/>
                <a:cs typeface="Calibri"/>
              </a:rPr>
              <a:t>**Option** “Likewise, the Spirit helps us in our weakness; for we do not know how to pray as we ought, but that very Spirit intercedes with sighs too deep for words.”  (Romans 8:26</a:t>
            </a:r>
            <a:r>
              <a:rPr lang="en-US" sz="1800">
                <a:solidFill>
                  <a:srgbClr val="4472C4"/>
                </a:solidFill>
                <a:latin typeface="Calibri"/>
                <a:cs typeface="Calibri"/>
              </a:rPr>
              <a:t>, NRSV)</a:t>
            </a:r>
            <a:r>
              <a:rPr lang="en-US" sz="1800" b="0" i="1">
                <a:solidFill>
                  <a:srgbClr val="4472C4"/>
                </a:solidFill>
                <a:effectLst/>
                <a:latin typeface="Calibri"/>
                <a:cs typeface="Calibri"/>
              </a:rPr>
              <a:t> </a:t>
            </a:r>
            <a:endParaRPr lang="en-US" b="0" i="1">
              <a:solidFill>
                <a:srgbClr val="000000"/>
              </a:solidFill>
              <a:effectLst/>
              <a:latin typeface="Calibri"/>
              <a:cs typeface="Calibri"/>
            </a:endParaRPr>
          </a:p>
          <a:p>
            <a:pPr algn="l">
              <a:defRPr/>
            </a:pPr>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275226AD-E66B-47A8-8A26-3C89A522D7EA}" type="slidenum">
              <a:rPr lang="en-US" smtClean="0"/>
              <a:t>29</a:t>
            </a:fld>
            <a:endParaRPr lang="en-US"/>
          </a:p>
        </p:txBody>
      </p:sp>
    </p:spTree>
    <p:extLst>
      <p:ext uri="{BB962C8B-B14F-4D97-AF65-F5344CB8AC3E}">
        <p14:creationId xmlns:p14="http://schemas.microsoft.com/office/powerpoint/2010/main" val="1949020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defRPr/>
            </a:pPr>
            <a:r>
              <a:rPr lang="en-US" altLang="en-US" b="1" dirty="0">
                <a:latin typeface="Arial" panose="020B0604020202020204" pitchFamily="34" charset="0"/>
              </a:rPr>
              <a:t>3. What is Prayer?</a:t>
            </a:r>
          </a:p>
          <a:p>
            <a:pPr algn="ctr">
              <a:defRPr/>
            </a:pPr>
            <a:endParaRPr lang="en-US" altLang="en-US" b="1" dirty="0">
              <a:latin typeface="Arial" panose="020B0604020202020204" pitchFamily="34" charset="0"/>
            </a:endParaRPr>
          </a:p>
          <a:p>
            <a:pPr algn="l" rtl="0" fontAlgn="base">
              <a:lnSpc>
                <a:spcPts val="1538"/>
              </a:lnSpc>
            </a:pPr>
            <a:r>
              <a:rPr lang="en-US" sz="1800" b="0" i="0" dirty="0">
                <a:solidFill>
                  <a:srgbClr val="000000"/>
                </a:solidFill>
                <a:effectLst/>
                <a:latin typeface="WordVisi_MSFontService"/>
              </a:rPr>
              <a:t>Ask participants: “What is prayer to you?”</a:t>
            </a:r>
          </a:p>
          <a:p>
            <a:pPr algn="l" rtl="0" fontAlgn="base">
              <a:lnSpc>
                <a:spcPts val="1538"/>
              </a:lnSpc>
            </a:pPr>
            <a:r>
              <a:rPr lang="en-US" sz="1800" b="0" i="0" dirty="0">
                <a:solidFill>
                  <a:srgbClr val="000000"/>
                </a:solidFill>
                <a:effectLst/>
                <a:latin typeface="WordVisi_MSFontService"/>
              </a:rPr>
              <a:t> </a:t>
            </a:r>
            <a:r>
              <a:rPr lang="en-US" sz="1800" b="0" i="0" dirty="0">
                <a:solidFill>
                  <a:srgbClr val="000000"/>
                </a:solidFill>
                <a:effectLst/>
                <a:latin typeface="WordVisiPilcrow_MSFontService"/>
              </a:rPr>
              <a:t> </a:t>
            </a:r>
            <a:endParaRPr lang="en-US" b="0" i="0" dirty="0">
              <a:solidFill>
                <a:srgbClr val="000000"/>
              </a:solidFill>
              <a:effectLst/>
              <a:latin typeface="Segoe UI" panose="020B0502040204020203" pitchFamily="34" charset="0"/>
            </a:endParaRPr>
          </a:p>
          <a:p>
            <a:pPr algn="l" rtl="0" fontAlgn="base">
              <a:lnSpc>
                <a:spcPts val="1538"/>
              </a:lnSpc>
            </a:pPr>
            <a:r>
              <a:rPr lang="en-US" sz="1800" b="0" i="0" dirty="0">
                <a:solidFill>
                  <a:srgbClr val="4472C4"/>
                </a:solidFill>
                <a:effectLst/>
                <a:latin typeface="WordVisi_MSFontService"/>
              </a:rPr>
              <a:t>**Options**</a:t>
            </a:r>
          </a:p>
          <a:p>
            <a:pPr marL="285750" indent="-285750" algn="l" rtl="0" fontAlgn="base">
              <a:lnSpc>
                <a:spcPts val="1538"/>
              </a:lnSpc>
              <a:buFont typeface="Wingdings" pitchFamily="2" charset="2"/>
              <a:buChar char="§"/>
            </a:pPr>
            <a:r>
              <a:rPr lang="en-US" sz="1800" b="0" i="0" dirty="0">
                <a:solidFill>
                  <a:srgbClr val="4472C4"/>
                </a:solidFill>
                <a:effectLst/>
                <a:latin typeface="WordVisi_MSFontService"/>
              </a:rPr>
              <a:t>If it is a small group, have the participants share “what prayer is” to them.</a:t>
            </a:r>
          </a:p>
          <a:p>
            <a:pPr marL="285750" indent="-285750" algn="l" rtl="0" fontAlgn="base">
              <a:lnSpc>
                <a:spcPts val="1538"/>
              </a:lnSpc>
              <a:buFont typeface="Wingdings" pitchFamily="2" charset="2"/>
              <a:buChar char="§"/>
            </a:pPr>
            <a:endParaRPr lang="en-US" sz="1800" b="0" i="0" dirty="0">
              <a:solidFill>
                <a:srgbClr val="4472C4"/>
              </a:solidFill>
              <a:effectLst/>
              <a:latin typeface="WordVisiPilcrow_MSFontService"/>
            </a:endParaRPr>
          </a:p>
          <a:p>
            <a:pPr marL="285750" indent="-285750" algn="l" rtl="0" fontAlgn="base">
              <a:lnSpc>
                <a:spcPts val="1538"/>
              </a:lnSpc>
              <a:buFont typeface="Wingdings" pitchFamily="2" charset="2"/>
              <a:buChar char="§"/>
            </a:pPr>
            <a:r>
              <a:rPr lang="en-US" sz="1800" b="0" i="0" dirty="0">
                <a:solidFill>
                  <a:srgbClr val="4472C4"/>
                </a:solidFill>
                <a:effectLst/>
                <a:latin typeface="WordVisi_MSFontService"/>
              </a:rPr>
              <a:t>If it is a large group, have them get in small groups and share in their groups.</a:t>
            </a:r>
            <a:r>
              <a:rPr lang="en-US" sz="1800" b="0" i="1" dirty="0">
                <a:solidFill>
                  <a:srgbClr val="4472C4"/>
                </a:solidFill>
                <a:effectLst/>
                <a:latin typeface="WordVisiPilcrow_MSFontService"/>
              </a:rPr>
              <a:t> </a:t>
            </a:r>
            <a:endParaRPr lang="en-US" b="0" i="1"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10"/>
          </p:nvPr>
        </p:nvSpPr>
        <p:spPr/>
        <p:txBody>
          <a:bodyPr/>
          <a:lstStyle/>
          <a:p>
            <a:fld id="{275226AD-E66B-47A8-8A26-3C89A522D7EA}" type="slidenum">
              <a:rPr lang="en-US" smtClean="0"/>
              <a:t>3</a:t>
            </a:fld>
            <a:endParaRPr lang="en-US"/>
          </a:p>
        </p:txBody>
      </p:sp>
    </p:spTree>
    <p:extLst>
      <p:ext uri="{BB962C8B-B14F-4D97-AF65-F5344CB8AC3E}">
        <p14:creationId xmlns:p14="http://schemas.microsoft.com/office/powerpoint/2010/main" val="25898865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70585" y="4806300"/>
            <a:ext cx="6164681" cy="3932426"/>
          </a:xfrm>
        </p:spPr>
        <p:txBody>
          <a:bodyPr/>
          <a:lstStyle/>
          <a:p>
            <a:pPr algn="ctr"/>
            <a:r>
              <a:rPr lang="en-US" altLang="en-US" sz="1100" b="1" dirty="0">
                <a:latin typeface="Arial" panose="020B0604020202020204" pitchFamily="34" charset="0"/>
              </a:rPr>
              <a:t>30. In Summary </a:t>
            </a:r>
          </a:p>
          <a:p>
            <a:pPr algn="ctr"/>
            <a:endParaRPr lang="en-US" altLang="en-US" sz="1100" b="1" dirty="0">
              <a:latin typeface="Arial" panose="020B0604020202020204" pitchFamily="34" charset="0"/>
            </a:endParaRPr>
          </a:p>
          <a:p>
            <a:pPr algn="l" rtl="0" fontAlgn="base">
              <a:lnSpc>
                <a:spcPts val="1538"/>
              </a:lnSpc>
              <a:spcAft>
                <a:spcPts val="800"/>
              </a:spcAft>
            </a:pPr>
            <a:r>
              <a:rPr lang="en-US" sz="1800" b="0" i="0" dirty="0">
                <a:solidFill>
                  <a:srgbClr val="000000"/>
                </a:solidFill>
                <a:effectLst/>
                <a:latin typeface="Times New Roman" panose="02020603050405020304" pitchFamily="18" charset="0"/>
              </a:rPr>
              <a:t>Consent to God’s presence and action is the heart and soul of the Centering Prayer practice. </a:t>
            </a:r>
          </a:p>
          <a:p>
            <a:pPr algn="l" rtl="0" fontAlgn="base">
              <a:lnSpc>
                <a:spcPts val="1538"/>
              </a:lnSpc>
              <a:spcAft>
                <a:spcPts val="800"/>
              </a:spcAft>
            </a:pPr>
            <a:endParaRPr lang="en-US" sz="1600" b="0" i="0" dirty="0">
              <a:solidFill>
                <a:srgbClr val="000000"/>
              </a:solidFill>
              <a:effectLst/>
              <a:latin typeface="Segoe UI" panose="020B0502040204020203" pitchFamily="34" charset="0"/>
            </a:endParaRPr>
          </a:p>
          <a:p>
            <a:pPr fontAlgn="base">
              <a:lnSpc>
                <a:spcPts val="1538"/>
              </a:lnSpc>
              <a:spcAft>
                <a:spcPts val="800"/>
              </a:spcAft>
            </a:pPr>
            <a:r>
              <a:rPr lang="en-US" sz="1800" b="0" i="0" dirty="0">
                <a:solidFill>
                  <a:srgbClr val="000000"/>
                </a:solidFill>
                <a:effectLst/>
                <a:latin typeface="Times New Roman"/>
                <a:cs typeface="Times New Roman"/>
              </a:rPr>
              <a:t>When engaged with your thoughts, feelings, and sensations, return ever-so-gently to the sacred word. By “returning ever-so-gently to the sacred word” </a:t>
            </a:r>
            <a:r>
              <a:rPr lang="en-US" sz="1800" dirty="0">
                <a:solidFill>
                  <a:srgbClr val="000000"/>
                </a:solidFill>
                <a:latin typeface="Times New Roman"/>
                <a:cs typeface="Times New Roman"/>
              </a:rPr>
              <a:t>we give a</a:t>
            </a:r>
            <a:r>
              <a:rPr lang="en-US" sz="1800" b="0" i="0" dirty="0">
                <a:solidFill>
                  <a:srgbClr val="000000"/>
                </a:solidFill>
                <a:effectLst/>
                <a:latin typeface="Times New Roman"/>
                <a:cs typeface="Times New Roman"/>
              </a:rPr>
              <a:t> minimum of effort. This is the only activity we initiate during the time of Centering Prayer.  </a:t>
            </a:r>
          </a:p>
          <a:p>
            <a:pPr algn="l" rtl="0" fontAlgn="base">
              <a:lnSpc>
                <a:spcPts val="1538"/>
              </a:lnSpc>
              <a:spcAft>
                <a:spcPts val="800"/>
              </a:spcAft>
            </a:pPr>
            <a:endParaRPr lang="en-US" sz="1600" b="0" i="0" dirty="0">
              <a:solidFill>
                <a:srgbClr val="000000"/>
              </a:solidFill>
              <a:effectLst/>
              <a:latin typeface="Segoe UI" panose="020B0502040204020203" pitchFamily="34" charset="0"/>
            </a:endParaRPr>
          </a:p>
          <a:p>
            <a:pPr algn="l" rtl="0" fontAlgn="base">
              <a:lnSpc>
                <a:spcPts val="1538"/>
              </a:lnSpc>
              <a:spcAft>
                <a:spcPts val="800"/>
              </a:spcAft>
            </a:pPr>
            <a:r>
              <a:rPr lang="en-US" sz="1800" b="0" i="0" dirty="0">
                <a:solidFill>
                  <a:srgbClr val="000000"/>
                </a:solidFill>
                <a:effectLst/>
                <a:latin typeface="Times New Roman" panose="02020603050405020304" pitchFamily="18" charset="0"/>
              </a:rPr>
              <a:t>Centering Prayer is about heartfulness; we let go of our thoughts and sink into our relationship with God. </a:t>
            </a:r>
          </a:p>
          <a:p>
            <a:pPr algn="l" rtl="0" fontAlgn="base">
              <a:lnSpc>
                <a:spcPts val="1538"/>
              </a:lnSpc>
              <a:spcAft>
                <a:spcPts val="800"/>
              </a:spcAft>
            </a:pPr>
            <a:endParaRPr lang="en-US" sz="1600" b="0" i="0" dirty="0">
              <a:solidFill>
                <a:srgbClr val="000000"/>
              </a:solidFill>
              <a:effectLst/>
              <a:latin typeface="Segoe UI" panose="020B0502040204020203" pitchFamily="34" charset="0"/>
            </a:endParaRPr>
          </a:p>
          <a:p>
            <a:pPr algn="l" rtl="0" fontAlgn="base">
              <a:lnSpc>
                <a:spcPts val="1538"/>
              </a:lnSpc>
              <a:spcAft>
                <a:spcPts val="800"/>
              </a:spcAft>
            </a:pPr>
            <a:r>
              <a:rPr lang="en-US" sz="1800" b="0" i="0" dirty="0">
                <a:solidFill>
                  <a:srgbClr val="000000"/>
                </a:solidFill>
                <a:effectLst/>
                <a:latin typeface="Times New Roman" panose="02020603050405020304" pitchFamily="18" charset="0"/>
              </a:rPr>
              <a:t>Once you grasp the fact that thoughts are not only inevitable but an integral part of the process of healing and growth initiated by God, you will be able to take a friendlier attitude toward them. </a:t>
            </a:r>
          </a:p>
          <a:p>
            <a:pPr algn="l" rtl="0" fontAlgn="base">
              <a:lnSpc>
                <a:spcPts val="1538"/>
              </a:lnSpc>
              <a:spcAft>
                <a:spcPts val="800"/>
              </a:spcAft>
            </a:pPr>
            <a:endParaRPr lang="en-US" sz="1600" b="0" i="0" dirty="0">
              <a:solidFill>
                <a:srgbClr val="000000"/>
              </a:solidFill>
              <a:effectLst/>
              <a:latin typeface="Segoe UI" panose="020B0502040204020203" pitchFamily="34" charset="0"/>
            </a:endParaRPr>
          </a:p>
          <a:p>
            <a:pPr algn="l" rtl="0" fontAlgn="base">
              <a:lnSpc>
                <a:spcPts val="1538"/>
              </a:lnSpc>
              <a:spcAft>
                <a:spcPts val="800"/>
              </a:spcAft>
            </a:pPr>
            <a:r>
              <a:rPr lang="en-US" sz="1800" b="0" i="0" dirty="0">
                <a:solidFill>
                  <a:srgbClr val="000000"/>
                </a:solidFill>
                <a:effectLst/>
                <a:latin typeface="Times New Roman" panose="02020603050405020304" pitchFamily="18" charset="0"/>
              </a:rPr>
              <a:t>Centering Prayer fosters an attitude of letting go. </a:t>
            </a:r>
          </a:p>
          <a:p>
            <a:pPr algn="l" rtl="0" fontAlgn="base">
              <a:lnSpc>
                <a:spcPts val="1538"/>
              </a:lnSpc>
              <a:spcAft>
                <a:spcPts val="800"/>
              </a:spcAft>
            </a:pPr>
            <a:endParaRPr lang="en-US" sz="1600" b="0" i="0" dirty="0">
              <a:solidFill>
                <a:srgbClr val="000000"/>
              </a:solidFill>
              <a:effectLst/>
              <a:latin typeface="Segoe UI" panose="020B0502040204020203" pitchFamily="34" charset="0"/>
            </a:endParaRPr>
          </a:p>
          <a:p>
            <a:pPr algn="l" rtl="0" fontAlgn="base">
              <a:lnSpc>
                <a:spcPts val="1538"/>
              </a:lnSpc>
              <a:spcAft>
                <a:spcPts val="800"/>
              </a:spcAft>
            </a:pPr>
            <a:r>
              <a:rPr lang="en-US" sz="1800" b="0" i="0" dirty="0">
                <a:solidFill>
                  <a:srgbClr val="000000"/>
                </a:solidFill>
                <a:effectLst/>
                <a:latin typeface="Times New Roman" panose="02020603050405020304" pitchFamily="18" charset="0"/>
              </a:rPr>
              <a:t>Thoughts do not interrupt this prayer unless you deliberately engage them or get up and walk out. </a:t>
            </a:r>
          </a:p>
          <a:p>
            <a:pPr algn="l" rtl="0" fontAlgn="base">
              <a:lnSpc>
                <a:spcPts val="1538"/>
              </a:lnSpc>
              <a:spcAft>
                <a:spcPts val="800"/>
              </a:spcAft>
            </a:pPr>
            <a:endParaRPr lang="en-US" sz="1600" b="0" i="0" dirty="0">
              <a:solidFill>
                <a:srgbClr val="000000"/>
              </a:solidFill>
              <a:effectLst/>
              <a:latin typeface="Segoe UI" panose="020B0502040204020203" pitchFamily="34" charset="0"/>
            </a:endParaRPr>
          </a:p>
          <a:p>
            <a:pPr algn="l" rtl="0" fontAlgn="base">
              <a:lnSpc>
                <a:spcPts val="1538"/>
              </a:lnSpc>
              <a:spcAft>
                <a:spcPts val="800"/>
              </a:spcAft>
            </a:pPr>
            <a:r>
              <a:rPr lang="en-US" sz="1800" b="0" i="0" dirty="0">
                <a:solidFill>
                  <a:srgbClr val="000000"/>
                </a:solidFill>
                <a:effectLst/>
                <a:latin typeface="Times New Roman" panose="02020603050405020304" pitchFamily="18" charset="0"/>
              </a:rPr>
              <a:t>As we establish the Centering Prayer practice, we let the thoughts come and let them go.</a:t>
            </a:r>
          </a:p>
          <a:p>
            <a:pPr algn="l" rtl="0" fontAlgn="base">
              <a:lnSpc>
                <a:spcPts val="1538"/>
              </a:lnSpc>
              <a:spcAft>
                <a:spcPts val="800"/>
              </a:spcAft>
            </a:pPr>
            <a:endParaRPr lang="en-US" sz="1800" b="0" i="0" dirty="0">
              <a:solidFill>
                <a:srgbClr val="000000"/>
              </a:solidFill>
              <a:effectLst/>
              <a:latin typeface="Times New Roman" panose="02020603050405020304" pitchFamily="18" charset="0"/>
            </a:endParaRPr>
          </a:p>
          <a:p>
            <a:pPr algn="l" rtl="0" fontAlgn="base">
              <a:lnSpc>
                <a:spcPts val="1538"/>
              </a:lnSpc>
              <a:spcAft>
                <a:spcPts val="800"/>
              </a:spcAft>
            </a:pPr>
            <a:r>
              <a:rPr lang="en-US" sz="1800" b="0" i="0" dirty="0">
                <a:solidFill>
                  <a:srgbClr val="000000"/>
                </a:solidFill>
                <a:effectLst/>
                <a:latin typeface="Times New Roman" panose="02020603050405020304" pitchFamily="18" charset="0"/>
              </a:rPr>
              <a:t>The principles are: resist no thought, retain no thought, react emotionally to no thought, and when engaged with your thoughts, return ever-so-gently to the sacred word. </a:t>
            </a:r>
          </a:p>
          <a:p>
            <a:pPr algn="l" rtl="0" fontAlgn="base">
              <a:lnSpc>
                <a:spcPts val="1538"/>
              </a:lnSpc>
              <a:spcAft>
                <a:spcPts val="800"/>
              </a:spcAft>
            </a:pPr>
            <a:endParaRPr lang="en-US" sz="1600" b="0" i="0" dirty="0">
              <a:solidFill>
                <a:srgbClr val="000000"/>
              </a:solidFill>
              <a:effectLst/>
              <a:latin typeface="Segoe UI" panose="020B0502040204020203" pitchFamily="34" charset="0"/>
            </a:endParaRPr>
          </a:p>
          <a:p>
            <a:pPr algn="l" rtl="0" fontAlgn="base">
              <a:lnSpc>
                <a:spcPts val="1538"/>
              </a:lnSpc>
              <a:spcAft>
                <a:spcPts val="800"/>
              </a:spcAft>
            </a:pPr>
            <a:r>
              <a:rPr lang="en-US" sz="1800" b="0" i="0" dirty="0">
                <a:solidFill>
                  <a:srgbClr val="4472C4"/>
                </a:solidFill>
                <a:effectLst/>
                <a:latin typeface="Calibri" panose="020F0502020204030204" pitchFamily="34" charset="0"/>
              </a:rPr>
              <a:t>**Option**</a:t>
            </a:r>
            <a:r>
              <a:rPr lang="en-US" sz="1800" b="1" i="0" dirty="0">
                <a:solidFill>
                  <a:srgbClr val="4472C4"/>
                </a:solidFill>
                <a:effectLst/>
                <a:latin typeface="Calibri" panose="020F0502020204030204" pitchFamily="34" charset="0"/>
              </a:rPr>
              <a:t> </a:t>
            </a:r>
            <a:r>
              <a:rPr lang="en-US" sz="1800" b="0" i="0" dirty="0">
                <a:solidFill>
                  <a:srgbClr val="4472C4"/>
                </a:solidFill>
                <a:effectLst/>
                <a:latin typeface="Calibri" panose="020F0502020204030204" pitchFamily="34" charset="0"/>
              </a:rPr>
              <a:t>You may choose to read aloud from Open Mind, Open Heart (2006), p. 33. </a:t>
            </a:r>
          </a:p>
          <a:p>
            <a:pPr algn="l" rtl="0" fontAlgn="base">
              <a:lnSpc>
                <a:spcPts val="1538"/>
              </a:lnSpc>
              <a:spcAft>
                <a:spcPts val="800"/>
              </a:spcAft>
            </a:pPr>
            <a:endParaRPr lang="en-US" sz="1600" b="0" i="0" dirty="0">
              <a:solidFill>
                <a:srgbClr val="000000"/>
              </a:solidFill>
              <a:effectLst/>
              <a:latin typeface="Segoe UI" panose="020B0502040204020203" pitchFamily="34" charset="0"/>
            </a:endParaRPr>
          </a:p>
          <a:p>
            <a:pPr algn="l" rtl="0" fontAlgn="base">
              <a:lnSpc>
                <a:spcPts val="1538"/>
              </a:lnSpc>
              <a:spcAft>
                <a:spcPts val="800"/>
              </a:spcAft>
            </a:pPr>
            <a:r>
              <a:rPr lang="en-US" sz="1800" b="1" i="0" dirty="0">
                <a:solidFill>
                  <a:srgbClr val="4472C4"/>
                </a:solidFill>
                <a:effectLst/>
                <a:latin typeface="Calibri" panose="020F0502020204030204" pitchFamily="34" charset="0"/>
              </a:rPr>
              <a:t>On the Sacred Word </a:t>
            </a:r>
            <a:r>
              <a:rPr lang="en-US" sz="1800" b="0" i="0" dirty="0">
                <a:solidFill>
                  <a:srgbClr val="4472C4"/>
                </a:solidFill>
                <a:effectLst/>
                <a:latin typeface="Calibri" panose="020F0502020204030204" pitchFamily="34" charset="0"/>
              </a:rPr>
              <a:t> </a:t>
            </a:r>
            <a:endParaRPr lang="en-US" sz="1600" b="0" i="0" dirty="0">
              <a:solidFill>
                <a:srgbClr val="000000"/>
              </a:solidFill>
              <a:effectLst/>
              <a:latin typeface="Segoe UI" panose="020B0502040204020203" pitchFamily="34" charset="0"/>
            </a:endParaRPr>
          </a:p>
          <a:p>
            <a:pPr algn="l" rtl="0" fontAlgn="base">
              <a:lnSpc>
                <a:spcPts val="1538"/>
              </a:lnSpc>
              <a:spcAft>
                <a:spcPts val="800"/>
              </a:spcAft>
            </a:pPr>
            <a:r>
              <a:rPr lang="en-US" sz="1800" b="0" i="0" dirty="0">
                <a:solidFill>
                  <a:srgbClr val="4472C4"/>
                </a:solidFill>
                <a:effectLst/>
                <a:latin typeface="Calibri" panose="020F0502020204030204" pitchFamily="34" charset="0"/>
              </a:rPr>
              <a:t>“The sacred word is a way of letting go of all thoughts. This makes it possible for our spiritual faculties, which are attracted to interior silence, to move spontaneously in that direction. Such a movement does not require effort. It only requires the willingness to let go of our ordinary preoccupations.” </a:t>
            </a:r>
            <a:endParaRPr lang="en-US" sz="1600" b="0" i="0" dirty="0">
              <a:solidFill>
                <a:srgbClr val="000000"/>
              </a:solidFill>
              <a:effectLst/>
              <a:latin typeface="Segoe UI" panose="020B0502040204020203" pitchFamily="34" charset="0"/>
            </a:endParaRPr>
          </a:p>
          <a:p>
            <a:endParaRPr lang="en-US" altLang="en-US" sz="1100" i="1"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275226AD-E66B-47A8-8A26-3C89A522D7EA}" type="slidenum">
              <a:rPr lang="en-US" smtClean="0"/>
              <a:t>30</a:t>
            </a:fld>
            <a:endParaRPr lang="en-US" dirty="0"/>
          </a:p>
        </p:txBody>
      </p:sp>
    </p:spTree>
    <p:extLst>
      <p:ext uri="{BB962C8B-B14F-4D97-AF65-F5344CB8AC3E}">
        <p14:creationId xmlns:p14="http://schemas.microsoft.com/office/powerpoint/2010/main" val="35056143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1225" y="4743464"/>
            <a:ext cx="6607768" cy="4261446"/>
          </a:xfrm>
        </p:spPr>
        <p:txBody>
          <a:bodyPr/>
          <a:lstStyle/>
          <a:p>
            <a:pPr algn="ctr">
              <a:defRPr/>
            </a:pPr>
            <a:r>
              <a:rPr lang="en-US" altLang="en-US" b="1">
                <a:latin typeface="Arial"/>
                <a:cs typeface="Arial"/>
              </a:rPr>
              <a:t>31. Transition to Centering Prayer </a:t>
            </a:r>
          </a:p>
          <a:p>
            <a:pPr>
              <a:defRPr/>
            </a:pPr>
            <a:endParaRPr lang="en-US" altLang="en-US" i="1" dirty="0">
              <a:latin typeface="Arial" panose="020B0604020202020204" pitchFamily="34" charset="0"/>
            </a:endParaRPr>
          </a:p>
          <a:p>
            <a:pPr algn="l" rtl="0" fontAlgn="base">
              <a:lnSpc>
                <a:spcPts val="1538"/>
              </a:lnSpc>
              <a:spcAft>
                <a:spcPts val="800"/>
              </a:spcAft>
            </a:pPr>
            <a:r>
              <a:rPr lang="en-US" sz="1800" b="1" i="0">
                <a:solidFill>
                  <a:srgbClr val="000000"/>
                </a:solidFill>
                <a:effectLst/>
                <a:latin typeface="Times New Roman"/>
                <a:cs typeface="Times New Roman"/>
              </a:rPr>
              <a:t>Second Period of Centering Prayer</a:t>
            </a:r>
            <a:endParaRPr lang="en-US" sz="1800" b="0" i="0">
              <a:solidFill>
                <a:srgbClr val="000000"/>
              </a:solidFill>
              <a:effectLst/>
              <a:latin typeface="Times New Roman"/>
              <a:cs typeface="Times New Roman"/>
            </a:endParaRPr>
          </a:p>
          <a:p>
            <a:pPr algn="l" rtl="0" fontAlgn="base">
              <a:lnSpc>
                <a:spcPts val="1538"/>
              </a:lnSpc>
              <a:spcAft>
                <a:spcPts val="800"/>
              </a:spcAft>
            </a:pPr>
            <a:endParaRPr lang="en-US" b="0" i="0" dirty="0">
              <a:solidFill>
                <a:srgbClr val="000000"/>
              </a:solidFill>
              <a:effectLst/>
              <a:latin typeface="Times New Roman" panose="02020603050405020304" pitchFamily="18" charset="0"/>
            </a:endParaRPr>
          </a:p>
          <a:p>
            <a:pPr algn="l" rtl="0" fontAlgn="base">
              <a:lnSpc>
                <a:spcPts val="1538"/>
              </a:lnSpc>
              <a:spcAft>
                <a:spcPts val="800"/>
              </a:spcAft>
            </a:pPr>
            <a:r>
              <a:rPr lang="en-US" sz="1800" b="0" i="1">
                <a:solidFill>
                  <a:srgbClr val="000000"/>
                </a:solidFill>
                <a:effectLst/>
                <a:latin typeface="Times New Roman"/>
                <a:cs typeface="Times New Roman"/>
              </a:rPr>
              <a:t>NOTES TO PRESENTER: Lead the participants into a period of twenty (20) minutes of Centering Prayer. Guide them into a comfortable yet alert sitting position that suits each of their physical conditions well.</a:t>
            </a:r>
            <a:r>
              <a:rPr lang="en-US" sz="1800" b="0" i="0">
                <a:solidFill>
                  <a:srgbClr val="000000"/>
                </a:solidFill>
                <a:effectLst/>
                <a:latin typeface="Times New Roman"/>
                <a:cs typeface="Times New Roman"/>
              </a:rPr>
              <a:t> </a:t>
            </a:r>
          </a:p>
          <a:p>
            <a:pPr algn="l" rtl="0" fontAlgn="base">
              <a:lnSpc>
                <a:spcPts val="1538"/>
              </a:lnSpc>
              <a:spcAft>
                <a:spcPts val="800"/>
              </a:spcAft>
            </a:pPr>
            <a:endParaRPr lang="en-US" b="0" i="0" dirty="0">
              <a:solidFill>
                <a:srgbClr val="000000"/>
              </a:solidFill>
              <a:effectLst/>
              <a:latin typeface="Times New Roman" panose="02020603050405020304" pitchFamily="18" charset="0"/>
            </a:endParaRPr>
          </a:p>
          <a:p>
            <a:pPr marL="285750" indent="-285750" algn="l" rtl="0" fontAlgn="base">
              <a:lnSpc>
                <a:spcPts val="1538"/>
              </a:lnSpc>
              <a:buFont typeface="Wingdings" pitchFamily="2" charset="2"/>
              <a:buChar char="§"/>
            </a:pPr>
            <a:r>
              <a:rPr lang="en-US" sz="1800" b="0" i="0">
                <a:solidFill>
                  <a:srgbClr val="000000"/>
                </a:solidFill>
                <a:effectLst/>
                <a:latin typeface="Times New Roman"/>
                <a:cs typeface="Times New Roman"/>
              </a:rPr>
              <a:t>I invite you to close your eyes. </a:t>
            </a:r>
          </a:p>
          <a:p>
            <a:pPr algn="l" rtl="0" fontAlgn="base">
              <a:lnSpc>
                <a:spcPts val="1538"/>
              </a:lnSpc>
            </a:pPr>
            <a:endParaRPr lang="en-US" sz="1800" b="0" i="0">
              <a:solidFill>
                <a:srgbClr val="000000"/>
              </a:solidFill>
              <a:effectLst/>
              <a:latin typeface="Times New Roman" panose="02020603050405020304" pitchFamily="18" charset="0"/>
              <a:cs typeface="Times New Roman" panose="02020603050405020304" pitchFamily="18" charset="0"/>
            </a:endParaRPr>
          </a:p>
          <a:p>
            <a:pPr marL="285750" indent="-285750" algn="l" rtl="0" fontAlgn="base">
              <a:lnSpc>
                <a:spcPts val="1538"/>
              </a:lnSpc>
              <a:buFont typeface="Wingdings" pitchFamily="2" charset="2"/>
              <a:buChar char="§"/>
            </a:pPr>
            <a:r>
              <a:rPr lang="en-US" sz="1800" b="0" i="0">
                <a:solidFill>
                  <a:srgbClr val="000000"/>
                </a:solidFill>
                <a:effectLst/>
                <a:latin typeface="Times New Roman"/>
                <a:cs typeface="Times New Roman"/>
              </a:rPr>
              <a:t>Your sacred word is a symbol of your consent to God’s presence and action within. Suggest using the sacred word they’ve chosen earlier. </a:t>
            </a:r>
          </a:p>
          <a:p>
            <a:pPr algn="l" rtl="0" fontAlgn="base">
              <a:lnSpc>
                <a:spcPts val="1538"/>
              </a:lnSpc>
            </a:pPr>
            <a:endParaRPr lang="en-US" sz="1800" b="0" i="0">
              <a:solidFill>
                <a:srgbClr val="000000"/>
              </a:solidFill>
              <a:effectLst/>
              <a:latin typeface="Times New Roman" panose="02020603050405020304" pitchFamily="18" charset="0"/>
              <a:cs typeface="Times New Roman" panose="02020603050405020304" pitchFamily="18" charset="0"/>
            </a:endParaRPr>
          </a:p>
          <a:p>
            <a:pPr marL="285750" indent="-285750" algn="l" rtl="0" fontAlgn="base">
              <a:lnSpc>
                <a:spcPts val="1538"/>
              </a:lnSpc>
              <a:buFont typeface="Wingdings" pitchFamily="2" charset="2"/>
              <a:buChar char="§"/>
            </a:pPr>
            <a:r>
              <a:rPr lang="en-US" sz="1800" b="0" i="0">
                <a:solidFill>
                  <a:srgbClr val="000000"/>
                </a:solidFill>
                <a:effectLst/>
                <a:latin typeface="Times New Roman"/>
                <a:cs typeface="Times New Roman"/>
              </a:rPr>
              <a:t>Guideline #3—“When engaged with your thoughts, return ever-so-gently to your sacred word. </a:t>
            </a:r>
          </a:p>
          <a:p>
            <a:pPr algn="l" rtl="0" fontAlgn="base">
              <a:lnSpc>
                <a:spcPts val="1538"/>
              </a:lnSpc>
            </a:pPr>
            <a:endParaRPr lang="en-US" sz="1800" b="0" i="0">
              <a:solidFill>
                <a:srgbClr val="000000"/>
              </a:solidFill>
              <a:effectLst/>
              <a:latin typeface="Times New Roman" panose="02020603050405020304" pitchFamily="18" charset="0"/>
              <a:cs typeface="Times New Roman" panose="02020603050405020304" pitchFamily="18" charset="0"/>
            </a:endParaRPr>
          </a:p>
          <a:p>
            <a:pPr marL="285750" indent="-285750" fontAlgn="base">
              <a:lnSpc>
                <a:spcPts val="1538"/>
              </a:lnSpc>
              <a:buFont typeface="Wingdings" pitchFamily="2" charset="2"/>
              <a:buChar char="§"/>
            </a:pPr>
            <a:r>
              <a:rPr lang="en-US" sz="1800" b="0" i="0">
                <a:solidFill>
                  <a:srgbClr val="000000"/>
                </a:solidFill>
                <a:effectLst/>
                <a:latin typeface="Times New Roman"/>
                <a:cs typeface="Times New Roman"/>
              </a:rPr>
              <a:t>When the prayer period ends, as indicated by the</a:t>
            </a:r>
            <a:r>
              <a:rPr lang="en-US" sz="1800">
                <a:solidFill>
                  <a:srgbClr val="000000"/>
                </a:solidFill>
                <a:latin typeface="Times New Roman"/>
                <a:cs typeface="Times New Roman"/>
              </a:rPr>
              <a:t> bell</a:t>
            </a:r>
            <a:r>
              <a:rPr lang="en-US" sz="1800" b="0" i="0">
                <a:solidFill>
                  <a:srgbClr val="000000"/>
                </a:solidFill>
                <a:effectLst/>
                <a:latin typeface="Times New Roman"/>
                <a:cs typeface="Times New Roman"/>
              </a:rPr>
              <a:t> (or a prayer), </a:t>
            </a:r>
            <a:r>
              <a:rPr lang="en-US" sz="1800">
                <a:solidFill>
                  <a:srgbClr val="000000"/>
                </a:solidFill>
                <a:latin typeface="Times New Roman"/>
                <a:cs typeface="Times New Roman"/>
              </a:rPr>
              <a:t>I will recite a prayer slowly while you listen and </a:t>
            </a:r>
            <a:r>
              <a:rPr lang="en-US" sz="1800" b="0" i="0">
                <a:solidFill>
                  <a:srgbClr val="000000"/>
                </a:solidFill>
                <a:effectLst/>
                <a:latin typeface="Times New Roman"/>
                <a:cs typeface="Times New Roman"/>
              </a:rPr>
              <a:t>remain in silence with eyes closed for a couple of minutes. </a:t>
            </a:r>
          </a:p>
          <a:p>
            <a:pPr algn="l" rtl="0" fontAlgn="base">
              <a:lnSpc>
                <a:spcPts val="1538"/>
              </a:lnSpc>
              <a:spcAft>
                <a:spcPts val="800"/>
              </a:spcAft>
            </a:pPr>
            <a:r>
              <a:rPr lang="en-US" sz="1800" b="0" i="0">
                <a:solidFill>
                  <a:srgbClr val="000000"/>
                </a:solidFill>
                <a:effectLst/>
                <a:latin typeface="Times New Roman"/>
                <a:cs typeface="Times New Roman"/>
              </a:rPr>
              <a:t> </a:t>
            </a:r>
            <a:endParaRPr lang="en-US" b="0" i="0">
              <a:solidFill>
                <a:srgbClr val="000000"/>
              </a:solidFill>
              <a:effectLst/>
              <a:latin typeface="Times New Roman"/>
              <a:cs typeface="Times New Roman"/>
            </a:endParaRPr>
          </a:p>
          <a:p>
            <a:pPr algn="l" rtl="0" fontAlgn="base">
              <a:lnSpc>
                <a:spcPts val="1538"/>
              </a:lnSpc>
              <a:spcAft>
                <a:spcPts val="800"/>
              </a:spcAft>
            </a:pPr>
            <a:r>
              <a:rPr lang="en-US" sz="1800" b="0" i="1">
                <a:solidFill>
                  <a:srgbClr val="000000"/>
                </a:solidFill>
                <a:effectLst/>
                <a:latin typeface="Times New Roman"/>
                <a:cs typeface="Times New Roman"/>
              </a:rPr>
              <a:t>NOTES TO PRESENTER</a:t>
            </a:r>
            <a:r>
              <a:rPr lang="en-US" sz="1800" b="0" i="0">
                <a:solidFill>
                  <a:srgbClr val="000000"/>
                </a:solidFill>
                <a:effectLst/>
                <a:latin typeface="Times New Roman"/>
                <a:cs typeface="Times New Roman"/>
              </a:rPr>
              <a:t>:  </a:t>
            </a:r>
            <a:endParaRPr lang="en-US" b="0" i="0">
              <a:solidFill>
                <a:srgbClr val="000000"/>
              </a:solidFill>
              <a:effectLst/>
              <a:latin typeface="Times New Roman"/>
              <a:cs typeface="Times New Roman"/>
            </a:endParaRPr>
          </a:p>
          <a:p>
            <a:pPr marL="285750" indent="-285750" algn="l" rtl="0" fontAlgn="base">
              <a:lnSpc>
                <a:spcPts val="1538"/>
              </a:lnSpc>
              <a:buFont typeface="Wingdings" pitchFamily="2" charset="2"/>
              <a:buChar char="§"/>
            </a:pPr>
            <a:r>
              <a:rPr lang="en-US" sz="1800" b="0" i="1">
                <a:solidFill>
                  <a:srgbClr val="000000"/>
                </a:solidFill>
                <a:effectLst/>
                <a:latin typeface="Times New Roman"/>
                <a:cs typeface="Times New Roman"/>
              </a:rPr>
              <a:t>As you begin the prayer, invite participants to silently introduce their sacred word as the symbol of their consent to God’s presence and action within.</a:t>
            </a:r>
            <a:r>
              <a:rPr lang="en-US" sz="1800" b="0" i="0">
                <a:solidFill>
                  <a:srgbClr val="000000"/>
                </a:solidFill>
                <a:effectLst/>
                <a:latin typeface="Times New Roman"/>
                <a:cs typeface="Times New Roman"/>
              </a:rPr>
              <a:t> </a:t>
            </a:r>
          </a:p>
          <a:p>
            <a:pPr marL="285750" indent="-285750" algn="l" rtl="0" fontAlgn="base">
              <a:lnSpc>
                <a:spcPts val="1538"/>
              </a:lnSpc>
              <a:buFont typeface="Wingdings" pitchFamily="2" charset="2"/>
              <a:buChar char="§"/>
            </a:pPr>
            <a:r>
              <a:rPr lang="en-US" sz="1800" b="0" i="1">
                <a:solidFill>
                  <a:srgbClr val="000000"/>
                </a:solidFill>
                <a:effectLst/>
                <a:latin typeface="Times New Roman"/>
                <a:cs typeface="Times New Roman"/>
              </a:rPr>
              <a:t>Begin twenty (20) minutes of Centering Prayer after a couple of deep breaths, a spoken prayer of intention, or a short scripture reading.</a:t>
            </a:r>
            <a:r>
              <a:rPr lang="en-US" sz="1800" b="0" i="0">
                <a:solidFill>
                  <a:srgbClr val="000000"/>
                </a:solidFill>
                <a:effectLst/>
                <a:latin typeface="Times New Roman"/>
                <a:cs typeface="Times New Roman"/>
              </a:rPr>
              <a:t> </a:t>
            </a:r>
          </a:p>
          <a:p>
            <a:pPr marL="285750" indent="-285750" fontAlgn="base">
              <a:lnSpc>
                <a:spcPts val="1538"/>
              </a:lnSpc>
              <a:buFont typeface="Wingdings" pitchFamily="2" charset="2"/>
              <a:buChar char="§"/>
            </a:pPr>
            <a:r>
              <a:rPr lang="en-US" sz="1800" b="0" i="1">
                <a:solidFill>
                  <a:srgbClr val="000000"/>
                </a:solidFill>
                <a:effectLst/>
                <a:latin typeface="Times New Roman"/>
                <a:cs typeface="Times New Roman"/>
              </a:rPr>
              <a:t>At the end of the period of Centering Prayer, the presenter recites a prayer slowly (such as </a:t>
            </a:r>
            <a:r>
              <a:rPr lang="en-US" sz="1800" i="1" dirty="0">
                <a:solidFill>
                  <a:srgbClr val="000000"/>
                </a:solidFill>
                <a:latin typeface="Times New Roman"/>
                <a:cs typeface="Times New Roman"/>
              </a:rPr>
              <a:t>the </a:t>
            </a:r>
            <a:r>
              <a:rPr lang="en-US" sz="1800" b="0" i="1">
                <a:solidFill>
                  <a:srgbClr val="000000"/>
                </a:solidFill>
                <a:effectLst/>
                <a:latin typeface="Times New Roman"/>
                <a:cs typeface="Times New Roman"/>
              </a:rPr>
              <a:t>Lord’s Prayer) while participants listen. </a:t>
            </a:r>
            <a:r>
              <a:rPr lang="en-US" sz="1800" b="0" i="0">
                <a:solidFill>
                  <a:srgbClr val="000000"/>
                </a:solidFill>
                <a:effectLst/>
                <a:latin typeface="Times New Roman"/>
                <a:cs typeface="Times New Roman"/>
              </a:rPr>
              <a:t> </a:t>
            </a:r>
            <a:endParaRPr lang="en-US" sz="1800" b="0" i="0" dirty="0">
              <a:solidFill>
                <a:srgbClr val="000000"/>
              </a:solidFill>
              <a:effectLst/>
              <a:latin typeface="Times New Roman"/>
              <a:cs typeface="Times New Roman"/>
            </a:endParaRPr>
          </a:p>
          <a:p>
            <a:pPr marL="285750" indent="-285750" algn="l" rtl="0" fontAlgn="base">
              <a:lnSpc>
                <a:spcPts val="1538"/>
              </a:lnSpc>
              <a:buFont typeface="Wingdings" pitchFamily="2" charset="2"/>
              <a:buChar char="§"/>
            </a:pPr>
            <a:r>
              <a:rPr lang="en-US" sz="1800" b="0" i="1">
                <a:solidFill>
                  <a:srgbClr val="000000"/>
                </a:solidFill>
                <a:effectLst/>
                <a:latin typeface="Times New Roman"/>
                <a:cs typeface="Times New Roman"/>
              </a:rPr>
              <a:t>After a pause, invite participants to gently open their eyes.</a:t>
            </a:r>
            <a:r>
              <a:rPr lang="en-US" sz="1800" b="0" i="0">
                <a:solidFill>
                  <a:srgbClr val="000000"/>
                </a:solidFill>
                <a:effectLst/>
                <a:latin typeface="Times New Roman"/>
                <a:cs typeface="Times New Roman"/>
              </a:rPr>
              <a:t> </a:t>
            </a:r>
          </a:p>
          <a:p>
            <a:pPr marL="285750" indent="-285750" algn="l" rtl="0" fontAlgn="base">
              <a:lnSpc>
                <a:spcPts val="1538"/>
              </a:lnSpc>
              <a:buFont typeface="Wingdings" pitchFamily="2" charset="2"/>
              <a:buChar char="§"/>
            </a:pPr>
            <a:r>
              <a:rPr lang="en-US" sz="1800" b="0" i="1">
                <a:solidFill>
                  <a:srgbClr val="000000"/>
                </a:solidFill>
                <a:effectLst/>
                <a:latin typeface="Times New Roman"/>
                <a:cs typeface="Times New Roman"/>
              </a:rPr>
              <a:t>Invite participants to share their experiences of Centering Prayer. This question is distinct from the one asked in Conference Two after the first period of Centering Prayer, where participants were encouraged to ask questions specific to the method of Centering Prayer. Here they </a:t>
            </a:r>
            <a:r>
              <a:rPr lang="en-US" sz="1800" b="1" i="1">
                <a:solidFill>
                  <a:srgbClr val="000000"/>
                </a:solidFill>
                <a:effectLst/>
                <a:latin typeface="Times New Roman"/>
                <a:cs typeface="Times New Roman"/>
              </a:rPr>
              <a:t>are asked to share their experiences</a:t>
            </a:r>
            <a:r>
              <a:rPr lang="en-US" sz="1800" b="0" i="1">
                <a:solidFill>
                  <a:srgbClr val="000000"/>
                </a:solidFill>
                <a:effectLst/>
                <a:latin typeface="Times New Roman"/>
                <a:cs typeface="Times New Roman"/>
              </a:rPr>
              <a:t>.</a:t>
            </a:r>
            <a:r>
              <a:rPr lang="en-US" sz="1800" b="0" i="0">
                <a:solidFill>
                  <a:srgbClr val="000000"/>
                </a:solidFill>
                <a:effectLst/>
                <a:latin typeface="Times New Roman"/>
                <a:cs typeface="Times New Roman"/>
              </a:rPr>
              <a:t> </a:t>
            </a:r>
          </a:p>
          <a:p>
            <a:pPr marL="663937" lvl="1" indent="-185936">
              <a:buFont typeface="Wingdings" panose="05000000000000000000" pitchFamily="2" charset="2"/>
              <a:buChar char="Ø"/>
              <a:defRPr/>
            </a:pPr>
            <a:endParaRPr lang="en-US" altLang="en-US" dirty="0">
              <a:latin typeface="Arial" panose="020B0604020202020204" pitchFamily="34" charset="0"/>
            </a:endParaRPr>
          </a:p>
          <a:p>
            <a:pPr lvl="1">
              <a:defRPr/>
            </a:pPr>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275226AD-E66B-47A8-8A26-3C89A522D7EA}" type="slidenum">
              <a:rPr lang="en-US" smtClean="0"/>
              <a:t>31</a:t>
            </a:fld>
            <a:endParaRPr lang="en-US"/>
          </a:p>
        </p:txBody>
      </p:sp>
    </p:spTree>
    <p:extLst>
      <p:ext uri="{BB962C8B-B14F-4D97-AF65-F5344CB8AC3E}">
        <p14:creationId xmlns:p14="http://schemas.microsoft.com/office/powerpoint/2010/main" val="22519733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altLang="en-US" b="1" dirty="0">
                <a:latin typeface="Arial" panose="020B0604020202020204" pitchFamily="34" charset="0"/>
              </a:rPr>
              <a:t>32. Deepening Our Relationship </a:t>
            </a:r>
            <a:r>
              <a:rPr lang="en-US" altLang="en-US" b="1">
                <a:latin typeface="Arial" panose="020B0604020202020204" pitchFamily="34" charset="0"/>
              </a:rPr>
              <a:t>with God</a:t>
            </a:r>
          </a:p>
          <a:p>
            <a:pPr algn="ctr"/>
            <a:r>
              <a:rPr lang="en-US" altLang="en-US" b="1">
                <a:latin typeface="Arial" panose="020B0604020202020204" pitchFamily="34" charset="0"/>
              </a:rPr>
              <a:t>Conference </a:t>
            </a:r>
            <a:r>
              <a:rPr lang="en-US" altLang="en-US" b="1" dirty="0">
                <a:latin typeface="Arial" panose="020B0604020202020204" pitchFamily="34" charset="0"/>
              </a:rPr>
              <a:t>Four</a:t>
            </a:r>
            <a:endParaRPr lang="en-US" dirty="0"/>
          </a:p>
          <a:p>
            <a:pPr algn="l"/>
            <a:endParaRPr lang="en-US" dirty="0"/>
          </a:p>
          <a:p>
            <a:pPr algn="l"/>
            <a:r>
              <a:rPr lang="en-US" dirty="0"/>
              <a:t>We heard that prayer is a relationship with God, and Centering Prayer deepens our relationship with God.</a:t>
            </a:r>
          </a:p>
        </p:txBody>
      </p:sp>
      <p:sp>
        <p:nvSpPr>
          <p:cNvPr id="4" name="Slide Number Placeholder 3"/>
          <p:cNvSpPr>
            <a:spLocks noGrp="1"/>
          </p:cNvSpPr>
          <p:nvPr>
            <p:ph type="sldNum" sz="quarter" idx="10"/>
          </p:nvPr>
        </p:nvSpPr>
        <p:spPr/>
        <p:txBody>
          <a:bodyPr/>
          <a:lstStyle/>
          <a:p>
            <a:fld id="{275226AD-E66B-47A8-8A26-3C89A522D7EA}" type="slidenum">
              <a:rPr lang="en-US" smtClean="0"/>
              <a:t>32</a:t>
            </a:fld>
            <a:endParaRPr lang="en-US"/>
          </a:p>
        </p:txBody>
      </p:sp>
    </p:spTree>
    <p:extLst>
      <p:ext uri="{BB962C8B-B14F-4D97-AF65-F5344CB8AC3E}">
        <p14:creationId xmlns:p14="http://schemas.microsoft.com/office/powerpoint/2010/main" val="3917986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defRPr/>
            </a:pPr>
            <a:r>
              <a:rPr lang="en-US" altLang="en-US" b="1" dirty="0">
                <a:latin typeface="Arial" panose="020B0604020202020204" pitchFamily="34" charset="0"/>
              </a:rPr>
              <a:t>33. Gifts of Centering Prayer</a:t>
            </a:r>
          </a:p>
          <a:p>
            <a:pPr>
              <a:defRPr/>
            </a:pPr>
            <a:endParaRPr lang="en-US" altLang="en-US" dirty="0">
              <a:latin typeface="Arial" panose="020B0604020202020204" pitchFamily="34" charset="0"/>
            </a:endParaRPr>
          </a:p>
          <a:p>
            <a:pPr fontAlgn="base">
              <a:lnSpc>
                <a:spcPts val="1538"/>
              </a:lnSpc>
              <a:spcAft>
                <a:spcPts val="800"/>
              </a:spcAft>
            </a:pPr>
            <a:r>
              <a:rPr lang="en-US" sz="1800" b="0" i="0" dirty="0">
                <a:solidFill>
                  <a:srgbClr val="000000"/>
                </a:solidFill>
                <a:effectLst/>
                <a:latin typeface="Times New Roman"/>
                <a:cs typeface="Times New Roman"/>
              </a:rPr>
              <a:t>Through faithful Centering Prayer practice, gifts may arise in us. The gifts of Centering Prayer appear more in daily life than in the time of Centering Prayer. Others may notice changes in us before we notice them, especially the Fruit of the Spirit: love, joy, peace, patience, kindness, generosity, faithfulness, gentleness, and self-control (Galatians 5:22</a:t>
            </a:r>
            <a:r>
              <a:rPr lang="en-US" sz="1800" dirty="0">
                <a:solidFill>
                  <a:srgbClr val="000000"/>
                </a:solidFill>
                <a:latin typeface="Times New Roman"/>
                <a:cs typeface="Times New Roman"/>
              </a:rPr>
              <a:t>, NRSV),</a:t>
            </a:r>
            <a:r>
              <a:rPr lang="en-US" sz="1800" b="0" i="0" dirty="0">
                <a:solidFill>
                  <a:srgbClr val="000000"/>
                </a:solidFill>
                <a:effectLst/>
                <a:latin typeface="Times New Roman"/>
                <a:cs typeface="Times New Roman"/>
              </a:rPr>
              <a:t> as well as other gifts.  </a:t>
            </a:r>
          </a:p>
          <a:p>
            <a:pPr algn="l" rtl="0" fontAlgn="base">
              <a:lnSpc>
                <a:spcPts val="1538"/>
              </a:lnSpc>
              <a:spcAft>
                <a:spcPts val="800"/>
              </a:spcAft>
            </a:pPr>
            <a:endParaRPr lang="en-US" b="0" i="0" dirty="0">
              <a:solidFill>
                <a:srgbClr val="000000"/>
              </a:solidFill>
              <a:effectLst/>
              <a:latin typeface="Segoe UI" panose="020B0502040204020203" pitchFamily="34" charset="0"/>
            </a:endParaRPr>
          </a:p>
          <a:p>
            <a:pPr fontAlgn="base">
              <a:lnSpc>
                <a:spcPts val="1538"/>
              </a:lnSpc>
              <a:spcAft>
                <a:spcPts val="800"/>
              </a:spcAft>
            </a:pPr>
            <a:r>
              <a:rPr lang="en-US" sz="1800" b="0" i="0" dirty="0">
                <a:solidFill>
                  <a:srgbClr val="4472C4"/>
                </a:solidFill>
                <a:effectLst/>
                <a:latin typeface="Calibri"/>
                <a:cs typeface="Calibri"/>
              </a:rPr>
              <a:t>**Option** We may also begin to experience gifts of contemplative values:</a:t>
            </a:r>
            <a:r>
              <a:rPr lang="en-US" sz="1800" dirty="0">
                <a:solidFill>
                  <a:srgbClr val="4472C4"/>
                </a:solidFill>
                <a:latin typeface="Calibri"/>
                <a:cs typeface="Calibri"/>
              </a:rPr>
              <a:t> </a:t>
            </a:r>
            <a:r>
              <a:rPr lang="en-US" sz="1800" b="0" i="0" dirty="0">
                <a:solidFill>
                  <a:srgbClr val="4472C4"/>
                </a:solidFill>
                <a:effectLst/>
                <a:latin typeface="Calibri"/>
                <a:cs typeface="Calibri"/>
              </a:rPr>
              <a:t>Silence, Solitude, Solidarity, and Service </a:t>
            </a:r>
            <a:endParaRPr lang="en-US" b="0" i="0" dirty="0">
              <a:solidFill>
                <a:srgbClr val="000000"/>
              </a:solidFill>
              <a:effectLst/>
              <a:latin typeface="Calibri"/>
              <a:cs typeface="Calibri"/>
            </a:endParaRPr>
          </a:p>
          <a:p>
            <a:pPr>
              <a:lnSpc>
                <a:spcPts val="1538"/>
              </a:lnSpc>
              <a:spcAft>
                <a:spcPts val="800"/>
              </a:spcAft>
            </a:pPr>
            <a:endParaRPr lang="en-US" sz="1800" dirty="0">
              <a:solidFill>
                <a:srgbClr val="4472C4"/>
              </a:solidFill>
              <a:latin typeface="Calibri"/>
              <a:cs typeface="Calibri"/>
            </a:endParaRPr>
          </a:p>
          <a:p>
            <a:pPr marL="285750" indent="-285750" algn="l" rtl="0" fontAlgn="base">
              <a:lnSpc>
                <a:spcPts val="1538"/>
              </a:lnSpc>
              <a:buFont typeface="Wingdings" pitchFamily="2" charset="2"/>
              <a:buChar char="§"/>
            </a:pPr>
            <a:r>
              <a:rPr lang="en-US" sz="1800" b="0" i="0" dirty="0">
                <a:solidFill>
                  <a:srgbClr val="4472C4"/>
                </a:solidFill>
                <a:effectLst/>
                <a:latin typeface="Calibri" panose="020F0502020204030204" pitchFamily="34" charset="0"/>
              </a:rPr>
              <a:t>Silence: A desire for more silence and a growing capacity to listen more deeply </a:t>
            </a:r>
            <a:endParaRPr lang="en-US" sz="1800" b="0" i="0" dirty="0">
              <a:solidFill>
                <a:srgbClr val="000000"/>
              </a:solidFill>
              <a:effectLst/>
              <a:latin typeface="Calibri" panose="020F0502020204030204" pitchFamily="34" charset="0"/>
            </a:endParaRPr>
          </a:p>
          <a:p>
            <a:pPr marL="285750" indent="-285750" algn="l" rtl="0" fontAlgn="base">
              <a:lnSpc>
                <a:spcPts val="1538"/>
              </a:lnSpc>
              <a:buFont typeface="Wingdings" pitchFamily="2" charset="2"/>
              <a:buChar char="§"/>
            </a:pPr>
            <a:r>
              <a:rPr lang="en-US" sz="1800" b="0" i="0" dirty="0">
                <a:solidFill>
                  <a:srgbClr val="4472C4"/>
                </a:solidFill>
                <a:effectLst/>
                <a:latin typeface="Calibri" panose="020F0502020204030204" pitchFamily="34" charset="0"/>
              </a:rPr>
              <a:t>Solitude: An enrichment in one’s prayer life and an increase in self-knowledge (may be painful) </a:t>
            </a:r>
            <a:endParaRPr lang="en-US" sz="1800" b="0" i="0" dirty="0">
              <a:solidFill>
                <a:srgbClr val="000000"/>
              </a:solidFill>
              <a:effectLst/>
              <a:latin typeface="Calibri" panose="020F0502020204030204" pitchFamily="34" charset="0"/>
            </a:endParaRPr>
          </a:p>
          <a:p>
            <a:pPr marL="285750" indent="-285750" algn="l" rtl="0" fontAlgn="base">
              <a:lnSpc>
                <a:spcPts val="1538"/>
              </a:lnSpc>
              <a:buFont typeface="Wingdings" pitchFamily="2" charset="2"/>
              <a:buChar char="§"/>
            </a:pPr>
            <a:r>
              <a:rPr lang="en-US" sz="1800" b="0" i="0" dirty="0">
                <a:solidFill>
                  <a:srgbClr val="4472C4"/>
                </a:solidFill>
                <a:effectLst/>
                <a:latin typeface="Calibri" panose="020F0502020204030204" pitchFamily="34" charset="0"/>
              </a:rPr>
              <a:t>Solidarity: An increasing awareness of oneness with God, with the whole human family, and with all of creation </a:t>
            </a:r>
            <a:endParaRPr lang="en-US" sz="1800" b="0" i="0" dirty="0">
              <a:solidFill>
                <a:srgbClr val="000000"/>
              </a:solidFill>
              <a:effectLst/>
              <a:latin typeface="Calibri" panose="020F0502020204030204" pitchFamily="34" charset="0"/>
            </a:endParaRPr>
          </a:p>
          <a:p>
            <a:pPr marL="285750" indent="-285750" algn="l" rtl="0" fontAlgn="base">
              <a:lnSpc>
                <a:spcPts val="1538"/>
              </a:lnSpc>
              <a:buFont typeface="Wingdings" pitchFamily="2" charset="2"/>
              <a:buChar char="§"/>
            </a:pPr>
            <a:r>
              <a:rPr lang="en-US" sz="1800" b="0" i="0" dirty="0">
                <a:solidFill>
                  <a:srgbClr val="4472C4"/>
                </a:solidFill>
                <a:effectLst/>
                <a:latin typeface="Calibri" panose="020F0502020204030204" pitchFamily="34" charset="0"/>
              </a:rPr>
              <a:t>Service: A non-judgmental attitude resulting in a practical caring for others and all of creation, as well as growing awareness of the social application of the gospel </a:t>
            </a:r>
            <a:endParaRPr lang="en-US" sz="1800" b="0" i="0" dirty="0">
              <a:solidFill>
                <a:srgbClr val="000000"/>
              </a:solidFill>
              <a:effectLst/>
              <a:latin typeface="Calibri" panose="020F0502020204030204" pitchFamily="34" charset="0"/>
            </a:endParaRPr>
          </a:p>
          <a:p>
            <a:endParaRPr lang="en-US" dirty="0">
              <a:solidFill>
                <a:srgbClr val="000000"/>
              </a:solidFill>
            </a:endParaRPr>
          </a:p>
          <a:p>
            <a:r>
              <a:rPr lang="en-US" dirty="0">
                <a:solidFill>
                  <a:srgbClr val="000000"/>
                </a:solidFill>
              </a:rPr>
              <a:t>These values foster the ability to live in the present moment.</a:t>
            </a:r>
            <a:endParaRPr lang="en-US">
              <a:solidFill>
                <a:srgbClr val="000000"/>
              </a:solidFill>
              <a:latin typeface="Segoe UI" panose="020B0502040204020203" pitchFamily="34" charset="0"/>
              <a:cs typeface="Segoe UI" panose="020B0502040204020203" pitchFamily="34" charset="0"/>
            </a:endParaRPr>
          </a:p>
          <a:p>
            <a:pPr algn="l">
              <a:lnSpc>
                <a:spcPts val="1538"/>
              </a:lnSpc>
              <a:spcAft>
                <a:spcPts val="800"/>
              </a:spcAft>
            </a:pPr>
            <a:endParaRPr lang="en-US" sz="1800" b="0" i="0" dirty="0">
              <a:solidFill>
                <a:srgbClr val="000000"/>
              </a:solidFill>
              <a:effectLst/>
              <a:latin typeface="Times New Roman"/>
              <a:cs typeface="Times New Roman"/>
            </a:endParaRPr>
          </a:p>
          <a:p>
            <a:pPr>
              <a:defRPr/>
            </a:pPr>
            <a:endParaRPr lang="en-US" altLang="en-US" b="1" dirty="0">
              <a:latin typeface="Arial" panose="020B0604020202020204" pitchFamily="34" charset="0"/>
            </a:endParaRPr>
          </a:p>
          <a:p>
            <a:pPr>
              <a:defRPr/>
            </a:pPr>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275226AD-E66B-47A8-8A26-3C89A522D7EA}" type="slidenum">
              <a:rPr lang="en-US" smtClean="0"/>
              <a:t>33</a:t>
            </a:fld>
            <a:endParaRPr lang="en-US"/>
          </a:p>
        </p:txBody>
      </p:sp>
    </p:spTree>
    <p:extLst>
      <p:ext uri="{BB962C8B-B14F-4D97-AF65-F5344CB8AC3E}">
        <p14:creationId xmlns:p14="http://schemas.microsoft.com/office/powerpoint/2010/main" val="24265011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defRPr/>
            </a:pPr>
            <a:r>
              <a:rPr lang="en-US" altLang="en-US" b="1" dirty="0">
                <a:latin typeface="Arial" panose="020B0604020202020204" pitchFamily="34" charset="0"/>
              </a:rPr>
              <a:t>34. To Deepen Our Relationship with God </a:t>
            </a:r>
          </a:p>
          <a:p>
            <a:pPr algn="ctr">
              <a:defRPr/>
            </a:pPr>
            <a:endParaRPr lang="en-US" altLang="en-US" b="1" dirty="0">
              <a:latin typeface="Arial" panose="020B0604020202020204" pitchFamily="34" charset="0"/>
            </a:endParaRPr>
          </a:p>
          <a:p>
            <a:pPr algn="l" rtl="0" fontAlgn="base">
              <a:lnSpc>
                <a:spcPts val="1538"/>
              </a:lnSpc>
              <a:spcAft>
                <a:spcPts val="800"/>
              </a:spcAft>
            </a:pPr>
            <a:r>
              <a:rPr lang="en-US" sz="1800" b="0" i="0" dirty="0">
                <a:solidFill>
                  <a:srgbClr val="000000"/>
                </a:solidFill>
                <a:effectLst/>
                <a:latin typeface="Times New Roman" panose="02020603050405020304" pitchFamily="18" charset="0"/>
              </a:rPr>
              <a:t>When you think of your relationships that grew overtime, what helped them grow? Spending time is essential to deepen the relationship with others and with God. </a:t>
            </a:r>
          </a:p>
          <a:p>
            <a:pPr algn="l" rtl="0" fontAlgn="base">
              <a:lnSpc>
                <a:spcPts val="1538"/>
              </a:lnSpc>
              <a:spcAft>
                <a:spcPts val="800"/>
              </a:spcAft>
            </a:pPr>
            <a:endParaRPr lang="en-US" b="0" i="0" dirty="0">
              <a:solidFill>
                <a:srgbClr val="000000"/>
              </a:solidFill>
              <a:effectLst/>
              <a:latin typeface="Segoe UI" panose="020B0502040204020203" pitchFamily="34" charset="0"/>
            </a:endParaRPr>
          </a:p>
          <a:p>
            <a:pPr fontAlgn="base">
              <a:lnSpc>
                <a:spcPts val="1538"/>
              </a:lnSpc>
              <a:spcAft>
                <a:spcPts val="800"/>
              </a:spcAft>
            </a:pPr>
            <a:r>
              <a:rPr lang="en-US" sz="1800" b="0" i="0" dirty="0">
                <a:solidFill>
                  <a:srgbClr val="000000"/>
                </a:solidFill>
                <a:effectLst/>
                <a:latin typeface="Times New Roman"/>
                <a:cs typeface="Times New Roman"/>
              </a:rPr>
              <a:t>When you begin a daily practice of Centering </a:t>
            </a:r>
            <a:r>
              <a:rPr lang="en-US" sz="1800" dirty="0">
                <a:solidFill>
                  <a:srgbClr val="000000"/>
                </a:solidFill>
                <a:latin typeface="Times New Roman"/>
                <a:cs typeface="Times New Roman"/>
              </a:rPr>
              <a:t>Prayer, it</a:t>
            </a:r>
            <a:r>
              <a:rPr lang="en-US" sz="1800" b="0" i="0" dirty="0">
                <a:solidFill>
                  <a:srgbClr val="000000"/>
                </a:solidFill>
                <a:effectLst/>
                <a:latin typeface="Times New Roman"/>
                <a:cs typeface="Times New Roman"/>
              </a:rPr>
              <a:t> is recommended to pray for a period of 20 minutes twice daily. People new to Centering Prayer sometimes start with less time and build up to twenty minutes.  </a:t>
            </a:r>
          </a:p>
          <a:p>
            <a:pPr algn="l" rtl="0" fontAlgn="base">
              <a:lnSpc>
                <a:spcPts val="1538"/>
              </a:lnSpc>
              <a:spcAft>
                <a:spcPts val="800"/>
              </a:spcAft>
            </a:pPr>
            <a:endParaRPr lang="en-US" b="0" i="0" dirty="0">
              <a:solidFill>
                <a:srgbClr val="000000"/>
              </a:solidFill>
              <a:effectLst/>
              <a:latin typeface="Segoe UI" panose="020B0502040204020203" pitchFamily="34" charset="0"/>
            </a:endParaRPr>
          </a:p>
          <a:p>
            <a:pPr marL="285750" indent="-285750" algn="l" rtl="0" fontAlgn="base">
              <a:lnSpc>
                <a:spcPts val="1538"/>
              </a:lnSpc>
              <a:buFont typeface="Wingdings" pitchFamily="2" charset="2"/>
              <a:buChar char="§"/>
            </a:pPr>
            <a:r>
              <a:rPr lang="en-US" sz="1800" b="0" i="0" dirty="0">
                <a:solidFill>
                  <a:srgbClr val="000000"/>
                </a:solidFill>
                <a:effectLst/>
                <a:latin typeface="Times New Roman" panose="02020603050405020304" pitchFamily="18" charset="0"/>
              </a:rPr>
              <a:t>A period of 20 minutes is recommended because it takes time for our bodies to quiet down and to get beyond our usual preoccupations into interior silence. </a:t>
            </a:r>
          </a:p>
          <a:p>
            <a:pPr marL="285750" indent="-285750" algn="l" rtl="0" fontAlgn="base">
              <a:lnSpc>
                <a:spcPts val="1538"/>
              </a:lnSpc>
              <a:buFont typeface="Wingdings" pitchFamily="2" charset="2"/>
              <a:buChar char="§"/>
            </a:pPr>
            <a:endParaRPr lang="en-US" sz="1800" b="0" i="0" dirty="0">
              <a:solidFill>
                <a:srgbClr val="000000"/>
              </a:solidFill>
              <a:effectLst/>
              <a:latin typeface="Times New Roman" panose="02020603050405020304" pitchFamily="18" charset="0"/>
            </a:endParaRPr>
          </a:p>
          <a:p>
            <a:pPr marL="285750" indent="-285750" algn="l" rtl="0" fontAlgn="base">
              <a:lnSpc>
                <a:spcPts val="1538"/>
              </a:lnSpc>
              <a:buFont typeface="Wingdings" pitchFamily="2" charset="2"/>
              <a:buChar char="§"/>
            </a:pPr>
            <a:r>
              <a:rPr lang="en-US" sz="1800" b="0" i="0" dirty="0">
                <a:solidFill>
                  <a:srgbClr val="000000"/>
                </a:solidFill>
                <a:effectLst/>
                <a:latin typeface="Times New Roman" panose="02020603050405020304" pitchFamily="18" charset="0"/>
              </a:rPr>
              <a:t>Two periods of Centering Prayer a day help maintain a reservoir of interior silence. </a:t>
            </a:r>
          </a:p>
          <a:p>
            <a:pPr marL="285750" indent="-285750" algn="l" rtl="0" fontAlgn="base">
              <a:lnSpc>
                <a:spcPts val="1538"/>
              </a:lnSpc>
              <a:buFont typeface="Wingdings" pitchFamily="2" charset="2"/>
              <a:buChar char="§"/>
            </a:pPr>
            <a:endParaRPr lang="en-US" sz="1800" b="0" i="0" dirty="0">
              <a:solidFill>
                <a:srgbClr val="000000"/>
              </a:solidFill>
              <a:effectLst/>
              <a:latin typeface="Times New Roman" panose="02020603050405020304" pitchFamily="18" charset="0"/>
            </a:endParaRPr>
          </a:p>
          <a:p>
            <a:pPr algn="l" rtl="0" fontAlgn="base">
              <a:lnSpc>
                <a:spcPts val="1538"/>
              </a:lnSpc>
              <a:spcAft>
                <a:spcPts val="800"/>
              </a:spcAft>
            </a:pPr>
            <a:r>
              <a:rPr lang="en-US" sz="1800" b="0" i="0" dirty="0">
                <a:solidFill>
                  <a:srgbClr val="000000"/>
                </a:solidFill>
                <a:effectLst/>
                <a:latin typeface="Times New Roman" panose="02020603050405020304" pitchFamily="18" charset="0"/>
              </a:rPr>
              <a:t>Any new practice takes time and patience.  </a:t>
            </a:r>
            <a:endParaRPr lang="en-US" b="0" i="0" dirty="0">
              <a:solidFill>
                <a:srgbClr val="000000"/>
              </a:solidFill>
              <a:effectLst/>
              <a:latin typeface="Segoe UI" panose="020B0502040204020203" pitchFamily="34" charset="0"/>
            </a:endParaRPr>
          </a:p>
          <a:p>
            <a:pPr>
              <a:defRPr/>
            </a:pPr>
            <a:endParaRPr lang="en-US" altLang="en-US" dirty="0">
              <a:latin typeface="Arial" panose="020B0604020202020204" pitchFamily="34" charset="0"/>
            </a:endParaRPr>
          </a:p>
          <a:p>
            <a:pPr>
              <a:defRPr/>
            </a:pPr>
            <a:r>
              <a:rPr lang="en-US" altLang="en-US" dirty="0">
                <a:latin typeface="Arial" panose="020B0604020202020204" pitchFamily="34" charset="0"/>
              </a:rPr>
              <a:t> </a:t>
            </a:r>
          </a:p>
          <a:p>
            <a:endParaRPr lang="en-US" dirty="0"/>
          </a:p>
        </p:txBody>
      </p:sp>
      <p:sp>
        <p:nvSpPr>
          <p:cNvPr id="4" name="Slide Number Placeholder 3"/>
          <p:cNvSpPr>
            <a:spLocks noGrp="1"/>
          </p:cNvSpPr>
          <p:nvPr>
            <p:ph type="sldNum" sz="quarter" idx="10"/>
          </p:nvPr>
        </p:nvSpPr>
        <p:spPr/>
        <p:txBody>
          <a:bodyPr/>
          <a:lstStyle/>
          <a:p>
            <a:fld id="{275226AD-E66B-47A8-8A26-3C89A522D7EA}" type="slidenum">
              <a:rPr lang="en-US" smtClean="0"/>
              <a:t>34</a:t>
            </a:fld>
            <a:endParaRPr lang="en-US"/>
          </a:p>
        </p:txBody>
      </p:sp>
    </p:spTree>
    <p:extLst>
      <p:ext uri="{BB962C8B-B14F-4D97-AF65-F5344CB8AC3E}">
        <p14:creationId xmlns:p14="http://schemas.microsoft.com/office/powerpoint/2010/main" val="14569977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rtl="0" fontAlgn="base">
              <a:lnSpc>
                <a:spcPts val="1538"/>
              </a:lnSpc>
              <a:spcAft>
                <a:spcPts val="800"/>
              </a:spcAft>
            </a:pPr>
            <a:r>
              <a:rPr lang="en-US" sz="1800" b="1" i="0" dirty="0">
                <a:solidFill>
                  <a:srgbClr val="000000"/>
                </a:solidFill>
                <a:effectLst/>
                <a:latin typeface="Times New Roman" panose="02020603050405020304" pitchFamily="18" charset="0"/>
              </a:rPr>
              <a:t>35.</a:t>
            </a:r>
          </a:p>
          <a:p>
            <a:pPr algn="l" rtl="0" fontAlgn="base">
              <a:lnSpc>
                <a:spcPts val="1538"/>
              </a:lnSpc>
              <a:spcAft>
                <a:spcPts val="800"/>
              </a:spcAft>
            </a:pPr>
            <a:endParaRPr lang="en-US" sz="1800" b="1" i="0" dirty="0">
              <a:solidFill>
                <a:srgbClr val="000000"/>
              </a:solidFill>
              <a:effectLst/>
              <a:latin typeface="Times New Roman" panose="02020603050405020304" pitchFamily="18" charset="0"/>
            </a:endParaRPr>
          </a:p>
          <a:p>
            <a:pPr marR="0" lvl="0" algn="l" defTabSz="914400" rtl="0" eaLnBrk="1" fontAlgn="base" latinLnBrk="0" hangingPunct="1">
              <a:lnSpc>
                <a:spcPts val="1538"/>
              </a:lnSpc>
              <a:spcBef>
                <a:spcPts val="0"/>
              </a:spcBef>
              <a:spcAft>
                <a:spcPts val="800"/>
              </a:spcAft>
              <a:buClrTx/>
              <a:buSzTx/>
              <a:tabLst/>
              <a:defRPr/>
            </a:pPr>
            <a:endParaRPr lang="en-US" sz="1800" b="1" dirty="0">
              <a:latin typeface="Times New Roman" panose="02020603050405020304" pitchFamily="18" charset="0"/>
              <a:cs typeface="Times New Roman" panose="02020603050405020304" pitchFamily="18" charset="0"/>
            </a:endParaRPr>
          </a:p>
          <a:p>
            <a:pPr algn="l" rtl="0" fontAlgn="base">
              <a:lnSpc>
                <a:spcPts val="1538"/>
              </a:lnSpc>
              <a:spcAft>
                <a:spcPts val="800"/>
              </a:spcAft>
            </a:pPr>
            <a:r>
              <a:rPr lang="en-US" sz="1800" b="0" i="1" dirty="0">
                <a:solidFill>
                  <a:srgbClr val="000000"/>
                </a:solidFill>
                <a:effectLst/>
                <a:latin typeface="Times New Roman" panose="02020603050405020304" pitchFamily="18" charset="0"/>
              </a:rPr>
              <a:t>NOTES TO PRESENTER: Share how you started your practice along with offering any helpful ideas such as those offered in Slides 35 - 38.   </a:t>
            </a:r>
          </a:p>
          <a:p>
            <a:pPr>
              <a:lnSpc>
                <a:spcPts val="1538"/>
              </a:lnSpc>
              <a:spcAft>
                <a:spcPts val="800"/>
              </a:spcAft>
            </a:pPr>
            <a:endParaRPr lang="en-US" sz="1800" i="1" dirty="0">
              <a:solidFill>
                <a:srgbClr val="000000"/>
              </a:solidFill>
              <a:latin typeface="Times New Roman"/>
              <a:cs typeface="Times New Roman"/>
            </a:endParaRPr>
          </a:p>
          <a:p>
            <a:pPr marL="285750" indent="-285750">
              <a:lnSpc>
                <a:spcPts val="1538"/>
              </a:lnSpc>
              <a:spcAft>
                <a:spcPts val="800"/>
              </a:spcAft>
              <a:buFont typeface="Arial"/>
              <a:buChar char="•"/>
            </a:pPr>
            <a:r>
              <a:rPr lang="en-US" i="1" dirty="0">
                <a:solidFill>
                  <a:srgbClr val="000000"/>
                </a:solidFill>
              </a:rPr>
              <a:t> Using a Centering Prayer App</a:t>
            </a:r>
            <a:r>
              <a:rPr lang="en-US" dirty="0">
                <a:solidFill>
                  <a:srgbClr val="000000"/>
                </a:solidFill>
              </a:rPr>
              <a:t> </a:t>
            </a:r>
            <a:endParaRPr lang="en-US" dirty="0">
              <a:cs typeface="Calibri" panose="020F0502020204030204"/>
            </a:endParaRPr>
          </a:p>
          <a:p>
            <a:pPr algn="l" rtl="0" fontAlgn="base">
              <a:lnSpc>
                <a:spcPts val="1538"/>
              </a:lnSpc>
              <a:spcAft>
                <a:spcPts val="800"/>
              </a:spcAft>
            </a:pPr>
            <a:r>
              <a:rPr lang="en-US" sz="1800" b="0" i="1" dirty="0">
                <a:solidFill>
                  <a:srgbClr val="000000"/>
                </a:solidFill>
                <a:effectLst/>
                <a:latin typeface="Times New Roman" panose="02020603050405020304" pitchFamily="18" charset="0"/>
              </a:rPr>
              <a:t>      </a:t>
            </a:r>
            <a:r>
              <a:rPr lang="en-US" sz="1800" b="0" i="0" dirty="0">
                <a:solidFill>
                  <a:srgbClr val="000000"/>
                </a:solidFill>
                <a:effectLst/>
                <a:latin typeface="Times New Roman" panose="02020603050405020304" pitchFamily="18" charset="0"/>
              </a:rPr>
              <a:t> </a:t>
            </a:r>
            <a:endParaRPr lang="en-US" b="0" i="0" dirty="0">
              <a:solidFill>
                <a:srgbClr val="000000"/>
              </a:solidFill>
              <a:effectLst/>
              <a:latin typeface="Segoe UI" panose="020B0502040204020203" pitchFamily="34" charset="0"/>
            </a:endParaRPr>
          </a:p>
          <a:p>
            <a:pPr>
              <a:defRPr/>
            </a:pPr>
            <a:r>
              <a:rPr lang="en-US" altLang="en-US" i="1" dirty="0">
                <a:latin typeface="Arial" panose="020B0604020202020204" pitchFamily="34" charset="0"/>
              </a:rPr>
              <a:t> </a:t>
            </a:r>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275226AD-E66B-47A8-8A26-3C89A522D7EA}" type="slidenum">
              <a:rPr lang="en-US" smtClean="0"/>
              <a:t>35</a:t>
            </a:fld>
            <a:endParaRPr lang="en-US"/>
          </a:p>
        </p:txBody>
      </p:sp>
    </p:spTree>
    <p:extLst>
      <p:ext uri="{BB962C8B-B14F-4D97-AF65-F5344CB8AC3E}">
        <p14:creationId xmlns:p14="http://schemas.microsoft.com/office/powerpoint/2010/main" val="16750946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rtl="0" fontAlgn="base">
              <a:lnSpc>
                <a:spcPts val="1538"/>
              </a:lnSpc>
              <a:spcAft>
                <a:spcPts val="800"/>
              </a:spcAft>
            </a:pPr>
            <a:r>
              <a:rPr lang="en-US" sz="1200" b="1" i="0" dirty="0">
                <a:solidFill>
                  <a:srgbClr val="000000"/>
                </a:solidFill>
                <a:effectLst/>
                <a:latin typeface="Times New Roman" panose="02020603050405020304" pitchFamily="18" charset="0"/>
              </a:rPr>
              <a:t>36.</a:t>
            </a:r>
          </a:p>
          <a:p>
            <a:pPr algn="l" rtl="0" fontAlgn="base">
              <a:lnSpc>
                <a:spcPts val="1538"/>
              </a:lnSpc>
              <a:spcAft>
                <a:spcPts val="800"/>
              </a:spcAft>
            </a:pPr>
            <a:endParaRPr lang="en-US" sz="1200" b="1" i="0" dirty="0">
              <a:solidFill>
                <a:srgbClr val="000000"/>
              </a:solidFill>
              <a:effectLst/>
              <a:latin typeface="Times New Roman" panose="02020603050405020304" pitchFamily="18" charset="0"/>
            </a:endParaRPr>
          </a:p>
          <a:p>
            <a:pPr marL="171450" indent="-171450" algn="l" rtl="0" fontAlgn="base">
              <a:lnSpc>
                <a:spcPts val="1538"/>
              </a:lnSpc>
              <a:spcAft>
                <a:spcPts val="800"/>
              </a:spcAft>
              <a:buFont typeface="Wingdings" pitchFamily="2" charset="2"/>
              <a:buChar char="§"/>
            </a:pPr>
            <a:r>
              <a:rPr lang="en-US" sz="1200" b="0" i="1" dirty="0">
                <a:solidFill>
                  <a:srgbClr val="000000"/>
                </a:solidFill>
                <a:effectLst/>
                <a:latin typeface="Times New Roman" panose="02020603050405020304" pitchFamily="18" charset="0"/>
              </a:rPr>
              <a:t> Setting a reminder in your daily calendar for a prayer time  </a:t>
            </a:r>
            <a:r>
              <a:rPr lang="en-US" sz="1200" b="0" i="0" dirty="0">
                <a:solidFill>
                  <a:srgbClr val="000000"/>
                </a:solidFill>
                <a:effectLst/>
                <a:latin typeface="Times New Roman" panose="02020603050405020304" pitchFamily="18" charset="0"/>
              </a:rPr>
              <a:t> </a:t>
            </a:r>
          </a:p>
          <a:p>
            <a:pPr>
              <a:defRPr/>
            </a:pPr>
            <a:endParaRPr lang="en-US" altLang="en-US" i="1" dirty="0">
              <a:latin typeface="Arial" panose="020B0604020202020204" pitchFamily="34" charset="0"/>
            </a:endParaRPr>
          </a:p>
          <a:p>
            <a:pPr>
              <a:defRPr/>
            </a:pPr>
            <a:r>
              <a:rPr lang="en-US" altLang="en-US" i="1" dirty="0">
                <a:latin typeface="Arial" panose="020B0604020202020204" pitchFamily="34" charset="0"/>
              </a:rPr>
              <a:t> </a:t>
            </a:r>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275226AD-E66B-47A8-8A26-3C89A522D7EA}" type="slidenum">
              <a:rPr lang="en-US" smtClean="0"/>
              <a:t>36</a:t>
            </a:fld>
            <a:endParaRPr lang="en-US"/>
          </a:p>
        </p:txBody>
      </p:sp>
    </p:spTree>
    <p:extLst>
      <p:ext uri="{BB962C8B-B14F-4D97-AF65-F5344CB8AC3E}">
        <p14:creationId xmlns:p14="http://schemas.microsoft.com/office/powerpoint/2010/main" val="658242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rtl="0" fontAlgn="base">
              <a:lnSpc>
                <a:spcPts val="1538"/>
              </a:lnSpc>
              <a:spcAft>
                <a:spcPts val="800"/>
              </a:spcAft>
            </a:pPr>
            <a:r>
              <a:rPr lang="en-US" sz="1200" b="1" i="0" dirty="0">
                <a:solidFill>
                  <a:srgbClr val="000000"/>
                </a:solidFill>
                <a:effectLst/>
                <a:latin typeface="Times New Roman" panose="02020603050405020304" pitchFamily="18" charset="0"/>
              </a:rPr>
              <a:t>37.</a:t>
            </a:r>
          </a:p>
          <a:p>
            <a:pPr algn="l" rtl="0" fontAlgn="base">
              <a:lnSpc>
                <a:spcPts val="1538"/>
              </a:lnSpc>
              <a:spcAft>
                <a:spcPts val="800"/>
              </a:spcAft>
            </a:pPr>
            <a:endParaRPr lang="en-US" sz="1200" b="1" i="0" dirty="0">
              <a:solidFill>
                <a:srgbClr val="000000"/>
              </a:solidFill>
              <a:effectLst/>
              <a:latin typeface="Times New Roman" panose="02020603050405020304" pitchFamily="18" charset="0"/>
            </a:endParaRPr>
          </a:p>
          <a:p>
            <a:pPr marL="171450" indent="-171450" algn="l" rtl="0" fontAlgn="base">
              <a:lnSpc>
                <a:spcPts val="1538"/>
              </a:lnSpc>
              <a:buFont typeface="Wingdings" pitchFamily="2" charset="2"/>
              <a:buChar char="§"/>
            </a:pPr>
            <a:r>
              <a:rPr lang="en-US" sz="1200" b="0" i="1" dirty="0">
                <a:solidFill>
                  <a:srgbClr val="000000"/>
                </a:solidFill>
                <a:effectLst/>
                <a:latin typeface="Times New Roman" panose="02020603050405020304" pitchFamily="18" charset="0"/>
              </a:rPr>
              <a:t>Praying at the same time and same place</a:t>
            </a:r>
            <a:r>
              <a:rPr lang="en-US" sz="1200" b="0" i="0" dirty="0">
                <a:solidFill>
                  <a:srgbClr val="000000"/>
                </a:solidFill>
                <a:effectLst/>
                <a:latin typeface="Times New Roman" panose="02020603050405020304" pitchFamily="18" charset="0"/>
              </a:rPr>
              <a:t> </a:t>
            </a:r>
          </a:p>
          <a:p>
            <a:endParaRPr lang="en-US" dirty="0"/>
          </a:p>
        </p:txBody>
      </p:sp>
      <p:sp>
        <p:nvSpPr>
          <p:cNvPr id="4" name="Slide Number Placeholder 3"/>
          <p:cNvSpPr>
            <a:spLocks noGrp="1"/>
          </p:cNvSpPr>
          <p:nvPr>
            <p:ph type="sldNum" sz="quarter" idx="10"/>
          </p:nvPr>
        </p:nvSpPr>
        <p:spPr/>
        <p:txBody>
          <a:bodyPr/>
          <a:lstStyle/>
          <a:p>
            <a:fld id="{275226AD-E66B-47A8-8A26-3C89A522D7EA}" type="slidenum">
              <a:rPr lang="en-US" smtClean="0"/>
              <a:t>37</a:t>
            </a:fld>
            <a:endParaRPr lang="en-US"/>
          </a:p>
        </p:txBody>
      </p:sp>
    </p:spTree>
    <p:extLst>
      <p:ext uri="{BB962C8B-B14F-4D97-AF65-F5344CB8AC3E}">
        <p14:creationId xmlns:p14="http://schemas.microsoft.com/office/powerpoint/2010/main" val="27738064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rgbClr val="000000"/>
                </a:solidFill>
                <a:effectLst/>
                <a:latin typeface="Times New Roman" panose="02020603050405020304" pitchFamily="18" charset="0"/>
              </a:rPr>
              <a:t>38.</a:t>
            </a:r>
          </a:p>
          <a:p>
            <a:pPr>
              <a:defRPr/>
            </a:pPr>
            <a:endParaRPr lang="en-US" altLang="en-US" i="1" dirty="0">
              <a:latin typeface="Arial" panose="020B0604020202020204" pitchFamily="34" charset="0"/>
            </a:endParaRPr>
          </a:p>
          <a:p>
            <a:pPr marL="171450" indent="-171450">
              <a:buFont typeface="Wingdings" pitchFamily="2" charset="2"/>
              <a:buChar char="§"/>
              <a:defRPr/>
            </a:pPr>
            <a:r>
              <a:rPr lang="en-US" altLang="en-US" i="1" dirty="0">
                <a:latin typeface="Arial" panose="020B0604020202020204" pitchFamily="34" charset="0"/>
              </a:rPr>
              <a:t>Reading Open Mind, Open Heart by Thomas Keating</a:t>
            </a:r>
          </a:p>
          <a:p>
            <a:pPr>
              <a:defRPr/>
            </a:pPr>
            <a:endParaRPr lang="en-US" altLang="en-US" i="1" dirty="0">
              <a:latin typeface="Arial" panose="020B0604020202020204" pitchFamily="34" charset="0"/>
            </a:endParaRPr>
          </a:p>
          <a:p>
            <a:pPr>
              <a:defRPr/>
            </a:pPr>
            <a:r>
              <a:rPr lang="en-US" altLang="en-US" i="1" dirty="0">
                <a:latin typeface="Arial" panose="020B0604020202020204" pitchFamily="34" charset="0"/>
              </a:rPr>
              <a:t> </a:t>
            </a:r>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275226AD-E66B-47A8-8A26-3C89A522D7EA}" type="slidenum">
              <a:rPr lang="en-US" smtClean="0"/>
              <a:t>38</a:t>
            </a:fld>
            <a:endParaRPr lang="en-US"/>
          </a:p>
        </p:txBody>
      </p:sp>
    </p:spTree>
    <p:extLst>
      <p:ext uri="{BB962C8B-B14F-4D97-AF65-F5344CB8AC3E}">
        <p14:creationId xmlns:p14="http://schemas.microsoft.com/office/powerpoint/2010/main" val="18333809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t>39. </a:t>
            </a:r>
            <a:r>
              <a:rPr lang="en-US" b="1" i="0" dirty="0">
                <a:solidFill>
                  <a:srgbClr val="000000"/>
                </a:solidFill>
                <a:effectLst/>
                <a:latin typeface="WordVisi_MSFontService"/>
              </a:rPr>
              <a:t>Join an ongoing Centering Prayer group.</a:t>
            </a:r>
            <a:endParaRPr lang="en-US" b="1" dirty="0"/>
          </a:p>
          <a:p>
            <a:endParaRPr lang="en-US" dirty="0"/>
          </a:p>
          <a:p>
            <a:pPr marL="285750" indent="-285750" fontAlgn="base">
              <a:lnSpc>
                <a:spcPts val="1538"/>
              </a:lnSpc>
              <a:buFont typeface="Wingdings" pitchFamily="2" charset="2"/>
              <a:buChar char="§"/>
            </a:pPr>
            <a:r>
              <a:rPr lang="en-US" sz="1800" b="0" i="0" dirty="0">
                <a:solidFill>
                  <a:srgbClr val="000000"/>
                </a:solidFill>
                <a:effectLst/>
                <a:latin typeface="Times New Roman"/>
                <a:cs typeface="Times New Roman"/>
              </a:rPr>
              <a:t>Prayer groups provide great support to persevere in your practice and opportunities to experience the spiritual journey with others, such as local prayer groups, Meditation Chapel prayer groups, and other online prayer groups.</a:t>
            </a:r>
            <a:endParaRPr lang="en-US" sz="1800" dirty="0">
              <a:solidFill>
                <a:srgbClr val="000000"/>
              </a:solidFill>
              <a:latin typeface="Times New Roman"/>
              <a:cs typeface="Times New Roman"/>
            </a:endParaRPr>
          </a:p>
          <a:p>
            <a:pPr algn="l">
              <a:lnSpc>
                <a:spcPts val="1538"/>
              </a:lnSpc>
            </a:pPr>
            <a:r>
              <a:rPr lang="en-US" sz="1800" b="0" i="0" dirty="0">
                <a:solidFill>
                  <a:srgbClr val="000000"/>
                </a:solidFill>
                <a:effectLst/>
                <a:latin typeface="Times New Roman"/>
                <a:cs typeface="Times New Roman"/>
              </a:rPr>
              <a:t> </a:t>
            </a:r>
            <a:endParaRPr lang="en-US">
              <a:latin typeface="Times New Roman"/>
              <a:cs typeface="Times New Roman"/>
            </a:endParaRPr>
          </a:p>
          <a:p>
            <a:pPr marL="285750" indent="-285750" algn="l" rtl="0" fontAlgn="base">
              <a:lnSpc>
                <a:spcPts val="1538"/>
              </a:lnSpc>
              <a:buFont typeface="Wingdings" pitchFamily="2" charset="2"/>
              <a:buChar char="§"/>
            </a:pPr>
            <a:r>
              <a:rPr lang="en-US" sz="1800" b="0" i="0" dirty="0">
                <a:solidFill>
                  <a:srgbClr val="000000"/>
                </a:solidFill>
                <a:effectLst/>
                <a:latin typeface="Times New Roman" panose="02020603050405020304" pitchFamily="18" charset="0"/>
              </a:rPr>
              <a:t>Another way to receive support is to find a Centering Prayer practitioner to be a “soul friend.” (A soul friend is a trusted person with whom you can share your questions.)                                                                                                                               </a:t>
            </a:r>
          </a:p>
          <a:p>
            <a:pPr algn="l" rtl="0" fontAlgn="base">
              <a:lnSpc>
                <a:spcPts val="1538"/>
              </a:lnSpc>
              <a:spcAft>
                <a:spcPts val="800"/>
              </a:spcAft>
            </a:pPr>
            <a:r>
              <a:rPr lang="en-US" sz="1800" b="0" i="1" dirty="0">
                <a:solidFill>
                  <a:srgbClr val="000000"/>
                </a:solidFill>
                <a:effectLst/>
                <a:latin typeface="Times New Roman" panose="02020603050405020304" pitchFamily="18" charset="0"/>
              </a:rPr>
              <a:t> </a:t>
            </a:r>
            <a:endParaRPr lang="en-US" b="0" i="1" dirty="0">
              <a:solidFill>
                <a:srgbClr val="000000"/>
              </a:solidFill>
              <a:effectLst/>
              <a:latin typeface="Times New Roman" panose="02020603050405020304" pitchFamily="18" charset="0"/>
            </a:endParaRPr>
          </a:p>
          <a:p>
            <a:pPr algn="l" rtl="0" fontAlgn="base">
              <a:lnSpc>
                <a:spcPts val="1538"/>
              </a:lnSpc>
              <a:spcAft>
                <a:spcPts val="800"/>
              </a:spcAft>
            </a:pPr>
            <a:r>
              <a:rPr lang="en-US" sz="1800" b="0" i="0" dirty="0">
                <a:solidFill>
                  <a:srgbClr val="4472C4"/>
                </a:solidFill>
                <a:effectLst/>
                <a:latin typeface="Calibri" panose="020F0502020204030204" pitchFamily="34" charset="0"/>
              </a:rPr>
              <a:t>**Option** Read aloud from Open Mind, Open Heart (2006), pp. 101-102. </a:t>
            </a:r>
          </a:p>
          <a:p>
            <a:pPr algn="l" rtl="0" fontAlgn="base">
              <a:lnSpc>
                <a:spcPts val="1538"/>
              </a:lnSpc>
              <a:spcAft>
                <a:spcPts val="800"/>
              </a:spcAft>
            </a:pPr>
            <a:endParaRPr lang="en-US" b="0" i="0" dirty="0">
              <a:solidFill>
                <a:srgbClr val="000000"/>
              </a:solidFill>
              <a:effectLst/>
              <a:latin typeface="Times New Roman" panose="02020603050405020304" pitchFamily="18" charset="0"/>
            </a:endParaRPr>
          </a:p>
          <a:p>
            <a:pPr algn="l" rtl="0" fontAlgn="base">
              <a:lnSpc>
                <a:spcPts val="1538"/>
              </a:lnSpc>
              <a:spcAft>
                <a:spcPts val="800"/>
              </a:spcAft>
            </a:pPr>
            <a:r>
              <a:rPr lang="en-US" sz="1800" b="1" i="0" dirty="0">
                <a:solidFill>
                  <a:srgbClr val="4472C4"/>
                </a:solidFill>
                <a:effectLst/>
                <a:latin typeface="Calibri" panose="020F0502020204030204" pitchFamily="34" charset="0"/>
              </a:rPr>
              <a:t>On the Abiding Awareness of God </a:t>
            </a:r>
            <a:endParaRPr lang="en-US" b="1" i="0" dirty="0">
              <a:solidFill>
                <a:srgbClr val="000000"/>
              </a:solidFill>
              <a:effectLst/>
              <a:latin typeface="Times New Roman" panose="02020603050405020304" pitchFamily="18" charset="0"/>
            </a:endParaRPr>
          </a:p>
          <a:p>
            <a:pPr algn="l" rtl="0" fontAlgn="base">
              <a:lnSpc>
                <a:spcPts val="1538"/>
              </a:lnSpc>
              <a:spcAft>
                <a:spcPts val="800"/>
              </a:spcAft>
            </a:pPr>
            <a:r>
              <a:rPr lang="en-US" sz="1800" b="0" i="0" dirty="0">
                <a:solidFill>
                  <a:srgbClr val="4472C4"/>
                </a:solidFill>
                <a:effectLst/>
                <a:latin typeface="Calibri" panose="020F0502020204030204" pitchFamily="34" charset="0"/>
              </a:rPr>
              <a:t>“The purpose of Centering Prayer is not to experience peace but to evacuate the unconscious obstacles to the permanent abiding state of union with God. Not contemplative prayer but the contemplative state is the purpose of our practice; not experiences, however exotic or reassuring, but the permanent and abiding awareness of God that comes through the mysterious restructuring of consciousness.” </a:t>
            </a:r>
            <a:endParaRPr lang="en-US" sz="1800" b="0" i="0" dirty="0">
              <a:solidFill>
                <a:srgbClr val="000000"/>
              </a:solidFill>
              <a:effectLst/>
              <a:latin typeface="Times New Roman" panose="02020603050405020304" pitchFamily="18" charset="0"/>
            </a:endParaRPr>
          </a:p>
          <a:p>
            <a:endParaRPr lang="en-US" i="1" dirty="0"/>
          </a:p>
        </p:txBody>
      </p:sp>
      <p:sp>
        <p:nvSpPr>
          <p:cNvPr id="4" name="Slide Number Placeholder 3"/>
          <p:cNvSpPr>
            <a:spLocks noGrp="1"/>
          </p:cNvSpPr>
          <p:nvPr>
            <p:ph type="sldNum" sz="quarter" idx="5"/>
          </p:nvPr>
        </p:nvSpPr>
        <p:spPr/>
        <p:txBody>
          <a:bodyPr/>
          <a:lstStyle/>
          <a:p>
            <a:fld id="{275226AD-E66B-47A8-8A26-3C89A522D7EA}" type="slidenum">
              <a:rPr lang="en-US" smtClean="0"/>
              <a:t>39</a:t>
            </a:fld>
            <a:endParaRPr lang="en-US"/>
          </a:p>
        </p:txBody>
      </p:sp>
    </p:spTree>
    <p:extLst>
      <p:ext uri="{BB962C8B-B14F-4D97-AF65-F5344CB8AC3E}">
        <p14:creationId xmlns:p14="http://schemas.microsoft.com/office/powerpoint/2010/main" val="260010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b="1" dirty="0">
                <a:latin typeface="Arial" panose="020B0604020202020204" pitchFamily="34" charset="0"/>
              </a:rPr>
              <a:t>4. What is Prayer?</a:t>
            </a:r>
          </a:p>
          <a:p>
            <a:pPr marL="0" indent="0">
              <a:buFont typeface="Arial" panose="020B0604020202020204" pitchFamily="34" charset="0"/>
              <a:buNone/>
              <a:defRPr/>
            </a:pPr>
            <a:endParaRPr lang="en-US" altLang="en-US" dirty="0">
              <a:latin typeface="Arial" panose="020B0604020202020204" pitchFamily="34" charset="0"/>
            </a:endParaRPr>
          </a:p>
          <a:p>
            <a:pPr marL="285750" indent="-285750" algn="l" rtl="0" fontAlgn="base">
              <a:lnSpc>
                <a:spcPts val="1538"/>
              </a:lnSpc>
              <a:spcAft>
                <a:spcPts val="800"/>
              </a:spcAft>
              <a:buFont typeface="Wingdings" pitchFamily="2" charset="2"/>
              <a:buChar char="§"/>
            </a:pPr>
            <a:r>
              <a:rPr lang="en-US" sz="1800" b="0" i="0" dirty="0">
                <a:solidFill>
                  <a:srgbClr val="000000"/>
                </a:solidFill>
                <a:effectLst/>
                <a:latin typeface="Times New Roman" panose="02020603050405020304" pitchFamily="18" charset="0"/>
              </a:rPr>
              <a:t>Prayer is a relationship. When we pray, we are opening to a deeper relationship with God.</a:t>
            </a:r>
          </a:p>
          <a:p>
            <a:pPr marL="285750" indent="-285750" algn="l" rtl="0" fontAlgn="base">
              <a:lnSpc>
                <a:spcPts val="1538"/>
              </a:lnSpc>
              <a:spcAft>
                <a:spcPts val="800"/>
              </a:spcAft>
              <a:buFont typeface="Wingdings" pitchFamily="2" charset="2"/>
              <a:buChar char="§"/>
            </a:pPr>
            <a:endParaRPr lang="en-US" b="0" i="0" dirty="0">
              <a:solidFill>
                <a:srgbClr val="000000"/>
              </a:solidFill>
              <a:effectLst/>
              <a:latin typeface="Segoe UI" panose="020B0502040204020203" pitchFamily="34" charset="0"/>
            </a:endParaRPr>
          </a:p>
          <a:p>
            <a:pPr marL="285750" indent="-285750" fontAlgn="base">
              <a:lnSpc>
                <a:spcPts val="1538"/>
              </a:lnSpc>
              <a:spcAft>
                <a:spcPts val="800"/>
              </a:spcAft>
              <a:buFont typeface="Wingdings" pitchFamily="2" charset="2"/>
              <a:buChar char="§"/>
            </a:pPr>
            <a:r>
              <a:rPr lang="en-US" sz="1800" b="0" i="0" dirty="0">
                <a:solidFill>
                  <a:srgbClr val="000000"/>
                </a:solidFill>
                <a:effectLst/>
                <a:latin typeface="Times New Roman"/>
                <a:cs typeface="Times New Roman"/>
              </a:rPr>
              <a:t>We may think of prayer as thoughts or feelings expressed in words. But this is only one expression</a:t>
            </a:r>
            <a:r>
              <a:rPr lang="en-US" sz="1800" dirty="0">
                <a:solidFill>
                  <a:srgbClr val="000000"/>
                </a:solidFill>
                <a:latin typeface="Times New Roman"/>
                <a:cs typeface="Times New Roman"/>
              </a:rPr>
              <a:t> of prayer</a:t>
            </a:r>
            <a:r>
              <a:rPr lang="en-US" sz="1800" b="0" i="0" dirty="0">
                <a:solidFill>
                  <a:srgbClr val="000000"/>
                </a:solidFill>
                <a:effectLst/>
                <a:latin typeface="Times New Roman"/>
                <a:cs typeface="Times New Roman"/>
              </a:rPr>
              <a:t>.</a:t>
            </a:r>
          </a:p>
          <a:p>
            <a:pPr marL="285750" indent="-285750" algn="l" rtl="0" fontAlgn="base">
              <a:lnSpc>
                <a:spcPts val="1538"/>
              </a:lnSpc>
              <a:spcAft>
                <a:spcPts val="800"/>
              </a:spcAft>
              <a:buFont typeface="Wingdings" pitchFamily="2" charset="2"/>
              <a:buChar char="§"/>
            </a:pPr>
            <a:endParaRPr lang="en-US" b="0" i="0" dirty="0">
              <a:solidFill>
                <a:srgbClr val="000000"/>
              </a:solidFill>
              <a:effectLst/>
              <a:latin typeface="Segoe UI" panose="020B0502040204020203" pitchFamily="34" charset="0"/>
            </a:endParaRPr>
          </a:p>
          <a:p>
            <a:pPr marL="285750" indent="-285750" algn="l" rtl="0" fontAlgn="base">
              <a:lnSpc>
                <a:spcPts val="1538"/>
              </a:lnSpc>
              <a:spcAft>
                <a:spcPts val="800"/>
              </a:spcAft>
              <a:buFont typeface="Wingdings" pitchFamily="2" charset="2"/>
              <a:buChar char="§"/>
            </a:pPr>
            <a:r>
              <a:rPr lang="en-US" sz="1800" b="0" i="0" dirty="0">
                <a:solidFill>
                  <a:srgbClr val="000000"/>
                </a:solidFill>
                <a:effectLst/>
                <a:latin typeface="Times New Roman" panose="02020603050405020304" pitchFamily="18" charset="0"/>
              </a:rPr>
              <a:t>Fr. Thomas Keating, a founder of the Centering Prayer movement, said, “We know by faith God is within us, closer than breathing, closer than thinking, closer than our consciousness itself. God is the ground of our being. God is the Source from whom our life comes at every moment.”</a:t>
            </a:r>
          </a:p>
          <a:p>
            <a:pPr marL="285750" indent="-285750" algn="l" rtl="0" fontAlgn="base">
              <a:lnSpc>
                <a:spcPts val="1538"/>
              </a:lnSpc>
              <a:spcAft>
                <a:spcPts val="800"/>
              </a:spcAft>
              <a:buFont typeface="Wingdings" pitchFamily="2" charset="2"/>
              <a:buChar char="§"/>
            </a:pPr>
            <a:endParaRPr lang="en-US" b="0" i="0" dirty="0">
              <a:solidFill>
                <a:srgbClr val="000000"/>
              </a:solidFill>
              <a:effectLst/>
              <a:latin typeface="Segoe UI" panose="020B0502040204020203" pitchFamily="34" charset="0"/>
            </a:endParaRPr>
          </a:p>
          <a:p>
            <a:pPr marL="285750" indent="-285750" algn="l" rtl="0" fontAlgn="base">
              <a:lnSpc>
                <a:spcPts val="1538"/>
              </a:lnSpc>
              <a:spcAft>
                <a:spcPts val="800"/>
              </a:spcAft>
              <a:buFont typeface="Wingdings" pitchFamily="2" charset="2"/>
              <a:buChar char="§"/>
            </a:pPr>
            <a:r>
              <a:rPr lang="en-US" sz="1800" b="0" i="0" dirty="0">
                <a:solidFill>
                  <a:srgbClr val="000000"/>
                </a:solidFill>
                <a:effectLst/>
                <a:latin typeface="Times New Roman" panose="02020603050405020304" pitchFamily="18" charset="0"/>
              </a:rPr>
              <a:t>So grounded in this way, when we pray, we are opening to a deeper relationship with God.</a:t>
            </a:r>
            <a:endParaRPr lang="en-US" b="0" i="0" dirty="0">
              <a:solidFill>
                <a:srgbClr val="000000"/>
              </a:solidFill>
              <a:effectLst/>
              <a:latin typeface="Segoe UI" panose="020B0502040204020203" pitchFamily="34" charset="0"/>
            </a:endParaRPr>
          </a:p>
          <a:p>
            <a:pPr marL="185936" indent="-185936">
              <a:buFont typeface="Arial" panose="020B0604020202020204" pitchFamily="34" charset="0"/>
              <a:buChar char="•"/>
              <a:defRPr/>
            </a:pPr>
            <a:endParaRPr lang="en-US" altLang="en-US" dirty="0">
              <a:latin typeface="Arial" panose="020B0604020202020204" pitchFamily="34" charset="0"/>
            </a:endParaRPr>
          </a:p>
          <a:p>
            <a:endParaRPr lang="en-US" b="1" dirty="0"/>
          </a:p>
        </p:txBody>
      </p:sp>
      <p:sp>
        <p:nvSpPr>
          <p:cNvPr id="4" name="Slide Number Placeholder 3"/>
          <p:cNvSpPr>
            <a:spLocks noGrp="1"/>
          </p:cNvSpPr>
          <p:nvPr>
            <p:ph type="sldNum" sz="quarter" idx="10"/>
          </p:nvPr>
        </p:nvSpPr>
        <p:spPr/>
        <p:txBody>
          <a:bodyPr/>
          <a:lstStyle/>
          <a:p>
            <a:fld id="{275226AD-E66B-47A8-8A26-3C89A522D7EA}" type="slidenum">
              <a:rPr lang="en-US" smtClean="0"/>
              <a:t>4</a:t>
            </a:fld>
            <a:endParaRPr lang="en-US"/>
          </a:p>
        </p:txBody>
      </p:sp>
    </p:spTree>
    <p:extLst>
      <p:ext uri="{BB962C8B-B14F-4D97-AF65-F5344CB8AC3E}">
        <p14:creationId xmlns:p14="http://schemas.microsoft.com/office/powerpoint/2010/main" val="30995781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rtl="0" fontAlgn="base">
              <a:lnSpc>
                <a:spcPts val="1538"/>
              </a:lnSpc>
              <a:spcAft>
                <a:spcPts val="800"/>
              </a:spcAft>
            </a:pPr>
            <a:r>
              <a:rPr lang="en-US" sz="1200" b="1" i="1" dirty="0">
                <a:solidFill>
                  <a:srgbClr val="000000"/>
                </a:solidFill>
                <a:effectLst/>
                <a:latin typeface="Times New Roman" panose="02020603050405020304" pitchFamily="18" charset="0"/>
              </a:rPr>
              <a:t>40. Continuing Sessions</a:t>
            </a:r>
          </a:p>
          <a:p>
            <a:pPr algn="l" rtl="0" fontAlgn="base">
              <a:lnSpc>
                <a:spcPts val="1538"/>
              </a:lnSpc>
              <a:spcAft>
                <a:spcPts val="800"/>
              </a:spcAft>
            </a:pPr>
            <a:endParaRPr lang="en-US" sz="1200" b="0" i="1" dirty="0">
              <a:solidFill>
                <a:srgbClr val="000000"/>
              </a:solidFill>
              <a:effectLst/>
              <a:latin typeface="Times New Roman" panose="02020603050405020304" pitchFamily="18" charset="0"/>
            </a:endParaRPr>
          </a:p>
          <a:p>
            <a:pPr algn="l" rtl="0" fontAlgn="base">
              <a:lnSpc>
                <a:spcPts val="1538"/>
              </a:lnSpc>
              <a:spcAft>
                <a:spcPts val="800"/>
              </a:spcAft>
            </a:pPr>
            <a:r>
              <a:rPr lang="en-US" sz="1200" b="0" i="1" dirty="0">
                <a:solidFill>
                  <a:srgbClr val="000000"/>
                </a:solidFill>
                <a:effectLst/>
                <a:latin typeface="Times New Roman" panose="02020603050405020304" pitchFamily="18" charset="0"/>
              </a:rPr>
              <a:t>NOTES TO PRESENTER:</a:t>
            </a:r>
            <a:r>
              <a:rPr lang="en-US" sz="1200" b="0" i="0" dirty="0">
                <a:solidFill>
                  <a:srgbClr val="000000"/>
                </a:solidFill>
                <a:effectLst/>
                <a:latin typeface="Times New Roman" panose="02020603050405020304" pitchFamily="18" charset="0"/>
              </a:rPr>
              <a:t> </a:t>
            </a:r>
            <a:endParaRPr lang="en-US" b="0" i="0" dirty="0">
              <a:solidFill>
                <a:srgbClr val="000000"/>
              </a:solidFill>
              <a:effectLst/>
              <a:latin typeface="Times New Roman" panose="02020603050405020304" pitchFamily="18" charset="0"/>
            </a:endParaRPr>
          </a:p>
          <a:p>
            <a:pPr marL="285750" indent="-285750" fontAlgn="base">
              <a:lnSpc>
                <a:spcPts val="1538"/>
              </a:lnSpc>
              <a:buFont typeface="Wingdings" pitchFamily="2" charset="2"/>
              <a:buChar char="§"/>
            </a:pPr>
            <a:r>
              <a:rPr lang="en-US" sz="1200" b="0" i="1" dirty="0">
                <a:solidFill>
                  <a:srgbClr val="000000"/>
                </a:solidFill>
                <a:effectLst/>
                <a:latin typeface="Times New Roman"/>
                <a:cs typeface="Times New Roman"/>
              </a:rPr>
              <a:t>Remind participants of the continuing sessions. </a:t>
            </a:r>
            <a:endParaRPr lang="en-US" i="1" dirty="0">
              <a:solidFill>
                <a:srgbClr val="000000"/>
              </a:solidFill>
              <a:latin typeface="Times New Roman"/>
              <a:cs typeface="Times New Roman"/>
            </a:endParaRPr>
          </a:p>
          <a:p>
            <a:pPr>
              <a:lnSpc>
                <a:spcPts val="1538"/>
              </a:lnSpc>
            </a:pPr>
            <a:r>
              <a:rPr lang="en-US" i="1" dirty="0">
                <a:solidFill>
                  <a:srgbClr val="000000"/>
                </a:solidFill>
                <a:latin typeface="Times New Roman"/>
                <a:cs typeface="Times New Roman"/>
              </a:rPr>
              <a:t>  </a:t>
            </a:r>
            <a:r>
              <a:rPr lang="en-US" sz="1200" b="0" i="1" dirty="0">
                <a:solidFill>
                  <a:srgbClr val="000000"/>
                </a:solidFill>
                <a:effectLst/>
                <a:latin typeface="Times New Roman"/>
                <a:cs typeface="Times New Roman"/>
              </a:rPr>
              <a:t>You can add the dates and times to this slide so people see when these sessions will be. If you want to add the date or time of future sessions click on the “Continuing Sessions” text in the above slide to add that information.</a:t>
            </a:r>
            <a:endParaRPr lang="en-US" i="1" dirty="0">
              <a:latin typeface="Times New Roman"/>
              <a:cs typeface="Times New Roman"/>
            </a:endParaRPr>
          </a:p>
          <a:p>
            <a:pPr marL="285750" indent="-285750" algn="l" rtl="0" fontAlgn="base">
              <a:lnSpc>
                <a:spcPts val="1538"/>
              </a:lnSpc>
              <a:buFont typeface="Wingdings" pitchFamily="2" charset="2"/>
              <a:buChar char="§"/>
            </a:pPr>
            <a:endParaRPr lang="en-US" sz="1200" b="0" i="0" dirty="0">
              <a:solidFill>
                <a:srgbClr val="000000"/>
              </a:solidFill>
              <a:effectLst/>
              <a:latin typeface="Times New Roman" panose="02020603050405020304" pitchFamily="18" charset="0"/>
            </a:endParaRPr>
          </a:p>
          <a:p>
            <a:pPr marL="285750" indent="-285750" algn="l" rtl="0" fontAlgn="base">
              <a:lnSpc>
                <a:spcPts val="1538"/>
              </a:lnSpc>
              <a:buFont typeface="Wingdings" pitchFamily="2" charset="2"/>
              <a:buChar char="§"/>
            </a:pPr>
            <a:r>
              <a:rPr lang="en-US" sz="1200" b="0" i="1" dirty="0">
                <a:solidFill>
                  <a:srgbClr val="000000"/>
                </a:solidFill>
                <a:effectLst/>
                <a:latin typeface="Times New Roman" panose="02020603050405020304" pitchFamily="18" charset="0"/>
              </a:rPr>
              <a:t>Share additional information about Contemplative Outreach, its website, and your local chapter. Participants can sign up for newsletters.</a:t>
            </a:r>
            <a:r>
              <a:rPr lang="en-US" sz="1200" b="0" i="0" dirty="0">
                <a:solidFill>
                  <a:srgbClr val="000000"/>
                </a:solidFill>
                <a:effectLst/>
                <a:latin typeface="Times New Roman" panose="02020603050405020304" pitchFamily="18" charset="0"/>
              </a:rPr>
              <a:t> </a:t>
            </a:r>
          </a:p>
          <a:p>
            <a:pPr marL="285750" indent="-285750" algn="l" rtl="0" fontAlgn="base">
              <a:lnSpc>
                <a:spcPts val="1538"/>
              </a:lnSpc>
              <a:buFont typeface="Wingdings" pitchFamily="2" charset="2"/>
              <a:buChar char="§"/>
            </a:pPr>
            <a:endParaRPr lang="en-US" sz="1200" b="0" i="0" dirty="0">
              <a:solidFill>
                <a:srgbClr val="000000"/>
              </a:solidFill>
              <a:effectLst/>
              <a:latin typeface="Times New Roman" panose="02020603050405020304" pitchFamily="18" charset="0"/>
            </a:endParaRPr>
          </a:p>
          <a:p>
            <a:pPr marL="285750" indent="-285750" algn="l" rtl="0" fontAlgn="base">
              <a:lnSpc>
                <a:spcPts val="1538"/>
              </a:lnSpc>
              <a:buFont typeface="Wingdings" pitchFamily="2" charset="2"/>
              <a:buChar char="§"/>
            </a:pPr>
            <a:r>
              <a:rPr lang="en-US" sz="1200" b="0" i="1" dirty="0">
                <a:solidFill>
                  <a:srgbClr val="000000"/>
                </a:solidFill>
                <a:effectLst/>
                <a:latin typeface="Times New Roman" panose="02020603050405020304" pitchFamily="18" charset="0"/>
              </a:rPr>
              <a:t>Encourage participants to read the Centering Prayer brochure provided at the end of the workshop. It is also available on the Contemplative Outreach website.</a:t>
            </a:r>
            <a:r>
              <a:rPr lang="en-US" sz="1200" b="0" i="0" dirty="0">
                <a:solidFill>
                  <a:srgbClr val="000000"/>
                </a:solidFill>
                <a:effectLst/>
                <a:latin typeface="Times New Roman" panose="02020603050405020304" pitchFamily="18" charset="0"/>
              </a:rPr>
              <a:t> </a:t>
            </a:r>
          </a:p>
          <a:p>
            <a:pPr marL="285750" indent="-285750" algn="l" rtl="0" fontAlgn="base">
              <a:lnSpc>
                <a:spcPts val="1538"/>
              </a:lnSpc>
              <a:buFont typeface="Wingdings" pitchFamily="2" charset="2"/>
              <a:buChar char="§"/>
            </a:pPr>
            <a:endParaRPr lang="en-US" sz="1200" b="0" i="0" dirty="0">
              <a:solidFill>
                <a:srgbClr val="000000"/>
              </a:solidFill>
              <a:effectLst/>
              <a:latin typeface="Times New Roman" panose="02020603050405020304" pitchFamily="18" charset="0"/>
            </a:endParaRPr>
          </a:p>
          <a:p>
            <a:pPr marL="285750" indent="-285750" algn="l" rtl="0" fontAlgn="base">
              <a:lnSpc>
                <a:spcPts val="1538"/>
              </a:lnSpc>
              <a:buFont typeface="Wingdings" pitchFamily="2" charset="2"/>
              <a:buChar char="§"/>
            </a:pPr>
            <a:r>
              <a:rPr lang="en-US" sz="1200" b="0" i="1" dirty="0">
                <a:solidFill>
                  <a:srgbClr val="000000"/>
                </a:solidFill>
                <a:effectLst/>
                <a:latin typeface="Times New Roman" panose="02020603050405020304" pitchFamily="18" charset="0"/>
              </a:rPr>
              <a:t>YouTube channel videos provided by Contemplative Outreach are beneficial and available at no charge.</a:t>
            </a:r>
            <a:r>
              <a:rPr lang="en-US" sz="1200" b="0" i="0" dirty="0">
                <a:solidFill>
                  <a:srgbClr val="000000"/>
                </a:solidFill>
                <a:effectLst/>
                <a:latin typeface="Times New Roman" panose="02020603050405020304" pitchFamily="18" charset="0"/>
              </a:rPr>
              <a:t> </a:t>
            </a:r>
          </a:p>
          <a:p>
            <a:pPr marL="285750" indent="-285750" algn="l" rtl="0" fontAlgn="base">
              <a:lnSpc>
                <a:spcPts val="1538"/>
              </a:lnSpc>
              <a:buFont typeface="Wingdings" pitchFamily="2" charset="2"/>
              <a:buChar char="§"/>
            </a:pPr>
            <a:endParaRPr lang="en-US" sz="1200" b="0" i="0" dirty="0">
              <a:solidFill>
                <a:srgbClr val="000000"/>
              </a:solidFill>
              <a:effectLst/>
              <a:latin typeface="Times New Roman" panose="02020603050405020304" pitchFamily="18" charset="0"/>
            </a:endParaRPr>
          </a:p>
          <a:p>
            <a:pPr marL="285750" indent="-285750" algn="l" rtl="0" fontAlgn="base">
              <a:lnSpc>
                <a:spcPts val="1538"/>
              </a:lnSpc>
              <a:buFont typeface="Wingdings" pitchFamily="2" charset="2"/>
              <a:buChar char="§"/>
            </a:pPr>
            <a:r>
              <a:rPr lang="en-US" sz="1200" b="0" i="1" dirty="0">
                <a:solidFill>
                  <a:srgbClr val="000000"/>
                </a:solidFill>
                <a:effectLst/>
                <a:latin typeface="Times New Roman" panose="02020603050405020304" pitchFamily="18" charset="0"/>
              </a:rPr>
              <a:t>Offer to be available after the workshop to answer questions personally.</a:t>
            </a:r>
            <a:r>
              <a:rPr lang="en-US" sz="1200" b="0" i="0" dirty="0">
                <a:solidFill>
                  <a:srgbClr val="000000"/>
                </a:solidFill>
                <a:effectLst/>
                <a:latin typeface="Times New Roman" panose="02020603050405020304" pitchFamily="18" charset="0"/>
              </a:rPr>
              <a:t> </a:t>
            </a:r>
          </a:p>
          <a:p>
            <a:pPr marL="285750" indent="-285750" algn="l" rtl="0" fontAlgn="base">
              <a:lnSpc>
                <a:spcPts val="1538"/>
              </a:lnSpc>
              <a:buFont typeface="Wingdings" pitchFamily="2" charset="2"/>
              <a:buChar char="§"/>
            </a:pPr>
            <a:endParaRPr lang="en-US" sz="1200" b="0" i="0" dirty="0">
              <a:solidFill>
                <a:srgbClr val="000000"/>
              </a:solidFill>
              <a:effectLst/>
              <a:latin typeface="Times New Roman" panose="02020603050405020304" pitchFamily="18" charset="0"/>
            </a:endParaRPr>
          </a:p>
          <a:p>
            <a:pPr marL="285750" indent="-285750" algn="l" rtl="0" fontAlgn="base">
              <a:lnSpc>
                <a:spcPts val="1538"/>
              </a:lnSpc>
              <a:buFont typeface="Wingdings" pitchFamily="2" charset="2"/>
              <a:buChar char="§"/>
            </a:pPr>
            <a:r>
              <a:rPr lang="en-US" sz="1200" b="0" i="1" dirty="0">
                <a:solidFill>
                  <a:srgbClr val="000000"/>
                </a:solidFill>
                <a:effectLst/>
                <a:latin typeface="Times New Roman" panose="02020603050405020304" pitchFamily="18" charset="0"/>
              </a:rPr>
              <a:t>Offer contact information for the presenter(s)/ the local chapter who are available to provide continuing support.</a:t>
            </a:r>
            <a:r>
              <a:rPr lang="en-US" sz="1200" b="0" i="0" dirty="0">
                <a:solidFill>
                  <a:srgbClr val="000000"/>
                </a:solidFill>
                <a:effectLst/>
                <a:latin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275226AD-E66B-47A8-8A26-3C89A522D7EA}" type="slidenum">
              <a:rPr lang="en-US" smtClean="0"/>
              <a:t>40</a:t>
            </a:fld>
            <a:endParaRPr lang="en-US"/>
          </a:p>
        </p:txBody>
      </p:sp>
    </p:spTree>
    <p:extLst>
      <p:ext uri="{BB962C8B-B14F-4D97-AF65-F5344CB8AC3E}">
        <p14:creationId xmlns:p14="http://schemas.microsoft.com/office/powerpoint/2010/main" val="785831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lnSpc>
                <a:spcPct val="107000"/>
              </a:lnSpc>
              <a:spcAft>
                <a:spcPts val="800"/>
              </a:spcAft>
            </a:pP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41. As You Close the Workshop</a:t>
            </a:r>
          </a:p>
          <a:p>
            <a:pPr>
              <a:lnSpc>
                <a:spcPct val="107000"/>
              </a:lnSpc>
              <a:spcAft>
                <a:spcPts val="800"/>
              </a:spcAft>
            </a:pP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1800" kern="100">
                <a:effectLst/>
                <a:latin typeface="Times New Roman"/>
                <a:ea typeface="Calibri" panose="020F0502020204030204" pitchFamily="34" charset="0"/>
                <a:cs typeface="Times New Roman"/>
              </a:rPr>
              <a:t>The Presenter shares an example of how Centering Prayer has deepened their relationship with God, themselves, and others</a:t>
            </a:r>
            <a:r>
              <a:rPr lang="en-US" sz="1800" kern="100">
                <a:latin typeface="Times New Roman"/>
                <a:ea typeface="Calibri" panose="020F0502020204030204" pitchFamily="34" charset="0"/>
                <a:cs typeface="Times New Roman"/>
              </a:rPr>
              <a:t>.</a:t>
            </a:r>
            <a:endParaRPr lang="en-GB" sz="1800" kern="100">
              <a:effectLst/>
              <a:latin typeface="Calibri"/>
              <a:ea typeface="Calibri" panose="020F0502020204030204" pitchFamily="34" charset="0"/>
              <a:cs typeface="Times New Roman" panose="02020603050405020304" pitchFamily="18" charset="0"/>
            </a:endParaRPr>
          </a:p>
          <a:p>
            <a:pPr>
              <a:lnSpc>
                <a:spcPct val="107000"/>
              </a:lnSpc>
              <a:spcAft>
                <a:spcPts val="800"/>
              </a:spcAft>
            </a:pPr>
            <a:r>
              <a:rPr lang="en-US" sz="1800" i="1"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i="1" kern="100" dirty="0">
                <a:effectLst/>
                <a:latin typeface="Times New Roman" panose="02020603050405020304" pitchFamily="18" charset="0"/>
                <a:ea typeface="Calibri" panose="020F0502020204030204" pitchFamily="34" charset="0"/>
                <a:cs typeface="Times New Roman" panose="02020603050405020304" pitchFamily="18" charset="0"/>
              </a:rPr>
              <a:t>NOTES TO PRESENTER:</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Wingdings" pitchFamily="2" charset="2"/>
              <a:buChar char="§"/>
              <a:tabLst>
                <a:tab pos="457200" algn="l"/>
              </a:tabLst>
            </a:pPr>
            <a:r>
              <a:rPr lang="en-US" sz="1800" i="1" kern="100" dirty="0">
                <a:effectLst/>
                <a:latin typeface="Times New Roman" panose="02020603050405020304" pitchFamily="18" charset="0"/>
                <a:ea typeface="Calibri" panose="020F0502020204030204" pitchFamily="34" charset="0"/>
                <a:cs typeface="Times New Roman" panose="02020603050405020304" pitchFamily="18" charset="0"/>
              </a:rPr>
              <a:t>Thank the host, your co-presenters, and the participants. “We look forward to seeing you at the continuing sessions.”</a:t>
            </a:r>
          </a:p>
          <a:p>
            <a:pPr marL="342900" lvl="0" indent="-342900">
              <a:lnSpc>
                <a:spcPct val="107000"/>
              </a:lnSpc>
              <a:spcAft>
                <a:spcPts val="800"/>
              </a:spcAft>
              <a:buSzPts val="1000"/>
              <a:buFont typeface="Wingdings" pitchFamily="2" charset="2"/>
              <a:buChar char="§"/>
              <a:tabLst>
                <a:tab pos="457200" algn="l"/>
              </a:tabLs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Wingdings" pitchFamily="2" charset="2"/>
              <a:buChar char="§"/>
              <a:tabLst>
                <a:tab pos="457200" algn="l"/>
              </a:tabLst>
            </a:pPr>
            <a:r>
              <a:rPr lang="en-US" sz="1800" i="1" kern="100" dirty="0">
                <a:effectLst/>
                <a:latin typeface="Times New Roman" panose="02020603050405020304" pitchFamily="18" charset="0"/>
                <a:ea typeface="Calibri" panose="020F0502020204030204" pitchFamily="34" charset="0"/>
                <a:cs typeface="Times New Roman" panose="02020603050405020304" pitchFamily="18" charset="0"/>
              </a:rPr>
              <a:t>Closing Prayer</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75226AD-E66B-47A8-8A26-3C89A522D7EA}" type="slidenum">
              <a:rPr lang="en-US" smtClean="0"/>
              <a:t>41</a:t>
            </a:fld>
            <a:endParaRPr lang="en-US"/>
          </a:p>
        </p:txBody>
      </p:sp>
    </p:spTree>
    <p:extLst>
      <p:ext uri="{BB962C8B-B14F-4D97-AF65-F5344CB8AC3E}">
        <p14:creationId xmlns:p14="http://schemas.microsoft.com/office/powerpoint/2010/main" val="21547056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5226AD-E66B-47A8-8A26-3C89A522D7EA}" type="slidenum">
              <a:rPr lang="en-US" smtClean="0"/>
              <a:t>42</a:t>
            </a:fld>
            <a:endParaRPr lang="en-US"/>
          </a:p>
        </p:txBody>
      </p:sp>
    </p:spTree>
    <p:extLst>
      <p:ext uri="{BB962C8B-B14F-4D97-AF65-F5344CB8AC3E}">
        <p14:creationId xmlns:p14="http://schemas.microsoft.com/office/powerpoint/2010/main" val="3971547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defRPr/>
            </a:pPr>
            <a:r>
              <a:rPr lang="en-US" altLang="en-US" b="1" dirty="0">
                <a:latin typeface="Arial" panose="020B0604020202020204" pitchFamily="34" charset="0"/>
              </a:rPr>
              <a:t>5. What is Centering Prayer?</a:t>
            </a:r>
          </a:p>
          <a:p>
            <a:pPr>
              <a:defRPr/>
            </a:pPr>
            <a:endParaRPr lang="en-US" altLang="en-US" dirty="0">
              <a:latin typeface="Arial" panose="020B0604020202020204" pitchFamily="34" charset="0"/>
            </a:endParaRPr>
          </a:p>
          <a:p>
            <a:pPr algn="l" rtl="0" fontAlgn="base">
              <a:lnSpc>
                <a:spcPts val="1538"/>
              </a:lnSpc>
              <a:spcAft>
                <a:spcPts val="800"/>
              </a:spcAft>
            </a:pPr>
            <a:r>
              <a:rPr lang="en-US" sz="1800" b="0" i="0" dirty="0">
                <a:solidFill>
                  <a:srgbClr val="000000"/>
                </a:solidFill>
                <a:effectLst/>
                <a:latin typeface="Times New Roman" panose="02020603050405020304" pitchFamily="18" charset="0"/>
              </a:rPr>
              <a:t>Centering prayer is a simple method of silent prayer to deepen our relationship with God. It is a movement beyond conversation into communion with God, beyond words, thoughts, and feelings.</a:t>
            </a:r>
          </a:p>
          <a:p>
            <a:pPr algn="l" rtl="0" fontAlgn="base">
              <a:lnSpc>
                <a:spcPts val="1538"/>
              </a:lnSpc>
              <a:spcAft>
                <a:spcPts val="800"/>
              </a:spcAft>
            </a:pPr>
            <a:r>
              <a:rPr lang="en-US" sz="1800" b="0" i="0" dirty="0">
                <a:solidFill>
                  <a:srgbClr val="000000"/>
                </a:solidFill>
                <a:effectLst/>
                <a:latin typeface="Times New Roman" panose="02020603050405020304" pitchFamily="18" charset="0"/>
              </a:rPr>
              <a:t> </a:t>
            </a:r>
            <a:endParaRPr lang="en-US" b="0" i="0" dirty="0">
              <a:solidFill>
                <a:srgbClr val="000000"/>
              </a:solidFill>
              <a:effectLst/>
              <a:latin typeface="Segoe UI" panose="020B0502040204020203" pitchFamily="34" charset="0"/>
            </a:endParaRPr>
          </a:p>
          <a:p>
            <a:pPr algn="l" rtl="0" fontAlgn="base">
              <a:lnSpc>
                <a:spcPts val="1538"/>
              </a:lnSpc>
              <a:spcAft>
                <a:spcPts val="800"/>
              </a:spcAft>
            </a:pPr>
            <a:endParaRPr lang="en-US"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10"/>
          </p:nvPr>
        </p:nvSpPr>
        <p:spPr/>
        <p:txBody>
          <a:bodyPr/>
          <a:lstStyle/>
          <a:p>
            <a:fld id="{275226AD-E66B-47A8-8A26-3C89A522D7EA}" type="slidenum">
              <a:rPr lang="en-US" smtClean="0"/>
              <a:t>5</a:t>
            </a:fld>
            <a:endParaRPr lang="en-US"/>
          </a:p>
        </p:txBody>
      </p:sp>
    </p:spTree>
    <p:extLst>
      <p:ext uri="{BB962C8B-B14F-4D97-AF65-F5344CB8AC3E}">
        <p14:creationId xmlns:p14="http://schemas.microsoft.com/office/powerpoint/2010/main" val="1200297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defRPr/>
            </a:pPr>
            <a:r>
              <a:rPr lang="en-US" b="1">
                <a:latin typeface="Arial"/>
                <a:cs typeface="Arial"/>
              </a:rPr>
              <a:t>6. Centering Prayer and the Wisdom Saying of Jesus</a:t>
            </a:r>
          </a:p>
          <a:p>
            <a:pPr algn="ctr">
              <a:defRPr/>
            </a:pPr>
            <a:endParaRPr lang="en-US" b="1" dirty="0">
              <a:latin typeface="Arial" panose="020B0604020202020204" pitchFamily="34" charset="0"/>
              <a:cs typeface="Arial" panose="020B0604020202020204" pitchFamily="34" charset="0"/>
            </a:endParaRPr>
          </a:p>
          <a:p>
            <a:pPr marL="285750" indent="-285750" fontAlgn="base">
              <a:lnSpc>
                <a:spcPts val="1538"/>
              </a:lnSpc>
              <a:spcAft>
                <a:spcPts val="800"/>
              </a:spcAft>
              <a:buFont typeface="Arial" pitchFamily="2" charset="2"/>
              <a:buChar char="•"/>
            </a:pPr>
            <a:r>
              <a:rPr lang="en-US" dirty="0">
                <a:solidFill>
                  <a:srgbClr val="000000"/>
                </a:solidFill>
              </a:rPr>
              <a:t>Centering Prayer is based on Jesus’s saying in Matthew 6:6 (NAB).</a:t>
            </a:r>
            <a:endParaRPr lang="en-US">
              <a:solidFill>
                <a:srgbClr val="000000"/>
              </a:solidFill>
              <a:cs typeface="Calibri"/>
            </a:endParaRPr>
          </a:p>
          <a:p>
            <a:pPr marL="285750" indent="-285750">
              <a:lnSpc>
                <a:spcPts val="1538"/>
              </a:lnSpc>
              <a:spcAft>
                <a:spcPts val="800"/>
              </a:spcAft>
              <a:buFont typeface="Arial" pitchFamily="2" charset="2"/>
              <a:buChar char="•"/>
            </a:pPr>
            <a:endParaRPr lang="en-US" dirty="0">
              <a:solidFill>
                <a:srgbClr val="000000"/>
              </a:solidFill>
            </a:endParaRPr>
          </a:p>
          <a:p>
            <a:pPr marL="285750" indent="-285750">
              <a:lnSpc>
                <a:spcPts val="1538"/>
              </a:lnSpc>
              <a:spcAft>
                <a:spcPts val="800"/>
              </a:spcAft>
              <a:buFont typeface="Arial" pitchFamily="2" charset="2"/>
              <a:buChar char="•"/>
            </a:pPr>
            <a:r>
              <a:rPr lang="en-US" dirty="0">
                <a:solidFill>
                  <a:srgbClr val="000000"/>
                </a:solidFill>
              </a:rPr>
              <a:t>Jesus said, “When you pray, go to </a:t>
            </a:r>
            <a:r>
              <a:rPr lang="en-US">
                <a:solidFill>
                  <a:srgbClr val="000000"/>
                </a:solidFill>
              </a:rPr>
              <a:t>your</a:t>
            </a:r>
            <a:r>
              <a:rPr lang="en-US" dirty="0">
                <a:solidFill>
                  <a:srgbClr val="000000"/>
                </a:solidFill>
              </a:rPr>
              <a:t> inner room, close the door, and pray to your Father in secret. And your Father who sees in secret will reward you.”  </a:t>
            </a:r>
            <a:endParaRPr lang="en-US">
              <a:solidFill>
                <a:srgbClr val="000000"/>
              </a:solidFill>
              <a:cs typeface="Calibri"/>
            </a:endParaRPr>
          </a:p>
          <a:p>
            <a:pPr marL="285750" indent="-285750">
              <a:buFont typeface="Arial" pitchFamily="2" charset="2"/>
              <a:buChar char="•"/>
            </a:pPr>
            <a:endParaRPr lang="en-US" dirty="0">
              <a:solidFill>
                <a:srgbClr val="000000"/>
              </a:solidFill>
            </a:endParaRPr>
          </a:p>
          <a:p>
            <a:pPr marL="285750" indent="-285750">
              <a:buFont typeface="Arial" pitchFamily="2" charset="2"/>
              <a:buChar char="•"/>
            </a:pPr>
            <a:endParaRPr lang="en-US" dirty="0">
              <a:solidFill>
                <a:srgbClr val="000000"/>
              </a:solidFill>
            </a:endParaRPr>
          </a:p>
          <a:p>
            <a:pPr marL="285750" indent="-285750" algn="l">
              <a:lnSpc>
                <a:spcPts val="1538"/>
              </a:lnSpc>
              <a:spcAft>
                <a:spcPts val="800"/>
              </a:spcAft>
              <a:buFont typeface="Wingdings" pitchFamily="2" charset="2"/>
              <a:buChar char="§"/>
            </a:pPr>
            <a:r>
              <a:rPr lang="en-US" sz="1800" b="0" i="0" dirty="0">
                <a:solidFill>
                  <a:srgbClr val="000000"/>
                </a:solidFill>
                <a:effectLst/>
                <a:latin typeface="Times New Roman"/>
                <a:cs typeface="Times New Roman"/>
              </a:rPr>
              <a:t>The inner room Jesus speaks of is within us. We already have this inner room, and it is always available to us. Therefore, Centering Prayer is accessible to everyone</a:t>
            </a:r>
            <a:r>
              <a:rPr lang="en-US" sz="1800" dirty="0">
                <a:solidFill>
                  <a:srgbClr val="000000"/>
                </a:solidFill>
                <a:latin typeface="Times New Roman"/>
                <a:cs typeface="Times New Roman"/>
              </a:rPr>
              <a:t>.</a:t>
            </a:r>
            <a:endParaRPr lang="en-US" dirty="0">
              <a:latin typeface="Times New Roman"/>
              <a:cs typeface="Times New Roman"/>
            </a:endParaRPr>
          </a:p>
          <a:p>
            <a:pPr marL="285750" indent="-285750" algn="l" rtl="0" fontAlgn="base">
              <a:lnSpc>
                <a:spcPts val="1538"/>
              </a:lnSpc>
              <a:spcAft>
                <a:spcPts val="800"/>
              </a:spcAft>
              <a:buFont typeface="Wingdings" pitchFamily="2" charset="2"/>
              <a:buChar char="§"/>
            </a:pPr>
            <a:endParaRPr lang="en-US" b="0" i="0" dirty="0">
              <a:solidFill>
                <a:srgbClr val="000000"/>
              </a:solidFill>
              <a:effectLst/>
              <a:latin typeface="Segoe UI" panose="020B0502040204020203" pitchFamily="34" charset="0"/>
            </a:endParaRPr>
          </a:p>
          <a:p>
            <a:pPr marL="285750" indent="-285750" algn="l" rtl="0" fontAlgn="base">
              <a:lnSpc>
                <a:spcPts val="1538"/>
              </a:lnSpc>
              <a:spcAft>
                <a:spcPts val="800"/>
              </a:spcAft>
              <a:buFont typeface="Wingdings" pitchFamily="2" charset="2"/>
              <a:buChar char="§"/>
            </a:pPr>
            <a:r>
              <a:rPr lang="en-US" sz="1800" b="0" i="0">
                <a:solidFill>
                  <a:srgbClr val="000000"/>
                </a:solidFill>
                <a:effectLst/>
                <a:latin typeface="Times New Roman"/>
                <a:cs typeface="Times New Roman"/>
              </a:rPr>
              <a:t>The source of Centering Prayer is the “Indwelling Trinity”—Father, Son, and Holy Spirit (John 14:20). God is not only infinitely outside of us but also intimately within us.</a:t>
            </a:r>
          </a:p>
          <a:p>
            <a:pPr marL="285750" indent="-285750" algn="l" rtl="0" fontAlgn="base">
              <a:lnSpc>
                <a:spcPts val="1538"/>
              </a:lnSpc>
              <a:spcAft>
                <a:spcPts val="800"/>
              </a:spcAft>
              <a:buFont typeface="Wingdings" pitchFamily="2" charset="2"/>
              <a:buChar char="§"/>
            </a:pPr>
            <a:endParaRPr lang="en-US" b="0" i="0" dirty="0">
              <a:solidFill>
                <a:srgbClr val="000000"/>
              </a:solidFill>
              <a:effectLst/>
              <a:latin typeface="Segoe UI" panose="020B0502040204020203" pitchFamily="34" charset="0"/>
            </a:endParaRPr>
          </a:p>
          <a:p>
            <a:pPr marL="285750" indent="-285750" algn="l" rtl="0" fontAlgn="base">
              <a:lnSpc>
                <a:spcPts val="1538"/>
              </a:lnSpc>
              <a:spcAft>
                <a:spcPts val="800"/>
              </a:spcAft>
              <a:buFont typeface="Wingdings" pitchFamily="2" charset="2"/>
              <a:buChar char="§"/>
            </a:pPr>
            <a:r>
              <a:rPr lang="en-US" sz="1800" b="0" i="0" dirty="0">
                <a:solidFill>
                  <a:srgbClr val="000000"/>
                </a:solidFill>
                <a:effectLst/>
                <a:latin typeface="Times New Roman"/>
                <a:cs typeface="Times New Roman"/>
              </a:rPr>
              <a:t>Centering </a:t>
            </a:r>
            <a:r>
              <a:rPr lang="en-US" sz="1800" dirty="0">
                <a:solidFill>
                  <a:srgbClr val="000000"/>
                </a:solidFill>
                <a:latin typeface="Times New Roman"/>
                <a:cs typeface="Times New Roman"/>
              </a:rPr>
              <a:t>Prayer</a:t>
            </a:r>
            <a:r>
              <a:rPr lang="en-US" sz="1800" b="0" i="0" dirty="0">
                <a:solidFill>
                  <a:srgbClr val="000000"/>
                </a:solidFill>
                <a:effectLst/>
                <a:latin typeface="Times New Roman"/>
                <a:cs typeface="Times New Roman"/>
              </a:rPr>
              <a:t> is also inspired by Christian contemplative tradition.  </a:t>
            </a:r>
            <a:endParaRPr lang="en-US" b="0" i="0" dirty="0">
              <a:solidFill>
                <a:srgbClr val="000000"/>
              </a:solidFill>
              <a:effectLst/>
              <a:latin typeface="Times New Roman"/>
              <a:cs typeface="Times New Roman"/>
            </a:endParaRPr>
          </a:p>
          <a:p>
            <a:pPr algn="ctr">
              <a:defRPr/>
            </a:pP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275226AD-E66B-47A8-8A26-3C89A522D7EA}" type="slidenum">
              <a:rPr lang="en-US" smtClean="0"/>
              <a:t>6</a:t>
            </a:fld>
            <a:endParaRPr lang="en-US"/>
          </a:p>
        </p:txBody>
      </p:sp>
    </p:spTree>
    <p:extLst>
      <p:ext uri="{BB962C8B-B14F-4D97-AF65-F5344CB8AC3E}">
        <p14:creationId xmlns:p14="http://schemas.microsoft.com/office/powerpoint/2010/main" val="1188029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7. Why practice Centering Prayer?</a:t>
            </a:r>
          </a:p>
          <a:p>
            <a:pPr marL="457200" marR="0" lvl="1" indent="0" algn="ctr" defTabSz="9144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pPr marL="285750" indent="-285750" algn="l" rtl="0" fontAlgn="base">
              <a:lnSpc>
                <a:spcPts val="1538"/>
              </a:lnSpc>
              <a:spcAft>
                <a:spcPts val="800"/>
              </a:spcAft>
              <a:buFont typeface="Wingdings" pitchFamily="2" charset="2"/>
              <a:buChar char="§"/>
            </a:pPr>
            <a:r>
              <a:rPr lang="en-US" sz="1800" b="0" i="0" dirty="0">
                <a:solidFill>
                  <a:srgbClr val="000000"/>
                </a:solidFill>
                <a:effectLst/>
                <a:latin typeface="Times New Roman" panose="02020603050405020304" pitchFamily="18" charset="0"/>
              </a:rPr>
              <a:t>Centering Prayer practice can deepen our relationship with God.</a:t>
            </a:r>
          </a:p>
          <a:p>
            <a:pPr marL="285750" indent="-285750" algn="l" rtl="0" fontAlgn="base">
              <a:lnSpc>
                <a:spcPts val="1538"/>
              </a:lnSpc>
              <a:spcAft>
                <a:spcPts val="800"/>
              </a:spcAft>
              <a:buFont typeface="Wingdings" pitchFamily="2" charset="2"/>
              <a:buChar char="§"/>
            </a:pPr>
            <a:endParaRPr lang="en-US" b="0" i="0" dirty="0">
              <a:solidFill>
                <a:srgbClr val="000000"/>
              </a:solidFill>
              <a:effectLst/>
              <a:latin typeface="Segoe UI" panose="020B0502040204020203" pitchFamily="34" charset="0"/>
            </a:endParaRPr>
          </a:p>
          <a:p>
            <a:pPr marL="285750" indent="-285750" algn="l" rtl="0" fontAlgn="base">
              <a:lnSpc>
                <a:spcPts val="1538"/>
              </a:lnSpc>
              <a:spcAft>
                <a:spcPts val="800"/>
              </a:spcAft>
              <a:buFont typeface="Wingdings" pitchFamily="2" charset="2"/>
              <a:buChar char="§"/>
            </a:pPr>
            <a:r>
              <a:rPr lang="en-US" sz="1800" b="0" i="0" dirty="0">
                <a:solidFill>
                  <a:srgbClr val="000000"/>
                </a:solidFill>
                <a:effectLst/>
                <a:latin typeface="Times New Roman"/>
                <a:cs typeface="Times New Roman"/>
              </a:rPr>
              <a:t>Fr. Keating writes in </a:t>
            </a:r>
            <a:r>
              <a:rPr lang="en-US" sz="1800" b="0" i="1" dirty="0">
                <a:solidFill>
                  <a:srgbClr val="000000"/>
                </a:solidFill>
                <a:effectLst/>
                <a:latin typeface="Times New Roman"/>
                <a:cs typeface="Times New Roman"/>
              </a:rPr>
              <a:t>Open Mind</a:t>
            </a:r>
            <a:r>
              <a:rPr lang="en-US" sz="1800" i="1" dirty="0">
                <a:solidFill>
                  <a:srgbClr val="000000"/>
                </a:solidFill>
                <a:latin typeface="Times New Roman"/>
                <a:cs typeface="Times New Roman"/>
              </a:rPr>
              <a:t>,</a:t>
            </a:r>
            <a:r>
              <a:rPr lang="en-US" sz="1800" b="0" i="1" dirty="0">
                <a:solidFill>
                  <a:srgbClr val="000000"/>
                </a:solidFill>
                <a:effectLst/>
                <a:latin typeface="Times New Roman"/>
                <a:cs typeface="Times New Roman"/>
              </a:rPr>
              <a:t> Open Heart (2006)</a:t>
            </a:r>
            <a:r>
              <a:rPr lang="en-US" sz="1800" b="0" i="0" dirty="0">
                <a:solidFill>
                  <a:srgbClr val="000000"/>
                </a:solidFill>
                <a:effectLst/>
                <a:latin typeface="Times New Roman"/>
                <a:cs typeface="Times New Roman"/>
              </a:rPr>
              <a:t>, “The present moment, every object we see, our inmost nature are all rooted in God. But we hesitate to believe this until personal experience gives us the confidence to believe in it. This involves the gradual development of intimacy with God.”</a:t>
            </a:r>
          </a:p>
          <a:p>
            <a:pPr marL="285750" indent="-285750" algn="l" rtl="0" fontAlgn="base">
              <a:lnSpc>
                <a:spcPts val="1538"/>
              </a:lnSpc>
              <a:spcAft>
                <a:spcPts val="800"/>
              </a:spcAft>
              <a:buFont typeface="Wingdings" pitchFamily="2" charset="2"/>
              <a:buChar char="§"/>
            </a:pPr>
            <a:endParaRPr lang="en-US" b="0" i="0" dirty="0">
              <a:solidFill>
                <a:srgbClr val="000000"/>
              </a:solidFill>
              <a:effectLst/>
              <a:latin typeface="Segoe UI" panose="020B0502040204020203" pitchFamily="34" charset="0"/>
            </a:endParaRPr>
          </a:p>
          <a:p>
            <a:pPr marL="285750" indent="-285750" algn="l" rtl="0" fontAlgn="base">
              <a:lnSpc>
                <a:spcPts val="1538"/>
              </a:lnSpc>
              <a:spcAft>
                <a:spcPts val="800"/>
              </a:spcAft>
              <a:buFont typeface="Wingdings" pitchFamily="2" charset="2"/>
              <a:buChar char="§"/>
            </a:pPr>
            <a:r>
              <a:rPr lang="en-US" sz="1800" b="0" i="0" dirty="0">
                <a:solidFill>
                  <a:srgbClr val="000000"/>
                </a:solidFill>
                <a:effectLst/>
                <a:latin typeface="Times New Roman" panose="02020603050405020304" pitchFamily="18" charset="0"/>
              </a:rPr>
              <a:t>Centering Prayer is a discipline of consistent practice to nurture and deepen our relationship with God.</a:t>
            </a:r>
          </a:p>
          <a:p>
            <a:pPr marL="285750" indent="-285750" algn="l" rtl="0" fontAlgn="base">
              <a:lnSpc>
                <a:spcPts val="1538"/>
              </a:lnSpc>
              <a:spcAft>
                <a:spcPts val="800"/>
              </a:spcAft>
              <a:buFont typeface="Wingdings" pitchFamily="2" charset="2"/>
              <a:buChar char="§"/>
            </a:pPr>
            <a:endParaRPr lang="en-US" b="0" i="0" dirty="0">
              <a:solidFill>
                <a:srgbClr val="000000"/>
              </a:solidFill>
              <a:effectLst/>
              <a:latin typeface="Segoe UI" panose="020B0502040204020203" pitchFamily="34" charset="0"/>
            </a:endParaRPr>
          </a:p>
          <a:p>
            <a:pPr marL="285750" indent="-285750" algn="l" rtl="0" fontAlgn="base">
              <a:lnSpc>
                <a:spcPts val="1538"/>
              </a:lnSpc>
              <a:spcAft>
                <a:spcPts val="800"/>
              </a:spcAft>
              <a:buFont typeface="Wingdings" pitchFamily="2" charset="2"/>
              <a:buChar char="§"/>
            </a:pPr>
            <a:r>
              <a:rPr lang="en-US" sz="1800" b="0" i="0" dirty="0">
                <a:solidFill>
                  <a:srgbClr val="000000"/>
                </a:solidFill>
                <a:effectLst/>
                <a:latin typeface="Times New Roman" panose="02020603050405020304" pitchFamily="18" charset="0"/>
              </a:rPr>
              <a:t>Centering Prayer does not replace other kinds of prayer. Rather, it deepens other prayers.  </a:t>
            </a:r>
            <a:endParaRPr lang="en-US" b="0" i="0" dirty="0">
              <a:solidFill>
                <a:srgbClr val="000000"/>
              </a:solidFill>
              <a:effectLst/>
              <a:latin typeface="Segoe UI" panose="020B0502040204020203" pitchFamily="34" charset="0"/>
            </a:endParaRPr>
          </a:p>
          <a:p>
            <a:pPr marL="457200" marR="0" lvl="1" indent="0" algn="ctr" defTabSz="9144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pPr lvl="1"/>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275226AD-E66B-47A8-8A26-3C89A522D7EA}" type="slidenum">
              <a:rPr lang="en-US" smtClean="0"/>
              <a:t>7</a:t>
            </a:fld>
            <a:endParaRPr lang="en-US"/>
          </a:p>
        </p:txBody>
      </p:sp>
    </p:spTree>
    <p:extLst>
      <p:ext uri="{BB962C8B-B14F-4D97-AF65-F5344CB8AC3E}">
        <p14:creationId xmlns:p14="http://schemas.microsoft.com/office/powerpoint/2010/main" val="3708017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64D2F-1A2F-0DCD-428C-CC06AC78EE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C7595D-7A90-2C33-CDF0-9D643B67CE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2A93B4-D3F2-6C78-2CC4-834CF388E2CA}"/>
              </a:ext>
            </a:extLst>
          </p:cNvPr>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8. Option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pPr algn="l" rtl="0" fontAlgn="base">
              <a:lnSpc>
                <a:spcPts val="1538"/>
              </a:lnSpc>
              <a:spcAft>
                <a:spcPts val="800"/>
              </a:spcAft>
            </a:pPr>
            <a:r>
              <a:rPr lang="en-US" sz="1800" b="0" i="0" dirty="0">
                <a:solidFill>
                  <a:srgbClr val="FF0000"/>
                </a:solidFill>
                <a:effectLst/>
                <a:latin typeface="Calibri" panose="020F0502020204030204" pitchFamily="34" charset="0"/>
              </a:rPr>
              <a:t>**Option**</a:t>
            </a:r>
          </a:p>
          <a:p>
            <a:pPr algn="l" rtl="0" fontAlgn="base">
              <a:lnSpc>
                <a:spcPts val="1538"/>
              </a:lnSpc>
              <a:spcAft>
                <a:spcPts val="800"/>
              </a:spcAft>
            </a:pPr>
            <a:endParaRPr lang="en-US" sz="1800" b="0" i="0" dirty="0">
              <a:solidFill>
                <a:srgbClr val="4472C4"/>
              </a:solidFill>
              <a:effectLst/>
              <a:latin typeface="Calibri" panose="020F0502020204030204" pitchFamily="34" charset="0"/>
            </a:endParaRPr>
          </a:p>
          <a:p>
            <a:pPr algn="l" rtl="0" fontAlgn="base">
              <a:lnSpc>
                <a:spcPts val="1538"/>
              </a:lnSpc>
              <a:spcAft>
                <a:spcPts val="800"/>
              </a:spcAft>
            </a:pPr>
            <a:r>
              <a:rPr lang="en-US" sz="1800" b="0" i="0" dirty="0">
                <a:solidFill>
                  <a:srgbClr val="4472C4"/>
                </a:solidFill>
                <a:effectLst/>
                <a:latin typeface="Calibri" panose="020F0502020204030204" pitchFamily="34" charset="0"/>
              </a:rPr>
              <a:t>There are many methods of contemplative prayer. In this workshop, we will focus on Centering Prayer. Centering prayer prepares us to receive the gift of contemplation from God. It is an opening of mind and heart—our whole being—to God, the Ultimate Mystery, beyond thoughts, words, and emotions. It is simply resting in the presence of God. </a:t>
            </a: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800" b="0" i="0" dirty="0">
                <a:solidFill>
                  <a:srgbClr val="4472C4"/>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lnSpc>
                <a:spcPts val="1538"/>
              </a:lnSpc>
              <a:spcAft>
                <a:spcPts val="800"/>
              </a:spcAft>
            </a:pPr>
            <a:endParaRPr lang="en-US" sz="1800" b="0" i="1" dirty="0">
              <a:solidFill>
                <a:srgbClr val="4472C4"/>
              </a:solidFill>
              <a:effectLst/>
              <a:latin typeface="Calibri"/>
              <a:cs typeface="Calibri"/>
            </a:endParaRPr>
          </a:p>
          <a:p>
            <a:pPr algn="l" rtl="0" fontAlgn="base">
              <a:lnSpc>
                <a:spcPts val="1538"/>
              </a:lnSpc>
              <a:spcAft>
                <a:spcPts val="800"/>
              </a:spcAft>
            </a:pPr>
            <a:r>
              <a:rPr lang="en-US" sz="1800" b="0" i="0" dirty="0">
                <a:solidFill>
                  <a:srgbClr val="4472C4"/>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800" b="0" i="0" dirty="0">
                <a:solidFill>
                  <a:srgbClr val="4472C4"/>
                </a:solidFill>
                <a:effectLst/>
                <a:latin typeface="Calibri" panose="020F0502020204030204" pitchFamily="34" charset="0"/>
              </a:rPr>
              <a:t>Slide 9 (Option: </a:t>
            </a:r>
            <a:r>
              <a:rPr lang="en-US" sz="1800" b="1" i="0" dirty="0">
                <a:solidFill>
                  <a:srgbClr val="4472C4"/>
                </a:solidFill>
                <a:effectLst/>
                <a:latin typeface="Calibri" panose="020F0502020204030204" pitchFamily="34" charset="0"/>
              </a:rPr>
              <a:t>Contemplative Dimension within Scripture</a:t>
            </a:r>
            <a:r>
              <a:rPr lang="en-US" sz="1800" b="0" i="0" dirty="0">
                <a:solidFill>
                  <a:srgbClr val="4472C4"/>
                </a:solidFill>
                <a:effectLst/>
                <a:latin typeface="Calibri" panose="020F0502020204030204" pitchFamily="34" charset="0"/>
              </a:rPr>
              <a:t>)</a:t>
            </a:r>
          </a:p>
          <a:p>
            <a:pPr algn="l" rtl="0" fontAlgn="base">
              <a:lnSpc>
                <a:spcPts val="1538"/>
              </a:lnSpc>
              <a:spcAft>
                <a:spcPts val="800"/>
              </a:spcAft>
            </a:pP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800" b="0" i="0" dirty="0">
                <a:solidFill>
                  <a:srgbClr val="4472C4"/>
                </a:solidFill>
                <a:effectLst/>
                <a:latin typeface="Calibri" panose="020F0502020204030204" pitchFamily="34" charset="0"/>
              </a:rPr>
              <a:t>Slide 10 (Option: </a:t>
            </a:r>
            <a:r>
              <a:rPr lang="en-US" sz="1800" b="1" i="0" dirty="0">
                <a:solidFill>
                  <a:srgbClr val="4472C4"/>
                </a:solidFill>
                <a:effectLst/>
                <a:latin typeface="Calibri" panose="020F0502020204030204" pitchFamily="34" charset="0"/>
              </a:rPr>
              <a:t>The Christian Contemplative Tradition</a:t>
            </a:r>
            <a:r>
              <a:rPr lang="en-US" sz="1800" b="0" i="0" dirty="0">
                <a:solidFill>
                  <a:srgbClr val="4472C4"/>
                </a:solidFill>
                <a:effectLst/>
                <a:latin typeface="Calibri" panose="020F0502020204030204" pitchFamily="34" charset="0"/>
              </a:rPr>
              <a:t>) </a:t>
            </a:r>
          </a:p>
          <a:p>
            <a:pPr algn="l" rtl="0" fontAlgn="base">
              <a:lnSpc>
                <a:spcPts val="1538"/>
              </a:lnSpc>
              <a:spcAft>
                <a:spcPts val="800"/>
              </a:spcAft>
            </a:pP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800" b="0" i="0" dirty="0">
                <a:solidFill>
                  <a:srgbClr val="4472C4"/>
                </a:solidFill>
                <a:effectLst/>
                <a:latin typeface="Calibri" panose="020F0502020204030204" pitchFamily="34" charset="0"/>
              </a:rPr>
              <a:t>Slide 11 (Option: </a:t>
            </a:r>
            <a:r>
              <a:rPr lang="en-US" sz="1800" b="1" i="0" dirty="0">
                <a:solidFill>
                  <a:srgbClr val="4472C4"/>
                </a:solidFill>
                <a:effectLst/>
                <a:latin typeface="Calibri" panose="020F0502020204030204" pitchFamily="34" charset="0"/>
              </a:rPr>
              <a:t>History of Contemplative Outreach</a:t>
            </a:r>
            <a:r>
              <a:rPr lang="en-US" sz="1800" b="0" i="0" dirty="0">
                <a:solidFill>
                  <a:srgbClr val="4472C4"/>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C399437A-0DCE-047B-05D7-B78E8E757CF9}"/>
              </a:ext>
            </a:extLst>
          </p:cNvPr>
          <p:cNvSpPr>
            <a:spLocks noGrp="1"/>
          </p:cNvSpPr>
          <p:nvPr>
            <p:ph type="sldNum" sz="quarter" idx="10"/>
          </p:nvPr>
        </p:nvSpPr>
        <p:spPr/>
        <p:txBody>
          <a:bodyPr/>
          <a:lstStyle/>
          <a:p>
            <a:fld id="{275226AD-E66B-47A8-8A26-3C89A522D7EA}" type="slidenum">
              <a:rPr lang="en-US" smtClean="0"/>
              <a:t>8</a:t>
            </a:fld>
            <a:endParaRPr lang="en-US"/>
          </a:p>
        </p:txBody>
      </p:sp>
    </p:spTree>
    <p:extLst>
      <p:ext uri="{BB962C8B-B14F-4D97-AF65-F5344CB8AC3E}">
        <p14:creationId xmlns:p14="http://schemas.microsoft.com/office/powerpoint/2010/main" val="1298171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**Option** </a:t>
            </a:r>
            <a:r>
              <a:rPr lang="en-US" sz="1200" b="1" i="0" dirty="0"/>
              <a:t>9. </a:t>
            </a:r>
            <a:r>
              <a:rPr lang="en-US" b="1" i="0" dirty="0"/>
              <a:t>Contemplative Dimension within Scripture</a:t>
            </a:r>
          </a:p>
          <a:p>
            <a:endParaRPr lang="en-US" i="0" dirty="0"/>
          </a:p>
          <a:p>
            <a:pPr fontAlgn="base">
              <a:lnSpc>
                <a:spcPts val="1538"/>
              </a:lnSpc>
              <a:spcAft>
                <a:spcPts val="800"/>
              </a:spcAft>
            </a:pPr>
            <a:r>
              <a:rPr lang="en-US" sz="1800" b="0" i="0">
                <a:solidFill>
                  <a:srgbClr val="4472C4"/>
                </a:solidFill>
                <a:effectLst/>
                <a:latin typeface="Calibri"/>
                <a:cs typeface="Calibri"/>
              </a:rPr>
              <a:t>Jesus said, “When you pray, go to</a:t>
            </a:r>
            <a:r>
              <a:rPr lang="en-US" sz="1800">
                <a:solidFill>
                  <a:srgbClr val="4472C4"/>
                </a:solidFill>
                <a:latin typeface="Calibri"/>
                <a:cs typeface="Calibri"/>
              </a:rPr>
              <a:t> your </a:t>
            </a:r>
            <a:r>
              <a:rPr lang="en-US" sz="1800" b="0" i="0">
                <a:solidFill>
                  <a:srgbClr val="4472C4"/>
                </a:solidFill>
                <a:effectLst/>
                <a:latin typeface="Calibri"/>
                <a:cs typeface="Calibri"/>
              </a:rPr>
              <a:t>inner room, close the door, and pray to your Father in secret. And your Father who sees in secret will reward you.”  - Matthew 6:6 (NAB) </a:t>
            </a:r>
            <a:endParaRPr lang="en-US" b="0" i="0">
              <a:solidFill>
                <a:srgbClr val="000000"/>
              </a:solidFill>
              <a:effectLst/>
              <a:latin typeface="Calibri"/>
              <a:cs typeface="Calibri"/>
            </a:endParaRPr>
          </a:p>
          <a:p>
            <a:pPr algn="l" rtl="0" fontAlgn="base">
              <a:lnSpc>
                <a:spcPts val="1538"/>
              </a:lnSpc>
              <a:spcAft>
                <a:spcPts val="800"/>
              </a:spcAft>
            </a:pPr>
            <a:r>
              <a:rPr lang="en-US" sz="1800" b="0" i="0">
                <a:solidFill>
                  <a:srgbClr val="4472C4"/>
                </a:solidFill>
                <a:effectLst/>
                <a:latin typeface="Calibri"/>
                <a:cs typeface="Calibri"/>
              </a:rPr>
              <a:t> </a:t>
            </a:r>
            <a:endParaRPr lang="en-US" b="0" i="0">
              <a:solidFill>
                <a:srgbClr val="000000"/>
              </a:solidFill>
              <a:effectLst/>
              <a:latin typeface="Calibri"/>
              <a:cs typeface="Calibri"/>
            </a:endParaRPr>
          </a:p>
          <a:p>
            <a:pPr algn="l" rtl="0" fontAlgn="base">
              <a:lnSpc>
                <a:spcPts val="1538"/>
              </a:lnSpc>
              <a:spcAft>
                <a:spcPts val="800"/>
              </a:spcAft>
            </a:pPr>
            <a:r>
              <a:rPr lang="en-US" sz="1800" b="0" i="0">
                <a:solidFill>
                  <a:srgbClr val="4472C4"/>
                </a:solidFill>
                <a:effectLst/>
                <a:latin typeface="Calibri"/>
                <a:cs typeface="Calibri"/>
              </a:rPr>
              <a:t>On that day you will know that I am in my Father, and you in me, and I in you. - John 14:20 (NRSV) </a:t>
            </a:r>
            <a:endParaRPr lang="en-US" b="0" i="0">
              <a:solidFill>
                <a:srgbClr val="000000"/>
              </a:solidFill>
              <a:effectLst/>
              <a:latin typeface="Calibri"/>
              <a:cs typeface="Calibri"/>
            </a:endParaRPr>
          </a:p>
          <a:p>
            <a:pPr algn="l" rtl="0" fontAlgn="base">
              <a:lnSpc>
                <a:spcPts val="1538"/>
              </a:lnSpc>
              <a:spcAft>
                <a:spcPts val="800"/>
              </a:spcAft>
            </a:pPr>
            <a:r>
              <a:rPr lang="en-US" sz="1800" b="0" i="0">
                <a:solidFill>
                  <a:srgbClr val="4472C4"/>
                </a:solidFill>
                <a:effectLst/>
                <a:latin typeface="Calibri"/>
                <a:cs typeface="Calibri"/>
              </a:rPr>
              <a:t> </a:t>
            </a:r>
            <a:endParaRPr lang="en-US" b="0" i="0">
              <a:solidFill>
                <a:srgbClr val="000000"/>
              </a:solidFill>
              <a:effectLst/>
              <a:latin typeface="Calibri"/>
              <a:cs typeface="Calibri"/>
            </a:endParaRPr>
          </a:p>
          <a:p>
            <a:pPr algn="l" rtl="0" fontAlgn="base">
              <a:lnSpc>
                <a:spcPts val="1538"/>
              </a:lnSpc>
              <a:spcAft>
                <a:spcPts val="800"/>
              </a:spcAft>
            </a:pPr>
            <a:r>
              <a:rPr lang="en-US" sz="1800" b="0" i="0">
                <a:solidFill>
                  <a:srgbClr val="4472C4"/>
                </a:solidFill>
                <a:effectLst/>
                <a:latin typeface="Calibri"/>
                <a:cs typeface="Calibri"/>
              </a:rPr>
              <a:t> Jesus said, “Come to me, all of you who are weary and carry heavy burdens, and I will give you rest. Take my yoke upon you. Let me teach you, because I am humble and gentle at heart, and you will find rest for your souls. - Matthew 11:28-29 (NRSV) </a:t>
            </a:r>
            <a:endParaRPr lang="en-US" b="0" i="0">
              <a:solidFill>
                <a:srgbClr val="000000"/>
              </a:solidFill>
              <a:effectLst/>
              <a:latin typeface="Calibri"/>
              <a:cs typeface="Calibri"/>
            </a:endParaRPr>
          </a:p>
          <a:p>
            <a:pPr algn="l" rtl="0" fontAlgn="base">
              <a:lnSpc>
                <a:spcPts val="1538"/>
              </a:lnSpc>
              <a:spcAft>
                <a:spcPts val="800"/>
              </a:spcAft>
            </a:pPr>
            <a:r>
              <a:rPr lang="en-US" sz="1800" b="0" i="0">
                <a:solidFill>
                  <a:srgbClr val="4472C4"/>
                </a:solidFill>
                <a:effectLst/>
                <a:latin typeface="Calibri"/>
                <a:cs typeface="Calibri"/>
              </a:rPr>
              <a:t> </a:t>
            </a:r>
            <a:endParaRPr lang="en-US" b="0" i="0">
              <a:solidFill>
                <a:srgbClr val="000000"/>
              </a:solidFill>
              <a:effectLst/>
              <a:latin typeface="Calibri"/>
              <a:cs typeface="Calibri"/>
            </a:endParaRPr>
          </a:p>
          <a:p>
            <a:pPr algn="l" rtl="0" fontAlgn="base">
              <a:lnSpc>
                <a:spcPts val="1538"/>
              </a:lnSpc>
              <a:spcAft>
                <a:spcPts val="800"/>
              </a:spcAft>
            </a:pPr>
            <a:r>
              <a:rPr lang="en-US" sz="1800" b="0" i="0">
                <a:solidFill>
                  <a:srgbClr val="4472C4"/>
                </a:solidFill>
                <a:effectLst/>
                <a:latin typeface="Calibri"/>
                <a:cs typeface="Calibri"/>
              </a:rPr>
              <a:t>I pray that you may have the power to comprehend, with all the saints, what is the breadth and length and height and depth, and to know the love of Christ that surpasses knowledge, so that you may be filled with all the fullness of God. - Ephesians 3:18-19 (NRSV) </a:t>
            </a:r>
            <a:endParaRPr lang="en-US" b="0" i="0">
              <a:solidFill>
                <a:srgbClr val="000000"/>
              </a:solidFill>
              <a:effectLst/>
              <a:latin typeface="Calibri"/>
              <a:cs typeface="Calibri"/>
            </a:endParaRPr>
          </a:p>
          <a:p>
            <a:pPr algn="l" rtl="0" fontAlgn="base">
              <a:lnSpc>
                <a:spcPts val="1538"/>
              </a:lnSpc>
              <a:spcAft>
                <a:spcPts val="800"/>
              </a:spcAft>
            </a:pPr>
            <a:r>
              <a:rPr lang="en-US" sz="1800" b="0" i="0">
                <a:solidFill>
                  <a:srgbClr val="4472C4"/>
                </a:solidFill>
                <a:effectLst/>
                <a:latin typeface="Calibri"/>
                <a:cs typeface="Calibri"/>
              </a:rPr>
              <a:t> </a:t>
            </a:r>
            <a:endParaRPr lang="en-US" b="0" i="0">
              <a:solidFill>
                <a:srgbClr val="000000"/>
              </a:solidFill>
              <a:effectLst/>
              <a:latin typeface="Calibri"/>
              <a:cs typeface="Calibri"/>
            </a:endParaRPr>
          </a:p>
          <a:p>
            <a:pPr algn="l" rtl="0" fontAlgn="base">
              <a:lnSpc>
                <a:spcPts val="1538"/>
              </a:lnSpc>
              <a:spcAft>
                <a:spcPts val="800"/>
              </a:spcAft>
            </a:pPr>
            <a:r>
              <a:rPr lang="en-US" sz="1800" b="0" i="0">
                <a:solidFill>
                  <a:srgbClr val="4472C4"/>
                </a:solidFill>
                <a:effectLst/>
                <a:latin typeface="Calibri"/>
                <a:cs typeface="Calibri"/>
              </a:rPr>
              <a:t> We love [God] because [God] first loved us. - I John 4:19 (NRSV) </a:t>
            </a:r>
            <a:endParaRPr lang="en-US" b="0" i="0">
              <a:solidFill>
                <a:srgbClr val="000000"/>
              </a:solidFill>
              <a:effectLst/>
              <a:latin typeface="Calibri"/>
              <a:cs typeface="Calibri"/>
            </a:endParaRPr>
          </a:p>
          <a:p>
            <a:pPr algn="l" rtl="0" fontAlgn="base">
              <a:lnSpc>
                <a:spcPts val="1538"/>
              </a:lnSpc>
              <a:spcAft>
                <a:spcPts val="800"/>
              </a:spcAft>
            </a:pPr>
            <a:r>
              <a:rPr lang="en-US" sz="1800" b="0" i="0">
                <a:solidFill>
                  <a:srgbClr val="4472C4"/>
                </a:solidFill>
                <a:effectLst/>
                <a:latin typeface="Calibri"/>
                <a:cs typeface="Calibri"/>
              </a:rPr>
              <a:t> </a:t>
            </a:r>
            <a:endParaRPr lang="en-US" b="0" i="0">
              <a:solidFill>
                <a:srgbClr val="000000"/>
              </a:solidFill>
              <a:effectLst/>
              <a:latin typeface="Calibri"/>
              <a:cs typeface="Calibri"/>
            </a:endParaRPr>
          </a:p>
          <a:p>
            <a:pPr algn="l" rtl="0" fontAlgn="base">
              <a:lnSpc>
                <a:spcPts val="1538"/>
              </a:lnSpc>
              <a:spcAft>
                <a:spcPts val="800"/>
              </a:spcAft>
            </a:pPr>
            <a:r>
              <a:rPr lang="en-US" sz="1800" b="0" i="0">
                <a:solidFill>
                  <a:srgbClr val="4472C4"/>
                </a:solidFill>
                <a:effectLst/>
                <a:latin typeface="Calibri"/>
                <a:cs typeface="Calibri"/>
              </a:rPr>
              <a:t> Be still and know that I am God. - Psalm 46:10 (NRSV) </a:t>
            </a:r>
            <a:endParaRPr lang="en-US" b="0" i="0">
              <a:solidFill>
                <a:srgbClr val="000000"/>
              </a:solidFill>
              <a:effectLst/>
              <a:latin typeface="Calibri"/>
              <a:cs typeface="Calibri"/>
            </a:endParaRPr>
          </a:p>
          <a:p>
            <a:endParaRPr lang="en-US" i="0" dirty="0"/>
          </a:p>
        </p:txBody>
      </p:sp>
      <p:sp>
        <p:nvSpPr>
          <p:cNvPr id="4" name="Slide Number Placeholder 3"/>
          <p:cNvSpPr>
            <a:spLocks noGrp="1"/>
          </p:cNvSpPr>
          <p:nvPr>
            <p:ph type="sldNum" sz="quarter" idx="5"/>
          </p:nvPr>
        </p:nvSpPr>
        <p:spPr/>
        <p:txBody>
          <a:bodyPr/>
          <a:lstStyle/>
          <a:p>
            <a:fld id="{275226AD-E66B-47A8-8A26-3C89A522D7EA}" type="slidenum">
              <a:rPr lang="en-US" smtClean="0"/>
              <a:t>9</a:t>
            </a:fld>
            <a:endParaRPr lang="en-US"/>
          </a:p>
        </p:txBody>
      </p:sp>
    </p:spTree>
    <p:extLst>
      <p:ext uri="{BB962C8B-B14F-4D97-AF65-F5344CB8AC3E}">
        <p14:creationId xmlns:p14="http://schemas.microsoft.com/office/powerpoint/2010/main" val="2868330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03381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rgbClr val="9B6D4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6EC3C9-90A2-4138-A73E-0AF74EE1AFB8}" type="datetime1">
              <a:rPr lang="en-US" smtClean="0"/>
              <a:t>12/6/24</a:t>
            </a:fld>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482176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4DECBE-D4E0-4085-AA35-3505EAC2632D}" type="datetime1">
              <a:rPr lang="en-US" smtClean="0"/>
              <a:t>12/6/24</a:t>
            </a:fld>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
        <p:nvSpPr>
          <p:cNvPr id="7" name="Footer Placeholder 1">
            <a:extLst>
              <a:ext uri="{FF2B5EF4-FFF2-40B4-BE49-F238E27FC236}">
                <a16:creationId xmlns:a16="http://schemas.microsoft.com/office/drawing/2014/main" id="{6217D108-15F3-7CAA-7F85-0B705E5BB2BC}"/>
              </a:ext>
            </a:extLst>
          </p:cNvPr>
          <p:cNvSpPr txBox="1">
            <a:spLocks/>
          </p:cNvSpPr>
          <p:nvPr userDrawn="1"/>
        </p:nvSpPr>
        <p:spPr>
          <a:xfrm>
            <a:off x="0" y="6465751"/>
            <a:ext cx="12192000"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Contemplative outreach, revised 2024 </a:t>
            </a:r>
          </a:p>
        </p:txBody>
      </p:sp>
      <p:pic>
        <p:nvPicPr>
          <p:cNvPr id="8" name="Picture 7">
            <a:extLst>
              <a:ext uri="{FF2B5EF4-FFF2-40B4-BE49-F238E27FC236}">
                <a16:creationId xmlns:a16="http://schemas.microsoft.com/office/drawing/2014/main" id="{9A7DBFD6-30DD-A83F-87E3-A678037DDA32}"/>
              </a:ext>
            </a:extLst>
          </p:cNvPr>
          <p:cNvPicPr>
            <a:picLocks noChangeAspect="1"/>
          </p:cNvPicPr>
          <p:nvPr userDrawn="1"/>
        </p:nvPicPr>
        <p:blipFill>
          <a:blip r:embed="rId2"/>
          <a:stretch>
            <a:fillRect/>
          </a:stretch>
        </p:blipFill>
        <p:spPr>
          <a:xfrm>
            <a:off x="4252792" y="6514675"/>
            <a:ext cx="257633" cy="257633"/>
          </a:xfrm>
          <a:prstGeom prst="rect">
            <a:avLst/>
          </a:prstGeom>
        </p:spPr>
      </p:pic>
    </p:spTree>
    <p:extLst>
      <p:ext uri="{BB962C8B-B14F-4D97-AF65-F5344CB8AC3E}">
        <p14:creationId xmlns:p14="http://schemas.microsoft.com/office/powerpoint/2010/main" val="424804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03381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rgbClr val="9B6D4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807894-E20C-4C93-A4E0-2D6CF6353FA6}" type="datetime1">
              <a:rPr lang="en-US" smtClean="0"/>
              <a:t>12/6/24</a:t>
            </a:fld>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
        <p:nvSpPr>
          <p:cNvPr id="9" name="Footer Placeholder 1">
            <a:extLst>
              <a:ext uri="{FF2B5EF4-FFF2-40B4-BE49-F238E27FC236}">
                <a16:creationId xmlns:a16="http://schemas.microsoft.com/office/drawing/2014/main" id="{C22E11C4-9DAF-234C-5113-AA58141BF420}"/>
              </a:ext>
            </a:extLst>
          </p:cNvPr>
          <p:cNvSpPr txBox="1">
            <a:spLocks/>
          </p:cNvSpPr>
          <p:nvPr userDrawn="1"/>
        </p:nvSpPr>
        <p:spPr>
          <a:xfrm>
            <a:off x="0" y="6465751"/>
            <a:ext cx="12192000"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Contemplative outreach, revised 2024 </a:t>
            </a:r>
          </a:p>
        </p:txBody>
      </p:sp>
      <p:pic>
        <p:nvPicPr>
          <p:cNvPr id="10" name="Picture 9">
            <a:extLst>
              <a:ext uri="{FF2B5EF4-FFF2-40B4-BE49-F238E27FC236}">
                <a16:creationId xmlns:a16="http://schemas.microsoft.com/office/drawing/2014/main" id="{ECA9E00F-6AC5-F467-1388-9B4D6DC383A5}"/>
              </a:ext>
            </a:extLst>
          </p:cNvPr>
          <p:cNvPicPr>
            <a:picLocks noChangeAspect="1"/>
          </p:cNvPicPr>
          <p:nvPr userDrawn="1"/>
        </p:nvPicPr>
        <p:blipFill>
          <a:blip r:embed="rId2"/>
          <a:stretch>
            <a:fillRect/>
          </a:stretch>
        </p:blipFill>
        <p:spPr>
          <a:xfrm>
            <a:off x="4252792" y="6514675"/>
            <a:ext cx="257633" cy="257633"/>
          </a:xfrm>
          <a:prstGeom prst="rect">
            <a:avLst/>
          </a:prstGeom>
        </p:spPr>
      </p:pic>
    </p:spTree>
    <p:extLst>
      <p:ext uri="{BB962C8B-B14F-4D97-AF65-F5344CB8AC3E}">
        <p14:creationId xmlns:p14="http://schemas.microsoft.com/office/powerpoint/2010/main" val="616531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25A0600-D28E-481B-9A7F-2708190AE61E}" type="datetime1">
              <a:rPr lang="en-US" smtClean="0"/>
              <a:t>12/6/24</a:t>
            </a:fld>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a:t>
            </a:fld>
            <a:endParaRPr lang="en-US" dirty="0"/>
          </a:p>
        </p:txBody>
      </p:sp>
    </p:spTree>
    <p:extLst>
      <p:ext uri="{BB962C8B-B14F-4D97-AF65-F5344CB8AC3E}">
        <p14:creationId xmlns:p14="http://schemas.microsoft.com/office/powerpoint/2010/main" val="135740978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p:nvSpPr>
        <p:spPr>
          <a:xfrm>
            <a:off x="15" y="6334316"/>
            <a:ext cx="12188825" cy="64008"/>
          </a:xfrm>
          <a:prstGeom prst="rect">
            <a:avLst/>
          </a:prstGeom>
          <a:solidFill>
            <a:srgbClr val="9B6D4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C294BB-A33D-4CBC-9982-E094E6CC98FE}" type="datetime1">
              <a:rPr lang="en-US" smtClean="0"/>
              <a:t>12/6/24</a:t>
            </a:fld>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Footer Placeholder 1">
            <a:extLst>
              <a:ext uri="{FF2B5EF4-FFF2-40B4-BE49-F238E27FC236}">
                <a16:creationId xmlns:a16="http://schemas.microsoft.com/office/drawing/2014/main" id="{55FCCC99-1F4F-E472-A9A7-3420A74845E7}"/>
              </a:ext>
            </a:extLst>
          </p:cNvPr>
          <p:cNvSpPr txBox="1">
            <a:spLocks/>
          </p:cNvSpPr>
          <p:nvPr userDrawn="1"/>
        </p:nvSpPr>
        <p:spPr>
          <a:xfrm>
            <a:off x="0" y="6453225"/>
            <a:ext cx="12192000"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Contemplative outreach, revised 2024 </a:t>
            </a:r>
          </a:p>
        </p:txBody>
      </p:sp>
      <p:pic>
        <p:nvPicPr>
          <p:cNvPr id="11" name="Picture 10">
            <a:extLst>
              <a:ext uri="{FF2B5EF4-FFF2-40B4-BE49-F238E27FC236}">
                <a16:creationId xmlns:a16="http://schemas.microsoft.com/office/drawing/2014/main" id="{01B43712-6657-1AA9-B0C7-CD3A504E668B}"/>
              </a:ext>
            </a:extLst>
          </p:cNvPr>
          <p:cNvPicPr>
            <a:picLocks noChangeAspect="1"/>
          </p:cNvPicPr>
          <p:nvPr userDrawn="1"/>
        </p:nvPicPr>
        <p:blipFill>
          <a:blip r:embed="rId2"/>
          <a:stretch>
            <a:fillRect/>
          </a:stretch>
        </p:blipFill>
        <p:spPr>
          <a:xfrm>
            <a:off x="4252792" y="6489623"/>
            <a:ext cx="257633" cy="257633"/>
          </a:xfrm>
          <a:prstGeom prst="rect">
            <a:avLst/>
          </a:prstGeom>
        </p:spPr>
      </p:pic>
    </p:spTree>
    <p:extLst>
      <p:ext uri="{BB962C8B-B14F-4D97-AF65-F5344CB8AC3E}">
        <p14:creationId xmlns:p14="http://schemas.microsoft.com/office/powerpoint/2010/main" val="2134244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27A64AA-389D-4258-AE9B-1C966B4C3AE7}" type="datetime1">
              <a:rPr lang="en-US" smtClean="0"/>
              <a:t>12/6/24</a:t>
            </a:fld>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
        <p:nvSpPr>
          <p:cNvPr id="2" name="Footer Placeholder 1">
            <a:extLst>
              <a:ext uri="{FF2B5EF4-FFF2-40B4-BE49-F238E27FC236}">
                <a16:creationId xmlns:a16="http://schemas.microsoft.com/office/drawing/2014/main" id="{54FEB888-8B0F-8289-3805-255706B8D2F7}"/>
              </a:ext>
            </a:extLst>
          </p:cNvPr>
          <p:cNvSpPr txBox="1">
            <a:spLocks/>
          </p:cNvSpPr>
          <p:nvPr userDrawn="1"/>
        </p:nvSpPr>
        <p:spPr>
          <a:xfrm>
            <a:off x="0" y="6453225"/>
            <a:ext cx="12192000"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Contemplative outreach, revised 2024 </a:t>
            </a:r>
          </a:p>
        </p:txBody>
      </p:sp>
      <p:pic>
        <p:nvPicPr>
          <p:cNvPr id="9" name="Picture 8">
            <a:extLst>
              <a:ext uri="{FF2B5EF4-FFF2-40B4-BE49-F238E27FC236}">
                <a16:creationId xmlns:a16="http://schemas.microsoft.com/office/drawing/2014/main" id="{A0691E64-B1CA-2381-BBAA-F82570A4D68B}"/>
              </a:ext>
            </a:extLst>
          </p:cNvPr>
          <p:cNvPicPr>
            <a:picLocks noChangeAspect="1"/>
          </p:cNvPicPr>
          <p:nvPr userDrawn="1"/>
        </p:nvPicPr>
        <p:blipFill>
          <a:blip r:embed="rId2"/>
          <a:stretch>
            <a:fillRect/>
          </a:stretch>
        </p:blipFill>
        <p:spPr>
          <a:xfrm>
            <a:off x="4252792" y="6502149"/>
            <a:ext cx="257633" cy="257633"/>
          </a:xfrm>
          <a:prstGeom prst="rect">
            <a:avLst/>
          </a:prstGeom>
        </p:spPr>
      </p:pic>
    </p:spTree>
    <p:extLst>
      <p:ext uri="{BB962C8B-B14F-4D97-AF65-F5344CB8AC3E}">
        <p14:creationId xmlns:p14="http://schemas.microsoft.com/office/powerpoint/2010/main" val="1880890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26E4926-6FC2-487C-8174-B25E2A7BE837}" type="datetime1">
              <a:rPr lang="en-US" smtClean="0"/>
              <a:t>12/6/24</a:t>
            </a:fld>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84481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1F03A2D-FAD0-4330-893E-B274147C70D3}" type="datetime1">
              <a:rPr lang="en-US" smtClean="0"/>
              <a:t>12/6/24</a:t>
            </a:fld>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
        <p:nvSpPr>
          <p:cNvPr id="8" name="Footer Placeholder 1">
            <a:extLst>
              <a:ext uri="{FF2B5EF4-FFF2-40B4-BE49-F238E27FC236}">
                <a16:creationId xmlns:a16="http://schemas.microsoft.com/office/drawing/2014/main" id="{4844DA51-4F7D-7B71-2B7E-1742717B4406}"/>
              </a:ext>
            </a:extLst>
          </p:cNvPr>
          <p:cNvSpPr txBox="1">
            <a:spLocks/>
          </p:cNvSpPr>
          <p:nvPr userDrawn="1"/>
        </p:nvSpPr>
        <p:spPr>
          <a:xfrm>
            <a:off x="0" y="6453225"/>
            <a:ext cx="12192000"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Contemplative outreach, revised 2024 </a:t>
            </a:r>
          </a:p>
        </p:txBody>
      </p:sp>
      <p:pic>
        <p:nvPicPr>
          <p:cNvPr id="9" name="Picture 8">
            <a:extLst>
              <a:ext uri="{FF2B5EF4-FFF2-40B4-BE49-F238E27FC236}">
                <a16:creationId xmlns:a16="http://schemas.microsoft.com/office/drawing/2014/main" id="{DB7EBEDF-30DD-263A-57C7-67A4B9FCCDCE}"/>
              </a:ext>
            </a:extLst>
          </p:cNvPr>
          <p:cNvPicPr>
            <a:picLocks noChangeAspect="1"/>
          </p:cNvPicPr>
          <p:nvPr userDrawn="1"/>
        </p:nvPicPr>
        <p:blipFill>
          <a:blip r:embed="rId2"/>
          <a:stretch>
            <a:fillRect/>
          </a:stretch>
        </p:blipFill>
        <p:spPr>
          <a:xfrm>
            <a:off x="4252792" y="6502149"/>
            <a:ext cx="257633" cy="257633"/>
          </a:xfrm>
          <a:prstGeom prst="rect">
            <a:avLst/>
          </a:prstGeom>
        </p:spPr>
      </p:pic>
    </p:spTree>
    <p:extLst>
      <p:ext uri="{BB962C8B-B14F-4D97-AF65-F5344CB8AC3E}">
        <p14:creationId xmlns:p14="http://schemas.microsoft.com/office/powerpoint/2010/main" val="763633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p:cNvSpPr/>
          <p:nvPr/>
        </p:nvSpPr>
        <p:spPr>
          <a:xfrm>
            <a:off x="15" y="6334316"/>
            <a:ext cx="12188825" cy="64008"/>
          </a:xfrm>
          <a:prstGeom prst="rect">
            <a:avLst/>
          </a:prstGeom>
          <a:solidFill>
            <a:srgbClr val="9B6D4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7D919B1-901C-4FAB-8586-B8DEBF6B23AD}" type="datetime1">
              <a:rPr lang="en-US" smtClean="0"/>
              <a:t>12/6/24</a:t>
            </a:fld>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0747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rgbClr val="03381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rgbClr val="9B6D4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9A7860B-FC46-411C-A3C6-D21BF27118D7}" type="datetime1">
              <a:rPr lang="en-US" smtClean="0"/>
              <a:t>12/6/24</a:t>
            </a:fld>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dirty="0"/>
          </a:p>
        </p:txBody>
      </p:sp>
      <p:sp>
        <p:nvSpPr>
          <p:cNvPr id="10" name="Footer Placeholder 1">
            <a:extLst>
              <a:ext uri="{FF2B5EF4-FFF2-40B4-BE49-F238E27FC236}">
                <a16:creationId xmlns:a16="http://schemas.microsoft.com/office/drawing/2014/main" id="{5AF88FE1-7F01-2041-7DFA-C278B3889A9D}"/>
              </a:ext>
            </a:extLst>
          </p:cNvPr>
          <p:cNvSpPr txBox="1">
            <a:spLocks/>
          </p:cNvSpPr>
          <p:nvPr userDrawn="1"/>
        </p:nvSpPr>
        <p:spPr>
          <a:xfrm>
            <a:off x="0" y="6453225"/>
            <a:ext cx="12192000"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Contemplative outreach, revised 2024 </a:t>
            </a:r>
          </a:p>
        </p:txBody>
      </p:sp>
      <p:pic>
        <p:nvPicPr>
          <p:cNvPr id="11" name="Picture 10">
            <a:extLst>
              <a:ext uri="{FF2B5EF4-FFF2-40B4-BE49-F238E27FC236}">
                <a16:creationId xmlns:a16="http://schemas.microsoft.com/office/drawing/2014/main" id="{A99BA91C-667F-EB1F-EE6B-430498D8B776}"/>
              </a:ext>
            </a:extLst>
          </p:cNvPr>
          <p:cNvPicPr>
            <a:picLocks noChangeAspect="1"/>
          </p:cNvPicPr>
          <p:nvPr userDrawn="1"/>
        </p:nvPicPr>
        <p:blipFill>
          <a:blip r:embed="rId2"/>
          <a:stretch>
            <a:fillRect/>
          </a:stretch>
        </p:blipFill>
        <p:spPr>
          <a:xfrm>
            <a:off x="4252792" y="6502149"/>
            <a:ext cx="257633" cy="257633"/>
          </a:xfrm>
          <a:prstGeom prst="rect">
            <a:avLst/>
          </a:prstGeom>
        </p:spPr>
      </p:pic>
    </p:spTree>
    <p:extLst>
      <p:ext uri="{BB962C8B-B14F-4D97-AF65-F5344CB8AC3E}">
        <p14:creationId xmlns:p14="http://schemas.microsoft.com/office/powerpoint/2010/main" val="1934257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rgbClr val="03381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rgbClr val="9B6D4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90E933C-DB6B-4F75-A188-AB29173263B1}" type="datetime1">
              <a:rPr lang="en-US" smtClean="0"/>
              <a:t>12/6/24</a:t>
            </a:fld>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
        <p:nvSpPr>
          <p:cNvPr id="10" name="Footer Placeholder 1">
            <a:extLst>
              <a:ext uri="{FF2B5EF4-FFF2-40B4-BE49-F238E27FC236}">
                <a16:creationId xmlns:a16="http://schemas.microsoft.com/office/drawing/2014/main" id="{E49E3A50-09B6-7A1B-FD27-2F25278C723F}"/>
              </a:ext>
            </a:extLst>
          </p:cNvPr>
          <p:cNvSpPr txBox="1">
            <a:spLocks/>
          </p:cNvSpPr>
          <p:nvPr userDrawn="1"/>
        </p:nvSpPr>
        <p:spPr>
          <a:xfrm>
            <a:off x="0" y="6478277"/>
            <a:ext cx="12192000"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Contemplative outreach, revised 2024 </a:t>
            </a:r>
          </a:p>
        </p:txBody>
      </p:sp>
      <p:pic>
        <p:nvPicPr>
          <p:cNvPr id="11" name="Picture 10">
            <a:extLst>
              <a:ext uri="{FF2B5EF4-FFF2-40B4-BE49-F238E27FC236}">
                <a16:creationId xmlns:a16="http://schemas.microsoft.com/office/drawing/2014/main" id="{596CF545-A2A4-DAE1-A272-C4EBC1AF2E67}"/>
              </a:ext>
            </a:extLst>
          </p:cNvPr>
          <p:cNvPicPr>
            <a:picLocks noChangeAspect="1"/>
          </p:cNvPicPr>
          <p:nvPr userDrawn="1"/>
        </p:nvPicPr>
        <p:blipFill>
          <a:blip r:embed="rId2"/>
          <a:stretch>
            <a:fillRect/>
          </a:stretch>
        </p:blipFill>
        <p:spPr>
          <a:xfrm>
            <a:off x="4252792" y="6527201"/>
            <a:ext cx="257633" cy="257633"/>
          </a:xfrm>
          <a:prstGeom prst="rect">
            <a:avLst/>
          </a:prstGeom>
        </p:spPr>
      </p:pic>
    </p:spTree>
    <p:extLst>
      <p:ext uri="{BB962C8B-B14F-4D97-AF65-F5344CB8AC3E}">
        <p14:creationId xmlns:p14="http://schemas.microsoft.com/office/powerpoint/2010/main" val="953248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1B3A7"/>
        </a:soli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rgbClr val="03381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rgbClr val="9B6D4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F1EE6811-9327-42E9-ACF9-A4CAA931DACC}" type="datetime1">
              <a:rPr lang="en-US" smtClean="0"/>
              <a:t>12/6/24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Contemplative Outreach, LTD., Butler, New Jersey, USA, revised August 2018</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533947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5.jpe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18/10/relationships/comments" Target="../comments/modernComment_106_8251974B.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18/10/relationships/comments" Target="../comments/modernComment_139_99E23E7A.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B49763-0986-4960-B522-96E767EF5584}"/>
              </a:ext>
            </a:extLst>
          </p:cNvPr>
          <p:cNvSpPr>
            <a:spLocks noGrp="1"/>
          </p:cNvSpPr>
          <p:nvPr>
            <p:ph type="title"/>
          </p:nvPr>
        </p:nvSpPr>
        <p:spPr/>
        <p:txBody>
          <a:bodyPr/>
          <a:lstStyle/>
          <a:p>
            <a:pPr algn="r"/>
            <a:r>
              <a:rPr lang="en-US" dirty="0"/>
              <a:t>Centering Prayer Introductory Workshop</a:t>
            </a:r>
          </a:p>
        </p:txBody>
      </p:sp>
      <p:sp>
        <p:nvSpPr>
          <p:cNvPr id="6" name="Text Placeholder 5">
            <a:extLst>
              <a:ext uri="{FF2B5EF4-FFF2-40B4-BE49-F238E27FC236}">
                <a16:creationId xmlns:a16="http://schemas.microsoft.com/office/drawing/2014/main" id="{92994CB8-C4EE-41AD-8FC9-7C39904DF244}"/>
              </a:ext>
            </a:extLst>
          </p:cNvPr>
          <p:cNvSpPr>
            <a:spLocks noGrp="1"/>
          </p:cNvSpPr>
          <p:nvPr>
            <p:ph type="body" sz="half" idx="2"/>
          </p:nvPr>
        </p:nvSpPr>
        <p:spPr>
          <a:xfrm>
            <a:off x="1097280" y="5907024"/>
            <a:ext cx="10113264" cy="594360"/>
          </a:xfrm>
        </p:spPr>
        <p:txBody>
          <a:bodyPr/>
          <a:lstStyle/>
          <a:p>
            <a:pPr algn="r"/>
            <a:r>
              <a:rPr lang="en-US" dirty="0"/>
              <a:t> </a:t>
            </a:r>
            <a:r>
              <a:rPr lang="en-US" sz="2400" dirty="0"/>
              <a:t>Contemplative Outreach </a:t>
            </a:r>
            <a:endParaRPr lang="en-US" dirty="0"/>
          </a:p>
        </p:txBody>
      </p:sp>
      <p:sp>
        <p:nvSpPr>
          <p:cNvPr id="14" name="Slide Number Placeholder 13">
            <a:extLst>
              <a:ext uri="{FF2B5EF4-FFF2-40B4-BE49-F238E27FC236}">
                <a16:creationId xmlns:a16="http://schemas.microsoft.com/office/drawing/2014/main" id="{C13E663A-533C-4E66-BCFA-A0F08F9215C4}"/>
              </a:ext>
            </a:extLst>
          </p:cNvPr>
          <p:cNvSpPr>
            <a:spLocks noGrp="1"/>
          </p:cNvSpPr>
          <p:nvPr>
            <p:ph type="sldNum" sz="quarter" idx="12"/>
          </p:nvPr>
        </p:nvSpPr>
        <p:spPr/>
        <p:txBody>
          <a:bodyPr/>
          <a:lstStyle/>
          <a:p>
            <a:fld id="{4FAB73BC-B049-4115-A692-8D63A059BFB8}" type="slidenum">
              <a:rPr lang="en-US" smtClean="0"/>
              <a:t>1</a:t>
            </a:fld>
            <a:endParaRPr lang="en-US" dirty="0"/>
          </a:p>
        </p:txBody>
      </p:sp>
      <p:pic>
        <p:nvPicPr>
          <p:cNvPr id="7" name="Picture 6" descr="A black and white logo&#10;&#10;Description automatically generated">
            <a:extLst>
              <a:ext uri="{FF2B5EF4-FFF2-40B4-BE49-F238E27FC236}">
                <a16:creationId xmlns:a16="http://schemas.microsoft.com/office/drawing/2014/main" id="{76C057C7-DF5B-4C44-8C9F-E589C2DE2C2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5367" y="5258235"/>
            <a:ext cx="1297577" cy="1297577"/>
          </a:xfrm>
          <a:prstGeom prst="rect">
            <a:avLst/>
          </a:prstGeom>
        </p:spPr>
      </p:pic>
      <p:pic>
        <p:nvPicPr>
          <p:cNvPr id="16" name="Graphic 15">
            <a:extLst>
              <a:ext uri="{FF2B5EF4-FFF2-40B4-BE49-F238E27FC236}">
                <a16:creationId xmlns:a16="http://schemas.microsoft.com/office/drawing/2014/main" id="{11C654D7-AB8B-BDAE-A18A-01355FD07B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32402" y="4023796"/>
            <a:ext cx="279400" cy="279400"/>
          </a:xfrm>
          <a:prstGeom prst="rect">
            <a:avLst/>
          </a:prstGeom>
        </p:spPr>
      </p:pic>
      <p:pic>
        <p:nvPicPr>
          <p:cNvPr id="50" name="Picture Placeholder 49" descr="A group of people holding their hands together&#10;&#10;Description automatically generated">
            <a:extLst>
              <a:ext uri="{FF2B5EF4-FFF2-40B4-BE49-F238E27FC236}">
                <a16:creationId xmlns:a16="http://schemas.microsoft.com/office/drawing/2014/main" id="{653D5928-6AEA-DAAF-B1F8-81FDD31281A2}"/>
              </a:ext>
            </a:extLst>
          </p:cNvPr>
          <p:cNvPicPr>
            <a:picLocks noGrp="1" noChangeAspect="1"/>
          </p:cNvPicPr>
          <p:nvPr>
            <p:ph type="pic" idx="1"/>
          </p:nvPr>
        </p:nvPicPr>
        <p:blipFill>
          <a:blip r:embed="rId6" cstate="hqprint">
            <a:extLst>
              <a:ext uri="{28A0092B-C50C-407E-A947-70E740481C1C}">
                <a14:useLocalDpi xmlns:a14="http://schemas.microsoft.com/office/drawing/2010/main"/>
              </a:ext>
            </a:extLst>
          </a:blip>
          <a:srcRect/>
          <a:stretch>
            <a:fillRect/>
          </a:stretch>
        </p:blipFill>
        <p:spPr/>
      </p:pic>
      <p:pic>
        <p:nvPicPr>
          <p:cNvPr id="3" name="Picture 2" descr="A black and white sign with a person in a circle&#10;&#10;Description automatically generated">
            <a:extLst>
              <a:ext uri="{FF2B5EF4-FFF2-40B4-BE49-F238E27FC236}">
                <a16:creationId xmlns:a16="http://schemas.microsoft.com/office/drawing/2014/main" id="{73628424-0BC1-FA2C-0FA3-8BF11B1E2E1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109277" y="146166"/>
            <a:ext cx="914941" cy="369858"/>
          </a:xfrm>
          <a:prstGeom prst="rect">
            <a:avLst/>
          </a:prstGeom>
        </p:spPr>
      </p:pic>
    </p:spTree>
    <p:extLst>
      <p:ext uri="{BB962C8B-B14F-4D97-AF65-F5344CB8AC3E}">
        <p14:creationId xmlns:p14="http://schemas.microsoft.com/office/powerpoint/2010/main" val="10501945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5C61C-6E06-556A-867E-DE2E27F221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4780AB-3159-269F-C91F-A71EAC2D12C2}"/>
              </a:ext>
            </a:extLst>
          </p:cNvPr>
          <p:cNvSpPr>
            <a:spLocks noGrp="1"/>
          </p:cNvSpPr>
          <p:nvPr>
            <p:ph type="title"/>
          </p:nvPr>
        </p:nvSpPr>
        <p:spPr/>
        <p:txBody>
          <a:bodyPr/>
          <a:lstStyle/>
          <a:p>
            <a:r>
              <a:rPr lang="en-US" dirty="0"/>
              <a:t>The Christian Contemplative Tradition</a:t>
            </a:r>
          </a:p>
        </p:txBody>
      </p:sp>
      <p:sp>
        <p:nvSpPr>
          <p:cNvPr id="6" name="Slide Number Placeholder 5">
            <a:extLst>
              <a:ext uri="{FF2B5EF4-FFF2-40B4-BE49-F238E27FC236}">
                <a16:creationId xmlns:a16="http://schemas.microsoft.com/office/drawing/2014/main" id="{69069486-CC15-9B8E-531D-29D5E450D775}"/>
              </a:ext>
            </a:extLst>
          </p:cNvPr>
          <p:cNvSpPr>
            <a:spLocks noGrp="1"/>
          </p:cNvSpPr>
          <p:nvPr>
            <p:ph type="sldNum" sz="quarter" idx="12"/>
          </p:nvPr>
        </p:nvSpPr>
        <p:spPr/>
        <p:txBody>
          <a:bodyPr/>
          <a:lstStyle/>
          <a:p>
            <a:fld id="{4FAB73BC-B049-4115-A692-8D63A059BFB8}" type="slidenum">
              <a:rPr lang="en-US" smtClean="0"/>
              <a:t>10</a:t>
            </a:fld>
            <a:endParaRPr lang="en-US" dirty="0"/>
          </a:p>
        </p:txBody>
      </p:sp>
      <p:pic>
        <p:nvPicPr>
          <p:cNvPr id="8" name="Picture Placeholder 7">
            <a:extLst>
              <a:ext uri="{FF2B5EF4-FFF2-40B4-BE49-F238E27FC236}">
                <a16:creationId xmlns:a16="http://schemas.microsoft.com/office/drawing/2014/main" id="{AF4701CF-7DC9-6076-3C77-96F9557D894B}"/>
              </a:ext>
            </a:extLst>
          </p:cNvPr>
          <p:cNvPicPr>
            <a:picLocks noGrp="1" noChangeAspect="1"/>
          </p:cNvPicPr>
          <p:nvPr>
            <p:ph type="pic" idx="1"/>
          </p:nvPr>
        </p:nvPicPr>
        <p:blipFill>
          <a:blip r:embed="rId3" cstate="hqprint">
            <a:extLst>
              <a:ext uri="{28A0092B-C50C-407E-A947-70E740481C1C}">
                <a14:useLocalDpi xmlns:a14="http://schemas.microsoft.com/office/drawing/2010/main"/>
              </a:ext>
            </a:extLst>
          </a:blip>
          <a:srcRect/>
          <a:stretch>
            <a:fillRect/>
          </a:stretch>
        </p:blipFill>
        <p:spPr>
          <a:xfrm>
            <a:off x="263510" y="-3062243"/>
            <a:ext cx="12191985" cy="4915076"/>
          </a:xfrm>
        </p:spPr>
      </p:pic>
    </p:spTree>
    <p:extLst>
      <p:ext uri="{BB962C8B-B14F-4D97-AF65-F5344CB8AC3E}">
        <p14:creationId xmlns:p14="http://schemas.microsoft.com/office/powerpoint/2010/main" val="3735415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C30C8-B646-483A-98B3-0516BEA15A26}"/>
              </a:ext>
            </a:extLst>
          </p:cNvPr>
          <p:cNvSpPr>
            <a:spLocks noGrp="1"/>
          </p:cNvSpPr>
          <p:nvPr>
            <p:ph type="title"/>
          </p:nvPr>
        </p:nvSpPr>
        <p:spPr/>
        <p:txBody>
          <a:bodyPr/>
          <a:lstStyle/>
          <a:p>
            <a:r>
              <a:rPr lang="en-US" dirty="0"/>
              <a:t>History of Contemplative Outreach</a:t>
            </a:r>
          </a:p>
        </p:txBody>
      </p:sp>
      <p:sp>
        <p:nvSpPr>
          <p:cNvPr id="6" name="Slide Number Placeholder 5">
            <a:extLst>
              <a:ext uri="{FF2B5EF4-FFF2-40B4-BE49-F238E27FC236}">
                <a16:creationId xmlns:a16="http://schemas.microsoft.com/office/drawing/2014/main" id="{CB568308-F0E9-FB07-6D64-96ACB7C834C0}"/>
              </a:ext>
            </a:extLst>
          </p:cNvPr>
          <p:cNvSpPr>
            <a:spLocks noGrp="1"/>
          </p:cNvSpPr>
          <p:nvPr>
            <p:ph type="sldNum" sz="quarter" idx="12"/>
          </p:nvPr>
        </p:nvSpPr>
        <p:spPr/>
        <p:txBody>
          <a:bodyPr/>
          <a:lstStyle/>
          <a:p>
            <a:fld id="{4FAB73BC-B049-4115-A692-8D63A059BFB8}" type="slidenum">
              <a:rPr lang="en-US" smtClean="0"/>
              <a:t>11</a:t>
            </a:fld>
            <a:endParaRPr lang="en-US" dirty="0"/>
          </a:p>
        </p:txBody>
      </p:sp>
      <p:pic>
        <p:nvPicPr>
          <p:cNvPr id="14" name="Picture 13">
            <a:extLst>
              <a:ext uri="{FF2B5EF4-FFF2-40B4-BE49-F238E27FC236}">
                <a16:creationId xmlns:a16="http://schemas.microsoft.com/office/drawing/2014/main" id="{27544CFE-85FF-0017-6A0C-2ED9D0C1B9BF}"/>
              </a:ext>
            </a:extLst>
          </p:cNvPr>
          <p:cNvPicPr>
            <a:picLocks noChangeAspect="1"/>
          </p:cNvPicPr>
          <p:nvPr/>
        </p:nvPicPr>
        <p:blipFill>
          <a:blip r:embed="rId3"/>
          <a:stretch>
            <a:fillRect/>
          </a:stretch>
        </p:blipFill>
        <p:spPr>
          <a:xfrm>
            <a:off x="2540001" y="1104053"/>
            <a:ext cx="4627562" cy="3396509"/>
          </a:xfrm>
          <a:prstGeom prst="rect">
            <a:avLst/>
          </a:prstGeom>
        </p:spPr>
      </p:pic>
      <p:pic>
        <p:nvPicPr>
          <p:cNvPr id="11" name="Picture Placeholder 10" descr="A person in a black robe&#10;&#10;Description automatically generated">
            <a:extLst>
              <a:ext uri="{FF2B5EF4-FFF2-40B4-BE49-F238E27FC236}">
                <a16:creationId xmlns:a16="http://schemas.microsoft.com/office/drawing/2014/main" id="{C02E2A85-E14C-A539-D4B2-9583E37A2599}"/>
              </a:ext>
            </a:extLst>
          </p:cNvPr>
          <p:cNvPicPr>
            <a:picLocks noGrp="1" noChangeAspect="1"/>
          </p:cNvPicPr>
          <p:nvPr>
            <p:ph type="pic" idx="1"/>
          </p:nvPr>
        </p:nvPicPr>
        <p:blipFill>
          <a:blip r:embed="rId4"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846890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sitting in a chair&#10;&#10;Description automatically generated">
            <a:extLst>
              <a:ext uri="{FF2B5EF4-FFF2-40B4-BE49-F238E27FC236}">
                <a16:creationId xmlns:a16="http://schemas.microsoft.com/office/drawing/2014/main" id="{33B3DC07-CF69-5417-00CE-1AD4075CC114}"/>
              </a:ext>
            </a:extLst>
          </p:cNvPr>
          <p:cNvPicPr>
            <a:picLocks noChangeAspect="1"/>
          </p:cNvPicPr>
          <p:nvPr/>
        </p:nvPicPr>
        <p:blipFill>
          <a:blip r:embed="rId3"/>
          <a:stretch>
            <a:fillRect/>
          </a:stretch>
        </p:blipFill>
        <p:spPr>
          <a:xfrm>
            <a:off x="0" y="0"/>
            <a:ext cx="12192000" cy="4912242"/>
          </a:xfrm>
          <a:prstGeom prst="rect">
            <a:avLst/>
          </a:prstGeom>
        </p:spPr>
      </p:pic>
      <p:sp>
        <p:nvSpPr>
          <p:cNvPr id="2" name="Title 1">
            <a:extLst>
              <a:ext uri="{FF2B5EF4-FFF2-40B4-BE49-F238E27FC236}">
                <a16:creationId xmlns:a16="http://schemas.microsoft.com/office/drawing/2014/main" id="{7D216C29-9E42-439F-9792-17ABC13BE771}"/>
              </a:ext>
            </a:extLst>
          </p:cNvPr>
          <p:cNvSpPr>
            <a:spLocks noGrp="1"/>
          </p:cNvSpPr>
          <p:nvPr>
            <p:ph type="title"/>
          </p:nvPr>
        </p:nvSpPr>
        <p:spPr/>
        <p:txBody>
          <a:bodyPr/>
          <a:lstStyle/>
          <a:p>
            <a:r>
              <a:rPr lang="en-US" sz="3200" dirty="0"/>
              <a:t>The Method of Centering Prayer</a:t>
            </a:r>
            <a:br>
              <a:rPr lang="en-US" sz="3200" dirty="0"/>
            </a:br>
            <a:r>
              <a:rPr lang="en-US" sz="3200" dirty="0"/>
              <a:t>The Prayer of Consent</a:t>
            </a:r>
          </a:p>
        </p:txBody>
      </p:sp>
      <p:sp>
        <p:nvSpPr>
          <p:cNvPr id="4" name="Text Placeholder 3">
            <a:extLst>
              <a:ext uri="{FF2B5EF4-FFF2-40B4-BE49-F238E27FC236}">
                <a16:creationId xmlns:a16="http://schemas.microsoft.com/office/drawing/2014/main" id="{BB013B01-BA7C-457E-9430-AADBFA859FD6}"/>
              </a:ext>
            </a:extLst>
          </p:cNvPr>
          <p:cNvSpPr>
            <a:spLocks noGrp="1"/>
          </p:cNvSpPr>
          <p:nvPr>
            <p:ph type="body" sz="half" idx="2"/>
          </p:nvPr>
        </p:nvSpPr>
        <p:spPr/>
        <p:txBody>
          <a:bodyPr>
            <a:normAutofit/>
          </a:bodyPr>
          <a:lstStyle/>
          <a:p>
            <a:r>
              <a:rPr lang="en-US" sz="2400" dirty="0"/>
              <a:t>Conference Two</a:t>
            </a:r>
          </a:p>
        </p:txBody>
      </p:sp>
      <p:sp>
        <p:nvSpPr>
          <p:cNvPr id="6" name="Slide Number Placeholder 5">
            <a:extLst>
              <a:ext uri="{FF2B5EF4-FFF2-40B4-BE49-F238E27FC236}">
                <a16:creationId xmlns:a16="http://schemas.microsoft.com/office/drawing/2014/main" id="{5805BFB6-DA67-46D4-9110-21D86AD046CA}"/>
              </a:ext>
            </a:extLst>
          </p:cNvPr>
          <p:cNvSpPr>
            <a:spLocks noGrp="1"/>
          </p:cNvSpPr>
          <p:nvPr>
            <p:ph type="sldNum" sz="quarter" idx="12"/>
          </p:nvPr>
        </p:nvSpPr>
        <p:spPr/>
        <p:txBody>
          <a:bodyPr/>
          <a:lstStyle/>
          <a:p>
            <a:fld id="{4FAB73BC-B049-4115-A692-8D63A059BFB8}" type="slidenum">
              <a:rPr lang="en-US" smtClean="0"/>
              <a:t>12</a:t>
            </a:fld>
            <a:endParaRPr lang="en-US" dirty="0"/>
          </a:p>
        </p:txBody>
      </p:sp>
      <p:pic>
        <p:nvPicPr>
          <p:cNvPr id="3" name="Picture 2" descr="A black and white sign with a person in a circle&#10;&#10;Description automatically generated">
            <a:extLst>
              <a:ext uri="{FF2B5EF4-FFF2-40B4-BE49-F238E27FC236}">
                <a16:creationId xmlns:a16="http://schemas.microsoft.com/office/drawing/2014/main" id="{A7C5A8D2-8527-CF04-7512-4F0C5CD664C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109277" y="146166"/>
            <a:ext cx="914941" cy="369858"/>
          </a:xfrm>
          <a:prstGeom prst="rect">
            <a:avLst/>
          </a:prstGeom>
        </p:spPr>
      </p:pic>
    </p:spTree>
    <p:extLst>
      <p:ext uri="{BB962C8B-B14F-4D97-AF65-F5344CB8AC3E}">
        <p14:creationId xmlns:p14="http://schemas.microsoft.com/office/powerpoint/2010/main" val="2886080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6C00B-C6D1-4192-A185-F7570EEFF67B}"/>
              </a:ext>
            </a:extLst>
          </p:cNvPr>
          <p:cNvSpPr>
            <a:spLocks noGrp="1"/>
          </p:cNvSpPr>
          <p:nvPr>
            <p:ph type="title" idx="4294967295"/>
          </p:nvPr>
        </p:nvSpPr>
        <p:spPr>
          <a:xfrm>
            <a:off x="1097280" y="552423"/>
            <a:ext cx="10058400" cy="1450757"/>
          </a:xfrm>
        </p:spPr>
        <p:txBody>
          <a:bodyPr>
            <a:normAutofit/>
          </a:bodyPr>
          <a:lstStyle/>
          <a:p>
            <a:pPr algn="ctr"/>
            <a:r>
              <a:rPr lang="en-US" sz="6600" dirty="0"/>
              <a:t>Centering Prayer is </a:t>
            </a:r>
          </a:p>
        </p:txBody>
      </p:sp>
      <p:sp>
        <p:nvSpPr>
          <p:cNvPr id="3" name="Content Placeholder 2">
            <a:extLst>
              <a:ext uri="{FF2B5EF4-FFF2-40B4-BE49-F238E27FC236}">
                <a16:creationId xmlns:a16="http://schemas.microsoft.com/office/drawing/2014/main" id="{FF4AE087-9575-4262-96F7-8A8470769FB9}"/>
              </a:ext>
            </a:extLst>
          </p:cNvPr>
          <p:cNvSpPr>
            <a:spLocks noGrp="1"/>
          </p:cNvSpPr>
          <p:nvPr>
            <p:ph idx="4294967295"/>
          </p:nvPr>
        </p:nvSpPr>
        <p:spPr>
          <a:xfrm>
            <a:off x="1066800" y="2214486"/>
            <a:ext cx="10058400" cy="4023360"/>
          </a:xfrm>
        </p:spPr>
        <p:txBody>
          <a:bodyPr vert="horz" lIns="0" tIns="45720" rIns="0" bIns="45720" rtlCol="0" anchor="t">
            <a:normAutofit/>
          </a:bodyPr>
          <a:lstStyle/>
          <a:p>
            <a:pPr algn="ctr"/>
            <a:r>
              <a:rPr lang="en-US" sz="3600" dirty="0"/>
              <a:t>both </a:t>
            </a:r>
          </a:p>
          <a:p>
            <a:pPr algn="ctr">
              <a:buClr>
                <a:srgbClr val="9B6D44"/>
              </a:buClr>
              <a:buFont typeface="Wingdings" pitchFamily="2" charset="2"/>
              <a:buChar char="§"/>
            </a:pPr>
            <a:r>
              <a:rPr lang="en-US" sz="3600" dirty="0"/>
              <a:t> a relationship with God</a:t>
            </a:r>
          </a:p>
          <a:p>
            <a:pPr marL="0" indent="0" algn="ctr">
              <a:buClr>
                <a:srgbClr val="9B6D44"/>
              </a:buClr>
              <a:buNone/>
            </a:pPr>
            <a:r>
              <a:rPr lang="en-US" sz="3600" dirty="0"/>
              <a:t>and </a:t>
            </a:r>
          </a:p>
          <a:p>
            <a:pPr marL="383540" lvl="1" algn="ctr">
              <a:buClr>
                <a:srgbClr val="9B6D44"/>
              </a:buClr>
              <a:buFont typeface="Wingdings" pitchFamily="2" charset="2"/>
              <a:buChar char="§"/>
            </a:pPr>
            <a:r>
              <a:rPr lang="en-US" sz="3600" dirty="0"/>
              <a:t> a method and discipline</a:t>
            </a:r>
          </a:p>
          <a:p>
            <a:pPr marL="200660" lvl="1" indent="0" algn="ctr">
              <a:buClr>
                <a:srgbClr val="9B6D44"/>
              </a:buClr>
              <a:buNone/>
            </a:pPr>
            <a:r>
              <a:rPr lang="en-US" sz="3600" dirty="0"/>
              <a:t>   to deepen this relationship.</a:t>
            </a:r>
            <a:endParaRPr lang="en-US" sz="3600" dirty="0">
              <a:cs typeface="Calibri"/>
            </a:endParaRPr>
          </a:p>
        </p:txBody>
      </p:sp>
      <p:sp>
        <p:nvSpPr>
          <p:cNvPr id="5" name="Slide Number Placeholder 4">
            <a:extLst>
              <a:ext uri="{FF2B5EF4-FFF2-40B4-BE49-F238E27FC236}">
                <a16:creationId xmlns:a16="http://schemas.microsoft.com/office/drawing/2014/main" id="{35A35CFB-411F-4CA0-AE18-EE5EDAC396AA}"/>
              </a:ext>
            </a:extLst>
          </p:cNvPr>
          <p:cNvSpPr>
            <a:spLocks noGrp="1"/>
          </p:cNvSpPr>
          <p:nvPr>
            <p:ph type="sldNum" sz="quarter" idx="12"/>
          </p:nvPr>
        </p:nvSpPr>
        <p:spPr/>
        <p:txBody>
          <a:bodyPr/>
          <a:lstStyle/>
          <a:p>
            <a:fld id="{6113E31D-E2AB-40D1-8B51-AFA5AFEF393A}" type="slidenum">
              <a:rPr lang="en-US" smtClean="0"/>
              <a:t>13</a:t>
            </a:fld>
            <a:endParaRPr lang="en-US" dirty="0"/>
          </a:p>
        </p:txBody>
      </p:sp>
    </p:spTree>
    <p:extLst>
      <p:ext uri="{BB962C8B-B14F-4D97-AF65-F5344CB8AC3E}">
        <p14:creationId xmlns:p14="http://schemas.microsoft.com/office/powerpoint/2010/main" val="1301542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0371F-65EF-42DF-A4DA-6EC11633EA30}"/>
              </a:ext>
            </a:extLst>
          </p:cNvPr>
          <p:cNvSpPr>
            <a:spLocks noGrp="1"/>
          </p:cNvSpPr>
          <p:nvPr>
            <p:ph type="title" idx="4294967295"/>
          </p:nvPr>
        </p:nvSpPr>
        <p:spPr>
          <a:xfrm>
            <a:off x="1097280" y="499259"/>
            <a:ext cx="10058400" cy="1450757"/>
          </a:xfrm>
        </p:spPr>
        <p:txBody>
          <a:bodyPr/>
          <a:lstStyle/>
          <a:p>
            <a:r>
              <a:rPr lang="en-US" dirty="0"/>
              <a:t>The Guidelines	</a:t>
            </a:r>
          </a:p>
        </p:txBody>
      </p:sp>
      <p:sp>
        <p:nvSpPr>
          <p:cNvPr id="3" name="Content Placeholder 2">
            <a:extLst>
              <a:ext uri="{FF2B5EF4-FFF2-40B4-BE49-F238E27FC236}">
                <a16:creationId xmlns:a16="http://schemas.microsoft.com/office/drawing/2014/main" id="{3E2E7E69-3E29-4934-B173-F3CD5D0EC4C8}"/>
              </a:ext>
            </a:extLst>
          </p:cNvPr>
          <p:cNvSpPr>
            <a:spLocks noGrp="1"/>
          </p:cNvSpPr>
          <p:nvPr>
            <p:ph idx="4294967295"/>
          </p:nvPr>
        </p:nvSpPr>
        <p:spPr>
          <a:xfrm>
            <a:off x="1097280" y="2058390"/>
            <a:ext cx="10058400" cy="4023360"/>
          </a:xfrm>
        </p:spPr>
        <p:txBody>
          <a:bodyPr>
            <a:normAutofit/>
          </a:bodyPr>
          <a:lstStyle/>
          <a:p>
            <a:pPr marL="0" indent="0">
              <a:buNone/>
            </a:pPr>
            <a:r>
              <a:rPr lang="en-US" sz="2400" dirty="0"/>
              <a:t>1. Choose a sacred word as the symbol of your intention to consent to God’s presence and action within.</a:t>
            </a:r>
          </a:p>
          <a:p>
            <a:pPr marL="0" indent="0">
              <a:buNone/>
            </a:pPr>
            <a:r>
              <a:rPr lang="en-US" sz="2400" dirty="0"/>
              <a:t>2. Sitting comfortably and with eyes closed, settle briefly and silently introduce the sacred word as the symbol of your consent to God’s presence and action within.</a:t>
            </a:r>
          </a:p>
          <a:p>
            <a:pPr marL="0" indent="0">
              <a:buNone/>
            </a:pPr>
            <a:r>
              <a:rPr lang="en-US" sz="2400" dirty="0"/>
              <a:t>3. When engaged with your thoughts, return ever-so-gently to the sacred word.</a:t>
            </a:r>
          </a:p>
          <a:p>
            <a:pPr marL="0" indent="0">
              <a:buNone/>
            </a:pPr>
            <a:r>
              <a:rPr lang="en-US" sz="2400" dirty="0"/>
              <a:t>4. At the end of the prayer period, remain in silence with eyes closed for a couple of minutes.</a:t>
            </a:r>
          </a:p>
        </p:txBody>
      </p:sp>
      <p:sp>
        <p:nvSpPr>
          <p:cNvPr id="5" name="Slide Number Placeholder 4">
            <a:extLst>
              <a:ext uri="{FF2B5EF4-FFF2-40B4-BE49-F238E27FC236}">
                <a16:creationId xmlns:a16="http://schemas.microsoft.com/office/drawing/2014/main" id="{25DA9E23-8B6B-4690-83D9-C45A9761931D}"/>
              </a:ext>
            </a:extLst>
          </p:cNvPr>
          <p:cNvSpPr>
            <a:spLocks noGrp="1"/>
          </p:cNvSpPr>
          <p:nvPr>
            <p:ph type="sldNum" sz="quarter" idx="12"/>
          </p:nvPr>
        </p:nvSpPr>
        <p:spPr/>
        <p:txBody>
          <a:bodyPr/>
          <a:lstStyle/>
          <a:p>
            <a:fld id="{6113E31D-E2AB-40D1-8B51-AFA5AFEF393A}" type="slidenum">
              <a:rPr lang="en-US" smtClean="0"/>
              <a:t>14</a:t>
            </a:fld>
            <a:endParaRPr lang="en-US" dirty="0"/>
          </a:p>
        </p:txBody>
      </p:sp>
    </p:spTree>
    <p:extLst>
      <p:ext uri="{BB962C8B-B14F-4D97-AF65-F5344CB8AC3E}">
        <p14:creationId xmlns:p14="http://schemas.microsoft.com/office/powerpoint/2010/main" val="720415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639C4-B40B-4D52-BE2B-8DF80DBDADC6}"/>
              </a:ext>
            </a:extLst>
          </p:cNvPr>
          <p:cNvSpPr>
            <a:spLocks noGrp="1"/>
          </p:cNvSpPr>
          <p:nvPr>
            <p:ph type="title" idx="4294967295"/>
          </p:nvPr>
        </p:nvSpPr>
        <p:spPr>
          <a:xfrm>
            <a:off x="1097280" y="499258"/>
            <a:ext cx="10058400" cy="1450757"/>
          </a:xfrm>
        </p:spPr>
        <p:txBody>
          <a:bodyPr/>
          <a:lstStyle/>
          <a:p>
            <a:r>
              <a:rPr lang="en-US" dirty="0"/>
              <a:t>Guideline 1</a:t>
            </a:r>
          </a:p>
        </p:txBody>
      </p:sp>
      <p:sp>
        <p:nvSpPr>
          <p:cNvPr id="3" name="Content Placeholder 2">
            <a:extLst>
              <a:ext uri="{FF2B5EF4-FFF2-40B4-BE49-F238E27FC236}">
                <a16:creationId xmlns:a16="http://schemas.microsoft.com/office/drawing/2014/main" id="{BF9FCD0C-532A-461B-A9ED-922D1FFF4ED5}"/>
              </a:ext>
            </a:extLst>
          </p:cNvPr>
          <p:cNvSpPr>
            <a:spLocks noGrp="1"/>
          </p:cNvSpPr>
          <p:nvPr>
            <p:ph idx="4294967295"/>
          </p:nvPr>
        </p:nvSpPr>
        <p:spPr>
          <a:xfrm>
            <a:off x="1097280" y="2058389"/>
            <a:ext cx="10058400" cy="4023360"/>
          </a:xfrm>
        </p:spPr>
        <p:txBody>
          <a:bodyPr>
            <a:normAutofit/>
          </a:bodyPr>
          <a:lstStyle/>
          <a:p>
            <a:r>
              <a:rPr lang="en-US" sz="3600" dirty="0"/>
              <a:t>“Choose a sacred word as the symbol of your intention to consent to God’s presence and action within.”</a:t>
            </a:r>
          </a:p>
        </p:txBody>
      </p:sp>
      <p:sp>
        <p:nvSpPr>
          <p:cNvPr id="5" name="Slide Number Placeholder 4">
            <a:extLst>
              <a:ext uri="{FF2B5EF4-FFF2-40B4-BE49-F238E27FC236}">
                <a16:creationId xmlns:a16="http://schemas.microsoft.com/office/drawing/2014/main" id="{2706D3E6-6DF9-4A6A-B9BD-6673B4F1DD79}"/>
              </a:ext>
            </a:extLst>
          </p:cNvPr>
          <p:cNvSpPr>
            <a:spLocks noGrp="1"/>
          </p:cNvSpPr>
          <p:nvPr>
            <p:ph type="sldNum" sz="quarter" idx="12"/>
          </p:nvPr>
        </p:nvSpPr>
        <p:spPr/>
        <p:txBody>
          <a:bodyPr/>
          <a:lstStyle/>
          <a:p>
            <a:fld id="{6113E31D-E2AB-40D1-8B51-AFA5AFEF393A}" type="slidenum">
              <a:rPr lang="en-US" smtClean="0"/>
              <a:t>15</a:t>
            </a:fld>
            <a:endParaRPr lang="en-US" dirty="0"/>
          </a:p>
        </p:txBody>
      </p:sp>
    </p:spTree>
    <p:extLst>
      <p:ext uri="{BB962C8B-B14F-4D97-AF65-F5344CB8AC3E}">
        <p14:creationId xmlns:p14="http://schemas.microsoft.com/office/powerpoint/2010/main" val="19436350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CF7FF3-92B2-4CFA-A097-26131AA498E7}"/>
              </a:ext>
            </a:extLst>
          </p:cNvPr>
          <p:cNvSpPr>
            <a:spLocks noGrp="1"/>
          </p:cNvSpPr>
          <p:nvPr>
            <p:ph idx="4294967295"/>
          </p:nvPr>
        </p:nvSpPr>
        <p:spPr>
          <a:xfrm>
            <a:off x="1097280" y="1845734"/>
            <a:ext cx="10058400" cy="4023360"/>
          </a:xfrm>
        </p:spPr>
        <p:txBody>
          <a:bodyPr>
            <a:noAutofit/>
          </a:bodyPr>
          <a:lstStyle/>
          <a:p>
            <a:pPr algn="ctr"/>
            <a:r>
              <a:rPr lang="en-US" sz="3600" b="1" dirty="0"/>
              <a:t>A few examples:</a:t>
            </a:r>
          </a:p>
          <a:p>
            <a:r>
              <a:rPr lang="en-US" sz="3600" dirty="0"/>
              <a:t>                                           Jesus</a:t>
            </a:r>
          </a:p>
        </p:txBody>
      </p:sp>
      <p:sp>
        <p:nvSpPr>
          <p:cNvPr id="2" name="Title 1">
            <a:extLst>
              <a:ext uri="{FF2B5EF4-FFF2-40B4-BE49-F238E27FC236}">
                <a16:creationId xmlns:a16="http://schemas.microsoft.com/office/drawing/2014/main" id="{BEBA606A-A514-46D4-A780-6E563954E88D}"/>
              </a:ext>
            </a:extLst>
          </p:cNvPr>
          <p:cNvSpPr>
            <a:spLocks noGrp="1"/>
          </p:cNvSpPr>
          <p:nvPr>
            <p:ph type="title" idx="4294967295"/>
          </p:nvPr>
        </p:nvSpPr>
        <p:spPr>
          <a:xfrm>
            <a:off x="1097280" y="499258"/>
            <a:ext cx="10058400" cy="1450757"/>
          </a:xfrm>
        </p:spPr>
        <p:txBody>
          <a:bodyPr/>
          <a:lstStyle/>
          <a:p>
            <a:r>
              <a:rPr lang="en-US" dirty="0"/>
              <a:t>Sacred Word</a:t>
            </a:r>
          </a:p>
        </p:txBody>
      </p:sp>
      <p:sp>
        <p:nvSpPr>
          <p:cNvPr id="5" name="Slide Number Placeholder 4">
            <a:extLst>
              <a:ext uri="{FF2B5EF4-FFF2-40B4-BE49-F238E27FC236}">
                <a16:creationId xmlns:a16="http://schemas.microsoft.com/office/drawing/2014/main" id="{43C73678-05BC-4BC5-BD13-DFB08F9F5B65}"/>
              </a:ext>
            </a:extLst>
          </p:cNvPr>
          <p:cNvSpPr>
            <a:spLocks noGrp="1"/>
          </p:cNvSpPr>
          <p:nvPr>
            <p:ph type="sldNum" sz="quarter" idx="12"/>
          </p:nvPr>
        </p:nvSpPr>
        <p:spPr/>
        <p:txBody>
          <a:bodyPr/>
          <a:lstStyle/>
          <a:p>
            <a:fld id="{6113E31D-E2AB-40D1-8B51-AFA5AFEF393A}" type="slidenum">
              <a:rPr lang="en-US" smtClean="0"/>
              <a:t>16</a:t>
            </a:fld>
            <a:endParaRPr lang="en-US" dirty="0"/>
          </a:p>
        </p:txBody>
      </p:sp>
      <p:sp>
        <p:nvSpPr>
          <p:cNvPr id="4" name="TextBox 3">
            <a:extLst>
              <a:ext uri="{FF2B5EF4-FFF2-40B4-BE49-F238E27FC236}">
                <a16:creationId xmlns:a16="http://schemas.microsoft.com/office/drawing/2014/main" id="{AC448863-4EB7-1D7D-6B58-929EFBB5FE68}"/>
              </a:ext>
            </a:extLst>
          </p:cNvPr>
          <p:cNvSpPr txBox="1"/>
          <p:nvPr/>
        </p:nvSpPr>
        <p:spPr>
          <a:xfrm>
            <a:off x="9027042" y="3105834"/>
            <a:ext cx="1157689" cy="646331"/>
          </a:xfrm>
          <a:prstGeom prst="rect">
            <a:avLst/>
          </a:prstGeom>
          <a:noFill/>
        </p:spPr>
        <p:txBody>
          <a:bodyPr wrap="none" rtlCol="0">
            <a:spAutoFit/>
          </a:bodyPr>
          <a:lstStyle/>
          <a:p>
            <a:r>
              <a:rPr lang="en-GB" sz="3600" dirty="0">
                <a:solidFill>
                  <a:schemeClr val="tx1">
                    <a:lumMod val="75000"/>
                    <a:lumOff val="25000"/>
                  </a:schemeClr>
                </a:solidFill>
              </a:rPr>
              <a:t>Abba</a:t>
            </a:r>
          </a:p>
        </p:txBody>
      </p:sp>
      <p:sp>
        <p:nvSpPr>
          <p:cNvPr id="6" name="TextBox 5">
            <a:extLst>
              <a:ext uri="{FF2B5EF4-FFF2-40B4-BE49-F238E27FC236}">
                <a16:creationId xmlns:a16="http://schemas.microsoft.com/office/drawing/2014/main" id="{BC959330-A2D3-A00C-C38E-3A2F39155774}"/>
              </a:ext>
            </a:extLst>
          </p:cNvPr>
          <p:cNvSpPr txBox="1"/>
          <p:nvPr/>
        </p:nvSpPr>
        <p:spPr>
          <a:xfrm>
            <a:off x="8633889" y="4915581"/>
            <a:ext cx="786306" cy="646331"/>
          </a:xfrm>
          <a:prstGeom prst="rect">
            <a:avLst/>
          </a:prstGeom>
          <a:noFill/>
        </p:spPr>
        <p:txBody>
          <a:bodyPr wrap="none" rtlCol="0">
            <a:spAutoFit/>
          </a:bodyPr>
          <a:lstStyle/>
          <a:p>
            <a:r>
              <a:rPr lang="en-GB" sz="3600" dirty="0">
                <a:solidFill>
                  <a:schemeClr val="tx1">
                    <a:lumMod val="75000"/>
                    <a:lumOff val="25000"/>
                  </a:schemeClr>
                </a:solidFill>
              </a:rPr>
              <a:t>Yes</a:t>
            </a:r>
          </a:p>
        </p:txBody>
      </p:sp>
      <p:sp>
        <p:nvSpPr>
          <p:cNvPr id="7" name="TextBox 6">
            <a:extLst>
              <a:ext uri="{FF2B5EF4-FFF2-40B4-BE49-F238E27FC236}">
                <a16:creationId xmlns:a16="http://schemas.microsoft.com/office/drawing/2014/main" id="{D8CE8CF8-A892-5CC2-8BC6-7D52921BCFCD}"/>
              </a:ext>
            </a:extLst>
          </p:cNvPr>
          <p:cNvSpPr txBox="1"/>
          <p:nvPr/>
        </p:nvSpPr>
        <p:spPr>
          <a:xfrm>
            <a:off x="5374511" y="3857414"/>
            <a:ext cx="1503938" cy="646331"/>
          </a:xfrm>
          <a:prstGeom prst="rect">
            <a:avLst/>
          </a:prstGeom>
          <a:noFill/>
        </p:spPr>
        <p:txBody>
          <a:bodyPr wrap="none" rtlCol="0">
            <a:spAutoFit/>
          </a:bodyPr>
          <a:lstStyle/>
          <a:p>
            <a:r>
              <a:rPr lang="en-GB" sz="3600" dirty="0">
                <a:solidFill>
                  <a:schemeClr val="tx1">
                    <a:lumMod val="75000"/>
                    <a:lumOff val="25000"/>
                  </a:schemeClr>
                </a:solidFill>
              </a:rPr>
              <a:t>Silence</a:t>
            </a:r>
          </a:p>
        </p:txBody>
      </p:sp>
      <p:sp>
        <p:nvSpPr>
          <p:cNvPr id="8" name="TextBox 7">
            <a:extLst>
              <a:ext uri="{FF2B5EF4-FFF2-40B4-BE49-F238E27FC236}">
                <a16:creationId xmlns:a16="http://schemas.microsoft.com/office/drawing/2014/main" id="{8C724A7C-DD2D-DCF1-1F22-CC1844065590}"/>
              </a:ext>
            </a:extLst>
          </p:cNvPr>
          <p:cNvSpPr txBox="1"/>
          <p:nvPr/>
        </p:nvSpPr>
        <p:spPr>
          <a:xfrm>
            <a:off x="1640959" y="3105834"/>
            <a:ext cx="1365758" cy="646331"/>
          </a:xfrm>
          <a:prstGeom prst="rect">
            <a:avLst/>
          </a:prstGeom>
          <a:noFill/>
        </p:spPr>
        <p:txBody>
          <a:bodyPr wrap="none" rtlCol="0">
            <a:spAutoFit/>
          </a:bodyPr>
          <a:lstStyle/>
          <a:p>
            <a:r>
              <a:rPr lang="en-GB" sz="3600" dirty="0">
                <a:solidFill>
                  <a:schemeClr val="tx1">
                    <a:lumMod val="75000"/>
                    <a:lumOff val="25000"/>
                  </a:schemeClr>
                </a:solidFill>
              </a:rPr>
              <a:t>Mercy</a:t>
            </a:r>
          </a:p>
        </p:txBody>
      </p:sp>
      <p:sp>
        <p:nvSpPr>
          <p:cNvPr id="9" name="TextBox 8">
            <a:extLst>
              <a:ext uri="{FF2B5EF4-FFF2-40B4-BE49-F238E27FC236}">
                <a16:creationId xmlns:a16="http://schemas.microsoft.com/office/drawing/2014/main" id="{F6F40BC8-5BB4-E125-29C7-78D61C2A17BD}"/>
              </a:ext>
            </a:extLst>
          </p:cNvPr>
          <p:cNvSpPr txBox="1"/>
          <p:nvPr/>
        </p:nvSpPr>
        <p:spPr>
          <a:xfrm>
            <a:off x="2530887" y="4915581"/>
            <a:ext cx="1289520" cy="646331"/>
          </a:xfrm>
          <a:prstGeom prst="rect">
            <a:avLst/>
          </a:prstGeom>
          <a:noFill/>
        </p:spPr>
        <p:txBody>
          <a:bodyPr wrap="none" rtlCol="0">
            <a:spAutoFit/>
          </a:bodyPr>
          <a:lstStyle/>
          <a:p>
            <a:r>
              <a:rPr lang="en-GB" sz="3600" dirty="0">
                <a:solidFill>
                  <a:schemeClr val="tx1">
                    <a:lumMod val="75000"/>
                    <a:lumOff val="25000"/>
                  </a:schemeClr>
                </a:solidFill>
              </a:rPr>
              <a:t>Peace</a:t>
            </a:r>
          </a:p>
        </p:txBody>
      </p:sp>
    </p:spTree>
    <p:extLst>
      <p:ext uri="{BB962C8B-B14F-4D97-AF65-F5344CB8AC3E}">
        <p14:creationId xmlns:p14="http://schemas.microsoft.com/office/powerpoint/2010/main" val="40415789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AF615-0F88-4478-AA4E-C495A0749A6A}"/>
              </a:ext>
            </a:extLst>
          </p:cNvPr>
          <p:cNvSpPr>
            <a:spLocks noGrp="1"/>
          </p:cNvSpPr>
          <p:nvPr>
            <p:ph type="title" idx="4294967295"/>
          </p:nvPr>
        </p:nvSpPr>
        <p:spPr>
          <a:xfrm>
            <a:off x="1097280" y="499258"/>
            <a:ext cx="10058400" cy="1450757"/>
          </a:xfrm>
        </p:spPr>
        <p:txBody>
          <a:bodyPr/>
          <a:lstStyle/>
          <a:p>
            <a:r>
              <a:rPr lang="en-US" dirty="0"/>
              <a:t>Guideline 2</a:t>
            </a:r>
          </a:p>
        </p:txBody>
      </p:sp>
      <p:sp>
        <p:nvSpPr>
          <p:cNvPr id="3" name="Content Placeholder 2">
            <a:extLst>
              <a:ext uri="{FF2B5EF4-FFF2-40B4-BE49-F238E27FC236}">
                <a16:creationId xmlns:a16="http://schemas.microsoft.com/office/drawing/2014/main" id="{CC5FC85B-89AB-4302-BFA5-975D4C9693BF}"/>
              </a:ext>
            </a:extLst>
          </p:cNvPr>
          <p:cNvSpPr>
            <a:spLocks noGrp="1"/>
          </p:cNvSpPr>
          <p:nvPr>
            <p:ph idx="4294967295"/>
          </p:nvPr>
        </p:nvSpPr>
        <p:spPr>
          <a:xfrm>
            <a:off x="1097280" y="2058389"/>
            <a:ext cx="10058400" cy="4023360"/>
          </a:xfrm>
        </p:spPr>
        <p:txBody>
          <a:bodyPr>
            <a:normAutofit/>
          </a:bodyPr>
          <a:lstStyle/>
          <a:p>
            <a:r>
              <a:rPr lang="en-US" sz="3600" dirty="0"/>
              <a:t>“Sitting comfortably and with eyes closed, settle briefly and silently introduce the sacred word as the symbol of your consent to God’s presence and action within.”</a:t>
            </a:r>
          </a:p>
        </p:txBody>
      </p:sp>
      <p:sp>
        <p:nvSpPr>
          <p:cNvPr id="5" name="Slide Number Placeholder 4">
            <a:extLst>
              <a:ext uri="{FF2B5EF4-FFF2-40B4-BE49-F238E27FC236}">
                <a16:creationId xmlns:a16="http://schemas.microsoft.com/office/drawing/2014/main" id="{C8FCA266-7DE1-4007-BE52-F26926355265}"/>
              </a:ext>
            </a:extLst>
          </p:cNvPr>
          <p:cNvSpPr>
            <a:spLocks noGrp="1"/>
          </p:cNvSpPr>
          <p:nvPr>
            <p:ph type="sldNum" sz="quarter" idx="12"/>
          </p:nvPr>
        </p:nvSpPr>
        <p:spPr/>
        <p:txBody>
          <a:bodyPr/>
          <a:lstStyle/>
          <a:p>
            <a:fld id="{6113E31D-E2AB-40D1-8B51-AFA5AFEF393A}" type="slidenum">
              <a:rPr lang="en-US" smtClean="0"/>
              <a:t>17</a:t>
            </a:fld>
            <a:endParaRPr lang="en-US" dirty="0"/>
          </a:p>
        </p:txBody>
      </p:sp>
    </p:spTree>
    <p:extLst>
      <p:ext uri="{BB962C8B-B14F-4D97-AF65-F5344CB8AC3E}">
        <p14:creationId xmlns:p14="http://schemas.microsoft.com/office/powerpoint/2010/main" val="3885593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DB47B-63FB-41E1-A564-07D7FA682B0C}"/>
              </a:ext>
            </a:extLst>
          </p:cNvPr>
          <p:cNvSpPr>
            <a:spLocks noGrp="1"/>
          </p:cNvSpPr>
          <p:nvPr>
            <p:ph type="title" idx="4294967295"/>
          </p:nvPr>
        </p:nvSpPr>
        <p:spPr>
          <a:xfrm>
            <a:off x="1097280" y="499255"/>
            <a:ext cx="10058400" cy="1450757"/>
          </a:xfrm>
        </p:spPr>
        <p:txBody>
          <a:bodyPr/>
          <a:lstStyle/>
          <a:p>
            <a:r>
              <a:rPr lang="en-US" dirty="0"/>
              <a:t>Guideline 3</a:t>
            </a:r>
          </a:p>
        </p:txBody>
      </p:sp>
      <p:sp>
        <p:nvSpPr>
          <p:cNvPr id="3" name="Content Placeholder 2">
            <a:extLst>
              <a:ext uri="{FF2B5EF4-FFF2-40B4-BE49-F238E27FC236}">
                <a16:creationId xmlns:a16="http://schemas.microsoft.com/office/drawing/2014/main" id="{E9055B90-2E12-4114-B25E-77217FF4CCA3}"/>
              </a:ext>
            </a:extLst>
          </p:cNvPr>
          <p:cNvSpPr>
            <a:spLocks noGrp="1"/>
          </p:cNvSpPr>
          <p:nvPr>
            <p:ph idx="4294967295"/>
          </p:nvPr>
        </p:nvSpPr>
        <p:spPr>
          <a:xfrm>
            <a:off x="1097280" y="2058386"/>
            <a:ext cx="10058400" cy="4023360"/>
          </a:xfrm>
        </p:spPr>
        <p:txBody>
          <a:bodyPr>
            <a:normAutofit/>
          </a:bodyPr>
          <a:lstStyle/>
          <a:p>
            <a:r>
              <a:rPr lang="en-US" sz="3600" dirty="0"/>
              <a:t>“When engaged with your thoughts, return ever-so-gently to the sacred word.”</a:t>
            </a:r>
          </a:p>
        </p:txBody>
      </p:sp>
      <p:sp>
        <p:nvSpPr>
          <p:cNvPr id="5" name="Slide Number Placeholder 4">
            <a:extLst>
              <a:ext uri="{FF2B5EF4-FFF2-40B4-BE49-F238E27FC236}">
                <a16:creationId xmlns:a16="http://schemas.microsoft.com/office/drawing/2014/main" id="{A116B2F1-27B0-4DC3-8FD9-89BCF81EA1C3}"/>
              </a:ext>
            </a:extLst>
          </p:cNvPr>
          <p:cNvSpPr>
            <a:spLocks noGrp="1"/>
          </p:cNvSpPr>
          <p:nvPr>
            <p:ph type="sldNum" sz="quarter" idx="12"/>
          </p:nvPr>
        </p:nvSpPr>
        <p:spPr/>
        <p:txBody>
          <a:bodyPr/>
          <a:lstStyle/>
          <a:p>
            <a:fld id="{6113E31D-E2AB-40D1-8B51-AFA5AFEF393A}" type="slidenum">
              <a:rPr lang="en-US" smtClean="0"/>
              <a:t>18</a:t>
            </a:fld>
            <a:endParaRPr lang="en-US" dirty="0"/>
          </a:p>
        </p:txBody>
      </p:sp>
    </p:spTree>
    <p:extLst>
      <p:ext uri="{BB962C8B-B14F-4D97-AF65-F5344CB8AC3E}">
        <p14:creationId xmlns:p14="http://schemas.microsoft.com/office/powerpoint/2010/main" val="2790229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BA799-37A4-4ED3-8515-0F861CAE43CA}"/>
              </a:ext>
            </a:extLst>
          </p:cNvPr>
          <p:cNvSpPr>
            <a:spLocks noGrp="1"/>
          </p:cNvSpPr>
          <p:nvPr>
            <p:ph type="title" idx="4294967295"/>
          </p:nvPr>
        </p:nvSpPr>
        <p:spPr>
          <a:xfrm>
            <a:off x="1097280" y="499261"/>
            <a:ext cx="10058400" cy="1450757"/>
          </a:xfrm>
        </p:spPr>
        <p:txBody>
          <a:bodyPr/>
          <a:lstStyle/>
          <a:p>
            <a:r>
              <a:rPr lang="en-US" dirty="0"/>
              <a:t>Guideline 4</a:t>
            </a:r>
          </a:p>
        </p:txBody>
      </p:sp>
      <p:sp>
        <p:nvSpPr>
          <p:cNvPr id="3" name="Content Placeholder 2">
            <a:extLst>
              <a:ext uri="{FF2B5EF4-FFF2-40B4-BE49-F238E27FC236}">
                <a16:creationId xmlns:a16="http://schemas.microsoft.com/office/drawing/2014/main" id="{A56536C4-586D-4EB9-AC4D-C1B093A6223F}"/>
              </a:ext>
            </a:extLst>
          </p:cNvPr>
          <p:cNvSpPr>
            <a:spLocks noGrp="1"/>
          </p:cNvSpPr>
          <p:nvPr>
            <p:ph idx="4294967295"/>
          </p:nvPr>
        </p:nvSpPr>
        <p:spPr>
          <a:xfrm>
            <a:off x="1097280" y="2058392"/>
            <a:ext cx="10058400" cy="4023360"/>
          </a:xfrm>
        </p:spPr>
        <p:txBody>
          <a:bodyPr>
            <a:normAutofit/>
          </a:bodyPr>
          <a:lstStyle/>
          <a:p>
            <a:r>
              <a:rPr lang="en-US" sz="3600" dirty="0"/>
              <a:t>“At the end of the prayer period, remain in silence with eyes closed for a couple of minutes.”</a:t>
            </a:r>
          </a:p>
        </p:txBody>
      </p:sp>
      <p:sp>
        <p:nvSpPr>
          <p:cNvPr id="5" name="Slide Number Placeholder 4">
            <a:extLst>
              <a:ext uri="{FF2B5EF4-FFF2-40B4-BE49-F238E27FC236}">
                <a16:creationId xmlns:a16="http://schemas.microsoft.com/office/drawing/2014/main" id="{2DEE5F6D-F5B5-4E24-8CD3-0D2B50266E0D}"/>
              </a:ext>
            </a:extLst>
          </p:cNvPr>
          <p:cNvSpPr>
            <a:spLocks noGrp="1"/>
          </p:cNvSpPr>
          <p:nvPr>
            <p:ph type="sldNum" sz="quarter" idx="12"/>
          </p:nvPr>
        </p:nvSpPr>
        <p:spPr/>
        <p:txBody>
          <a:bodyPr/>
          <a:lstStyle/>
          <a:p>
            <a:fld id="{6113E31D-E2AB-40D1-8B51-AFA5AFEF393A}" type="slidenum">
              <a:rPr lang="en-US" smtClean="0"/>
              <a:t>19</a:t>
            </a:fld>
            <a:endParaRPr lang="en-US" dirty="0"/>
          </a:p>
        </p:txBody>
      </p:sp>
    </p:spTree>
    <p:extLst>
      <p:ext uri="{BB962C8B-B14F-4D97-AF65-F5344CB8AC3E}">
        <p14:creationId xmlns:p14="http://schemas.microsoft.com/office/powerpoint/2010/main" val="564518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3BD58-93F6-4504-8609-0A069249EB42}"/>
              </a:ext>
            </a:extLst>
          </p:cNvPr>
          <p:cNvSpPr>
            <a:spLocks noGrp="1"/>
          </p:cNvSpPr>
          <p:nvPr>
            <p:ph type="title"/>
          </p:nvPr>
        </p:nvSpPr>
        <p:spPr/>
        <p:txBody>
          <a:bodyPr/>
          <a:lstStyle/>
          <a:p>
            <a:r>
              <a:rPr lang="en-US" dirty="0"/>
              <a:t>Prayer as Relationship</a:t>
            </a:r>
          </a:p>
        </p:txBody>
      </p:sp>
      <p:sp>
        <p:nvSpPr>
          <p:cNvPr id="4" name="Text Placeholder 3">
            <a:extLst>
              <a:ext uri="{FF2B5EF4-FFF2-40B4-BE49-F238E27FC236}">
                <a16:creationId xmlns:a16="http://schemas.microsoft.com/office/drawing/2014/main" id="{D2577917-5294-4B28-A02E-3429187395FE}"/>
              </a:ext>
            </a:extLst>
          </p:cNvPr>
          <p:cNvSpPr>
            <a:spLocks noGrp="1"/>
          </p:cNvSpPr>
          <p:nvPr>
            <p:ph type="body" sz="half" idx="2"/>
          </p:nvPr>
        </p:nvSpPr>
        <p:spPr/>
        <p:txBody>
          <a:bodyPr>
            <a:normAutofit/>
          </a:bodyPr>
          <a:lstStyle/>
          <a:p>
            <a:r>
              <a:rPr lang="en-US" sz="2400" dirty="0"/>
              <a:t>Conference One</a:t>
            </a:r>
          </a:p>
        </p:txBody>
      </p:sp>
      <p:sp>
        <p:nvSpPr>
          <p:cNvPr id="6" name="Slide Number Placeholder 5">
            <a:extLst>
              <a:ext uri="{FF2B5EF4-FFF2-40B4-BE49-F238E27FC236}">
                <a16:creationId xmlns:a16="http://schemas.microsoft.com/office/drawing/2014/main" id="{386E3F77-7506-4AF6-AE94-D41AE9E27CBF}"/>
              </a:ext>
            </a:extLst>
          </p:cNvPr>
          <p:cNvSpPr>
            <a:spLocks noGrp="1"/>
          </p:cNvSpPr>
          <p:nvPr>
            <p:ph type="sldNum" sz="quarter" idx="12"/>
          </p:nvPr>
        </p:nvSpPr>
        <p:spPr/>
        <p:txBody>
          <a:bodyPr/>
          <a:lstStyle/>
          <a:p>
            <a:fld id="{4FAB73BC-B049-4115-A692-8D63A059BFB8}" type="slidenum">
              <a:rPr lang="en-US" smtClean="0"/>
              <a:t>2</a:t>
            </a:fld>
            <a:endParaRPr lang="en-US" dirty="0"/>
          </a:p>
        </p:txBody>
      </p:sp>
      <p:pic>
        <p:nvPicPr>
          <p:cNvPr id="9" name="Picture Placeholder 8" descr="A person sitting on the floor&#10;&#10;Description automatically generated">
            <a:extLst>
              <a:ext uri="{FF2B5EF4-FFF2-40B4-BE49-F238E27FC236}">
                <a16:creationId xmlns:a16="http://schemas.microsoft.com/office/drawing/2014/main" id="{7E5CDC2D-0BED-06D4-9BA9-4CDDEA1E354A}"/>
              </a:ext>
            </a:extLst>
          </p:cNvPr>
          <p:cNvPicPr>
            <a:picLocks noGrp="1" noChangeAspect="1"/>
          </p:cNvPicPr>
          <p:nvPr>
            <p:ph type="pic" idx="1"/>
          </p:nvPr>
        </p:nvPicPr>
        <p:blipFill>
          <a:blip r:embed="rId3" cstate="print">
            <a:extLst>
              <a:ext uri="{28A0092B-C50C-407E-A947-70E740481C1C}">
                <a14:useLocalDpi xmlns:a14="http://schemas.microsoft.com/office/drawing/2010/main"/>
              </a:ext>
            </a:extLst>
          </a:blip>
          <a:srcRect/>
          <a:stretch>
            <a:fillRect/>
          </a:stretch>
        </p:blipFill>
        <p:spPr/>
      </p:pic>
      <p:pic>
        <p:nvPicPr>
          <p:cNvPr id="3" name="Picture 2" descr="A black and white sign with a person in a circle&#10;&#10;Description automatically generated">
            <a:extLst>
              <a:ext uri="{FF2B5EF4-FFF2-40B4-BE49-F238E27FC236}">
                <a16:creationId xmlns:a16="http://schemas.microsoft.com/office/drawing/2014/main" id="{86D84B3C-7A23-12FB-AF13-2CBA94DB81D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109277" y="146166"/>
            <a:ext cx="914941" cy="369858"/>
          </a:xfrm>
          <a:prstGeom prst="rect">
            <a:avLst/>
          </a:prstGeom>
        </p:spPr>
      </p:pic>
    </p:spTree>
    <p:extLst>
      <p:ext uri="{BB962C8B-B14F-4D97-AF65-F5344CB8AC3E}">
        <p14:creationId xmlns:p14="http://schemas.microsoft.com/office/powerpoint/2010/main" val="1505928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A36EC5B-9A9F-4489-B8BC-F47575BE35E2}"/>
              </a:ext>
            </a:extLst>
          </p:cNvPr>
          <p:cNvSpPr>
            <a:spLocks noGrp="1"/>
          </p:cNvSpPr>
          <p:nvPr>
            <p:ph type="sldNum" sz="quarter" idx="12"/>
          </p:nvPr>
        </p:nvSpPr>
        <p:spPr/>
        <p:txBody>
          <a:bodyPr/>
          <a:lstStyle/>
          <a:p>
            <a:fld id="{4FAB73BC-B049-4115-A692-8D63A059BFB8}" type="slidenum">
              <a:rPr lang="en-US" smtClean="0"/>
              <a:t>20</a:t>
            </a:fld>
            <a:endParaRPr lang="en-US" dirty="0"/>
          </a:p>
        </p:txBody>
      </p:sp>
      <p:pic>
        <p:nvPicPr>
          <p:cNvPr id="11" name="Picture 10" descr="A person sitting in a chair&#10;&#10;Description automatically generated">
            <a:extLst>
              <a:ext uri="{FF2B5EF4-FFF2-40B4-BE49-F238E27FC236}">
                <a16:creationId xmlns:a16="http://schemas.microsoft.com/office/drawing/2014/main" id="{A59862C8-0D0C-3EE2-8D3F-7D6C867573EF}"/>
              </a:ext>
            </a:extLst>
          </p:cNvPr>
          <p:cNvPicPr>
            <a:picLocks noChangeAspect="1"/>
          </p:cNvPicPr>
          <p:nvPr/>
        </p:nvPicPr>
        <p:blipFill>
          <a:blip r:embed="rId3"/>
          <a:stretch>
            <a:fillRect/>
          </a:stretch>
        </p:blipFill>
        <p:spPr>
          <a:xfrm>
            <a:off x="0" y="-104775"/>
            <a:ext cx="12192000" cy="6449390"/>
          </a:xfrm>
          <a:prstGeom prst="rect">
            <a:avLst/>
          </a:prstGeom>
        </p:spPr>
      </p:pic>
    </p:spTree>
    <p:extLst>
      <p:ext uri="{BB962C8B-B14F-4D97-AF65-F5344CB8AC3E}">
        <p14:creationId xmlns:p14="http://schemas.microsoft.com/office/powerpoint/2010/main" val="37288468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AF34D65-04EC-4898-A1AF-6CF96D7036F7}"/>
              </a:ext>
            </a:extLst>
          </p:cNvPr>
          <p:cNvSpPr>
            <a:spLocks noGrp="1"/>
          </p:cNvSpPr>
          <p:nvPr>
            <p:ph type="sldNum" sz="quarter" idx="12"/>
          </p:nvPr>
        </p:nvSpPr>
        <p:spPr/>
        <p:txBody>
          <a:bodyPr/>
          <a:lstStyle/>
          <a:p>
            <a:fld id="{4FAB73BC-B049-4115-A692-8D63A059BFB8}" type="slidenum">
              <a:rPr lang="en-US" smtClean="0"/>
              <a:t>21</a:t>
            </a:fld>
            <a:endParaRPr lang="en-US" dirty="0"/>
          </a:p>
        </p:txBody>
      </p:sp>
      <p:sp>
        <p:nvSpPr>
          <p:cNvPr id="4" name="Text Placeholder 3">
            <a:extLst>
              <a:ext uri="{FF2B5EF4-FFF2-40B4-BE49-F238E27FC236}">
                <a16:creationId xmlns:a16="http://schemas.microsoft.com/office/drawing/2014/main" id="{2DAE7C92-6185-4A78-AB60-32F8D113A9D4}"/>
              </a:ext>
            </a:extLst>
          </p:cNvPr>
          <p:cNvSpPr>
            <a:spLocks noGrp="1"/>
          </p:cNvSpPr>
          <p:nvPr>
            <p:ph type="body" sz="half" idx="4294967295"/>
          </p:nvPr>
        </p:nvSpPr>
        <p:spPr>
          <a:xfrm>
            <a:off x="2078038" y="5907088"/>
            <a:ext cx="10113962" cy="593725"/>
          </a:xfrm>
        </p:spPr>
        <p:txBody>
          <a:bodyPr/>
          <a:lstStyle/>
          <a:p>
            <a:r>
              <a:rPr lang="en-US" dirty="0"/>
              <a:t> </a:t>
            </a:r>
          </a:p>
        </p:txBody>
      </p:sp>
      <p:pic>
        <p:nvPicPr>
          <p:cNvPr id="7" name="Picture 6" descr="A candle with a flame in the dark&#10;&#10;Description automatically generated">
            <a:extLst>
              <a:ext uri="{FF2B5EF4-FFF2-40B4-BE49-F238E27FC236}">
                <a16:creationId xmlns:a16="http://schemas.microsoft.com/office/drawing/2014/main" id="{C03BBF64-9C47-0BFB-D449-4478B3CD11BE}"/>
              </a:ext>
            </a:extLst>
          </p:cNvPr>
          <p:cNvPicPr>
            <a:picLocks noChangeAspect="1"/>
          </p:cNvPicPr>
          <p:nvPr/>
        </p:nvPicPr>
        <p:blipFill>
          <a:blip r:embed="rId3"/>
          <a:stretch>
            <a:fillRect/>
          </a:stretch>
        </p:blipFill>
        <p:spPr>
          <a:xfrm>
            <a:off x="0" y="0"/>
            <a:ext cx="12192000" cy="6345199"/>
          </a:xfrm>
          <a:prstGeom prst="rect">
            <a:avLst/>
          </a:prstGeom>
        </p:spPr>
      </p:pic>
    </p:spTree>
    <p:extLst>
      <p:ext uri="{BB962C8B-B14F-4D97-AF65-F5344CB8AC3E}">
        <p14:creationId xmlns:p14="http://schemas.microsoft.com/office/powerpoint/2010/main" val="2253533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8B963-B4F9-4B51-ADAA-9E567FE4555A}"/>
              </a:ext>
            </a:extLst>
          </p:cNvPr>
          <p:cNvSpPr>
            <a:spLocks noGrp="1"/>
          </p:cNvSpPr>
          <p:nvPr>
            <p:ph type="title"/>
          </p:nvPr>
        </p:nvSpPr>
        <p:spPr/>
        <p:txBody>
          <a:bodyPr/>
          <a:lstStyle/>
          <a:p>
            <a:r>
              <a:rPr lang="en-US" dirty="0"/>
              <a:t>Thoughts &amp; the use of the Sacred Word</a:t>
            </a:r>
          </a:p>
        </p:txBody>
      </p:sp>
      <p:sp>
        <p:nvSpPr>
          <p:cNvPr id="4" name="Text Placeholder 3">
            <a:extLst>
              <a:ext uri="{FF2B5EF4-FFF2-40B4-BE49-F238E27FC236}">
                <a16:creationId xmlns:a16="http://schemas.microsoft.com/office/drawing/2014/main" id="{9CC859A1-0445-47B1-B964-1493998587D3}"/>
              </a:ext>
            </a:extLst>
          </p:cNvPr>
          <p:cNvSpPr>
            <a:spLocks noGrp="1"/>
          </p:cNvSpPr>
          <p:nvPr>
            <p:ph type="body" sz="half" idx="2"/>
          </p:nvPr>
        </p:nvSpPr>
        <p:spPr/>
        <p:txBody>
          <a:bodyPr>
            <a:normAutofit/>
          </a:bodyPr>
          <a:lstStyle/>
          <a:p>
            <a:r>
              <a:rPr lang="en-US" sz="2400" dirty="0"/>
              <a:t>Conference Three</a:t>
            </a:r>
          </a:p>
        </p:txBody>
      </p:sp>
      <p:sp>
        <p:nvSpPr>
          <p:cNvPr id="6" name="Slide Number Placeholder 5">
            <a:extLst>
              <a:ext uri="{FF2B5EF4-FFF2-40B4-BE49-F238E27FC236}">
                <a16:creationId xmlns:a16="http://schemas.microsoft.com/office/drawing/2014/main" id="{D137A9B8-DE5A-4405-980F-1C80C4A1DBC1}"/>
              </a:ext>
            </a:extLst>
          </p:cNvPr>
          <p:cNvSpPr>
            <a:spLocks noGrp="1"/>
          </p:cNvSpPr>
          <p:nvPr>
            <p:ph type="sldNum" sz="quarter" idx="12"/>
          </p:nvPr>
        </p:nvSpPr>
        <p:spPr/>
        <p:txBody>
          <a:bodyPr/>
          <a:lstStyle/>
          <a:p>
            <a:fld id="{4FAB73BC-B049-4115-A692-8D63A059BFB8}" type="slidenum">
              <a:rPr lang="en-US" smtClean="0"/>
              <a:t>22</a:t>
            </a:fld>
            <a:endParaRPr lang="en-US" dirty="0"/>
          </a:p>
        </p:txBody>
      </p:sp>
      <p:pic>
        <p:nvPicPr>
          <p:cNvPr id="5" name="Picture Placeholder 9">
            <a:extLst>
              <a:ext uri="{FF2B5EF4-FFF2-40B4-BE49-F238E27FC236}">
                <a16:creationId xmlns:a16="http://schemas.microsoft.com/office/drawing/2014/main" id="{8127072F-01EF-7E04-6398-77CB5C9F3E0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12191985" cy="4916832"/>
          </a:xfrm>
          <a:prstGeom prst="rect">
            <a:avLst/>
          </a:prstGeom>
        </p:spPr>
      </p:pic>
      <p:pic>
        <p:nvPicPr>
          <p:cNvPr id="3" name="Picture 2" descr="A black and white sign with a person in a circle&#10;&#10;Description automatically generated">
            <a:extLst>
              <a:ext uri="{FF2B5EF4-FFF2-40B4-BE49-F238E27FC236}">
                <a16:creationId xmlns:a16="http://schemas.microsoft.com/office/drawing/2014/main" id="{A00B4E6F-BA4B-A10D-5152-F3B922A8902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109277" y="146166"/>
            <a:ext cx="914941" cy="369858"/>
          </a:xfrm>
          <a:prstGeom prst="rect">
            <a:avLst/>
          </a:prstGeom>
        </p:spPr>
      </p:pic>
    </p:spTree>
    <p:extLst>
      <p:ext uri="{BB962C8B-B14F-4D97-AF65-F5344CB8AC3E}">
        <p14:creationId xmlns:p14="http://schemas.microsoft.com/office/powerpoint/2010/main" val="2885696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A hand reaching for a feather&#10;&#10;Description automatically generated">
            <a:extLst>
              <a:ext uri="{FF2B5EF4-FFF2-40B4-BE49-F238E27FC236}">
                <a16:creationId xmlns:a16="http://schemas.microsoft.com/office/drawing/2014/main" id="{4D1A2A3D-870B-0B6E-D283-2D3226C3B91E}"/>
              </a:ext>
            </a:extLst>
          </p:cNvPr>
          <p:cNvPicPr>
            <a:picLocks noGrp="1" noChangeAspect="1"/>
          </p:cNvPicPr>
          <p:nvPr>
            <p:ph sz="quarter" idx="4"/>
          </p:nvPr>
        </p:nvPicPr>
        <p:blipFill>
          <a:blip r:embed="rId3" cstate="print">
            <a:alphaModFix amt="80000"/>
            <a:extLst>
              <a:ext uri="{28A0092B-C50C-407E-A947-70E740481C1C}">
                <a14:useLocalDpi xmlns:a14="http://schemas.microsoft.com/office/drawing/2010/main"/>
              </a:ext>
            </a:extLst>
          </a:blip>
          <a:stretch>
            <a:fillRect/>
          </a:stretch>
        </p:blipFill>
        <p:spPr>
          <a:xfrm>
            <a:off x="7250368" y="1699502"/>
            <a:ext cx="4541137" cy="4212013"/>
          </a:xfrm>
          <a:effectLst>
            <a:softEdge rad="61303"/>
          </a:effectLst>
        </p:spPr>
      </p:pic>
      <p:sp>
        <p:nvSpPr>
          <p:cNvPr id="2" name="Title 1">
            <a:extLst>
              <a:ext uri="{FF2B5EF4-FFF2-40B4-BE49-F238E27FC236}">
                <a16:creationId xmlns:a16="http://schemas.microsoft.com/office/drawing/2014/main" id="{E8FBD40D-D6B5-42B2-A4EA-93F4FB82971C}"/>
              </a:ext>
            </a:extLst>
          </p:cNvPr>
          <p:cNvSpPr>
            <a:spLocks noGrp="1"/>
          </p:cNvSpPr>
          <p:nvPr>
            <p:ph type="title"/>
          </p:nvPr>
        </p:nvSpPr>
        <p:spPr>
          <a:xfrm>
            <a:off x="1097280" y="573689"/>
            <a:ext cx="10058400" cy="1450757"/>
          </a:xfrm>
        </p:spPr>
        <p:txBody>
          <a:bodyPr>
            <a:normAutofit/>
          </a:bodyPr>
          <a:lstStyle/>
          <a:p>
            <a:r>
              <a:rPr lang="en-US" sz="7200" dirty="0"/>
              <a:t>Guideline 3</a:t>
            </a:r>
          </a:p>
        </p:txBody>
      </p:sp>
      <p:sp>
        <p:nvSpPr>
          <p:cNvPr id="5" name="Text Placeholder 4">
            <a:extLst>
              <a:ext uri="{FF2B5EF4-FFF2-40B4-BE49-F238E27FC236}">
                <a16:creationId xmlns:a16="http://schemas.microsoft.com/office/drawing/2014/main" id="{A0BB4E19-DF26-4845-BF01-3BD3B65A9A67}"/>
              </a:ext>
            </a:extLst>
          </p:cNvPr>
          <p:cNvSpPr>
            <a:spLocks noGrp="1"/>
          </p:cNvSpPr>
          <p:nvPr>
            <p:ph type="body" sz="quarter" idx="3"/>
          </p:nvPr>
        </p:nvSpPr>
        <p:spPr>
          <a:xfrm>
            <a:off x="7271634" y="5239217"/>
            <a:ext cx="4541137" cy="736282"/>
          </a:xfrm>
        </p:spPr>
        <p:txBody>
          <a:bodyPr>
            <a:normAutofit/>
          </a:bodyPr>
          <a:lstStyle/>
          <a:p>
            <a:pPr algn="ctr"/>
            <a:r>
              <a:rPr lang="en-US" sz="2800" dirty="0">
                <a:solidFill>
                  <a:schemeClr val="bg1"/>
                </a:solidFill>
              </a:rPr>
              <a:t>Return ever-so-gently</a:t>
            </a:r>
          </a:p>
        </p:txBody>
      </p:sp>
      <p:sp>
        <p:nvSpPr>
          <p:cNvPr id="8" name="Slide Number Placeholder 7">
            <a:extLst>
              <a:ext uri="{FF2B5EF4-FFF2-40B4-BE49-F238E27FC236}">
                <a16:creationId xmlns:a16="http://schemas.microsoft.com/office/drawing/2014/main" id="{59F12B85-3AA9-426E-BBEE-B19689836F73}"/>
              </a:ext>
            </a:extLst>
          </p:cNvPr>
          <p:cNvSpPr>
            <a:spLocks noGrp="1"/>
          </p:cNvSpPr>
          <p:nvPr>
            <p:ph type="sldNum" sz="quarter" idx="12"/>
          </p:nvPr>
        </p:nvSpPr>
        <p:spPr/>
        <p:txBody>
          <a:bodyPr/>
          <a:lstStyle/>
          <a:p>
            <a:fld id="{4FAB73BC-B049-4115-A692-8D63A059BFB8}" type="slidenum">
              <a:rPr lang="en-US" smtClean="0"/>
              <a:t>23</a:t>
            </a:fld>
            <a:endParaRPr lang="en-US" dirty="0"/>
          </a:p>
        </p:txBody>
      </p:sp>
      <p:sp>
        <p:nvSpPr>
          <p:cNvPr id="9" name="TextBox 8">
            <a:extLst>
              <a:ext uri="{FF2B5EF4-FFF2-40B4-BE49-F238E27FC236}">
                <a16:creationId xmlns:a16="http://schemas.microsoft.com/office/drawing/2014/main" id="{C04F934F-1439-412D-9FFE-383E3E5A457B}"/>
              </a:ext>
            </a:extLst>
          </p:cNvPr>
          <p:cNvSpPr txBox="1"/>
          <p:nvPr/>
        </p:nvSpPr>
        <p:spPr>
          <a:xfrm>
            <a:off x="1097279" y="1763486"/>
            <a:ext cx="5314153" cy="4647426"/>
          </a:xfrm>
          <a:prstGeom prst="rect">
            <a:avLst/>
          </a:prstGeom>
          <a:noFill/>
        </p:spPr>
        <p:txBody>
          <a:bodyPr wrap="square" rtlCol="0">
            <a:spAutoFit/>
          </a:bodyPr>
          <a:lstStyle/>
          <a:p>
            <a:endParaRPr lang="en-US" sz="2800" dirty="0">
              <a:solidFill>
                <a:schemeClr val="tx1">
                  <a:lumMod val="75000"/>
                  <a:lumOff val="25000"/>
                </a:schemeClr>
              </a:solidFill>
            </a:endParaRPr>
          </a:p>
          <a:p>
            <a:r>
              <a:rPr lang="en-US" sz="4800" dirty="0">
                <a:solidFill>
                  <a:schemeClr val="tx1">
                    <a:lumMod val="75000"/>
                    <a:lumOff val="25000"/>
                  </a:schemeClr>
                </a:solidFill>
              </a:rPr>
              <a:t>“When engaged with your thoughts, return </a:t>
            </a:r>
          </a:p>
          <a:p>
            <a:r>
              <a:rPr lang="en-US" sz="4800" dirty="0">
                <a:solidFill>
                  <a:schemeClr val="tx1">
                    <a:lumMod val="75000"/>
                    <a:lumOff val="25000"/>
                  </a:schemeClr>
                </a:solidFill>
              </a:rPr>
              <a:t>ever-so-gently</a:t>
            </a:r>
          </a:p>
          <a:p>
            <a:r>
              <a:rPr lang="en-US" sz="4800" dirty="0">
                <a:solidFill>
                  <a:schemeClr val="tx1">
                    <a:lumMod val="75000"/>
                    <a:lumOff val="25000"/>
                  </a:schemeClr>
                </a:solidFill>
              </a:rPr>
              <a:t>to the sacred word.”</a:t>
            </a:r>
            <a:endParaRPr lang="en-US" sz="2800" dirty="0">
              <a:solidFill>
                <a:schemeClr val="tx1">
                  <a:lumMod val="75000"/>
                  <a:lumOff val="25000"/>
                </a:schemeClr>
              </a:solidFill>
            </a:endParaRPr>
          </a:p>
          <a:p>
            <a:endParaRPr lang="en-US" sz="2800" dirty="0">
              <a:solidFill>
                <a:schemeClr val="tx1">
                  <a:lumMod val="75000"/>
                  <a:lumOff val="25000"/>
                </a:schemeClr>
              </a:solidFill>
            </a:endParaRPr>
          </a:p>
        </p:txBody>
      </p:sp>
    </p:spTree>
    <p:extLst>
      <p:ext uri="{BB962C8B-B14F-4D97-AF65-F5344CB8AC3E}">
        <p14:creationId xmlns:p14="http://schemas.microsoft.com/office/powerpoint/2010/main" val="4106015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group of colorful umbrellas&#10;&#10;Description automatically generated">
            <a:extLst>
              <a:ext uri="{FF2B5EF4-FFF2-40B4-BE49-F238E27FC236}">
                <a16:creationId xmlns:a16="http://schemas.microsoft.com/office/drawing/2014/main" id="{ECEEE52D-698A-F5FA-94E1-CB644B4EF530}"/>
              </a:ext>
            </a:extLst>
          </p:cNvPr>
          <p:cNvPicPr>
            <a:picLocks noGrp="1" noChangeAspect="1"/>
          </p:cNvPicPr>
          <p:nvPr>
            <p:ph sz="half" idx="1"/>
          </p:nvPr>
        </p:nvPicPr>
        <p:blipFill>
          <a:blip r:embed="rId3" cstate="print">
            <a:alphaModFix amt="10000"/>
            <a:extLst>
              <a:ext uri="{28A0092B-C50C-407E-A947-70E740481C1C}">
                <a14:useLocalDpi xmlns:a14="http://schemas.microsoft.com/office/drawing/2010/main"/>
              </a:ext>
            </a:extLst>
          </a:blip>
          <a:stretch>
            <a:fillRect/>
          </a:stretch>
        </p:blipFill>
        <p:spPr>
          <a:xfrm>
            <a:off x="1" y="23150"/>
            <a:ext cx="12192000" cy="6313488"/>
          </a:xfrm>
        </p:spPr>
      </p:pic>
      <p:sp>
        <p:nvSpPr>
          <p:cNvPr id="2" name="Title 1">
            <a:extLst>
              <a:ext uri="{FF2B5EF4-FFF2-40B4-BE49-F238E27FC236}">
                <a16:creationId xmlns:a16="http://schemas.microsoft.com/office/drawing/2014/main" id="{32FEF168-2E19-483B-B4B9-D71E6E4C603B}"/>
              </a:ext>
            </a:extLst>
          </p:cNvPr>
          <p:cNvSpPr>
            <a:spLocks noGrp="1"/>
          </p:cNvSpPr>
          <p:nvPr>
            <p:ph type="title"/>
          </p:nvPr>
        </p:nvSpPr>
        <p:spPr>
          <a:xfrm>
            <a:off x="212655" y="573689"/>
            <a:ext cx="11802140" cy="1450757"/>
          </a:xfrm>
        </p:spPr>
        <p:txBody>
          <a:bodyPr>
            <a:noAutofit/>
          </a:bodyPr>
          <a:lstStyle/>
          <a:p>
            <a:r>
              <a:rPr lang="en-US" sz="7200" dirty="0">
                <a:solidFill>
                  <a:schemeClr val="tx1">
                    <a:lumMod val="85000"/>
                    <a:lumOff val="15000"/>
                  </a:schemeClr>
                </a:solidFill>
              </a:rPr>
              <a:t>“Thoughts” is an Umbrella Term</a:t>
            </a:r>
          </a:p>
        </p:txBody>
      </p:sp>
      <p:sp>
        <p:nvSpPr>
          <p:cNvPr id="4" name="Content Placeholder 3">
            <a:extLst>
              <a:ext uri="{FF2B5EF4-FFF2-40B4-BE49-F238E27FC236}">
                <a16:creationId xmlns:a16="http://schemas.microsoft.com/office/drawing/2014/main" id="{3A7F4E18-D80F-48CE-A6D2-1846B5268F45}"/>
              </a:ext>
            </a:extLst>
          </p:cNvPr>
          <p:cNvSpPr>
            <a:spLocks noGrp="1"/>
          </p:cNvSpPr>
          <p:nvPr>
            <p:ph sz="half" idx="2"/>
          </p:nvPr>
        </p:nvSpPr>
        <p:spPr>
          <a:xfrm>
            <a:off x="1347091" y="2313278"/>
            <a:ext cx="4023351" cy="4023360"/>
          </a:xfrm>
        </p:spPr>
        <p:txBody>
          <a:bodyPr>
            <a:noAutofit/>
          </a:bodyPr>
          <a:lstStyle/>
          <a:p>
            <a:pPr marL="635508" lvl="1" indent="-342900">
              <a:buClr>
                <a:schemeClr val="tx1">
                  <a:lumMod val="75000"/>
                  <a:lumOff val="25000"/>
                </a:schemeClr>
              </a:buClr>
              <a:buFont typeface="Wingdings" pitchFamily="2" charset="2"/>
              <a:buChar char="§"/>
            </a:pPr>
            <a:r>
              <a:rPr lang="en-US" sz="3600" dirty="0">
                <a:solidFill>
                  <a:schemeClr val="tx1">
                    <a:lumMod val="85000"/>
                    <a:lumOff val="15000"/>
                  </a:schemeClr>
                </a:solidFill>
              </a:rPr>
              <a:t>Body sensations</a:t>
            </a:r>
          </a:p>
          <a:p>
            <a:pPr marL="635508" lvl="1" indent="-342900">
              <a:buClr>
                <a:schemeClr val="tx1">
                  <a:lumMod val="75000"/>
                  <a:lumOff val="25000"/>
                </a:schemeClr>
              </a:buClr>
              <a:buFont typeface="Wingdings" pitchFamily="2" charset="2"/>
              <a:buChar char="§"/>
            </a:pPr>
            <a:r>
              <a:rPr lang="en-US" sz="3600" dirty="0">
                <a:solidFill>
                  <a:schemeClr val="tx1">
                    <a:lumMod val="85000"/>
                    <a:lumOff val="15000"/>
                  </a:schemeClr>
                </a:solidFill>
              </a:rPr>
              <a:t>Sense perceptions</a:t>
            </a:r>
          </a:p>
          <a:p>
            <a:pPr marL="635508" lvl="1" indent="-342900">
              <a:buClr>
                <a:schemeClr val="tx1">
                  <a:lumMod val="75000"/>
                  <a:lumOff val="25000"/>
                </a:schemeClr>
              </a:buClr>
              <a:buFont typeface="Wingdings" pitchFamily="2" charset="2"/>
              <a:buChar char="§"/>
            </a:pPr>
            <a:r>
              <a:rPr lang="en-US" sz="3600" dirty="0">
                <a:solidFill>
                  <a:schemeClr val="tx1">
                    <a:lumMod val="85000"/>
                    <a:lumOff val="15000"/>
                  </a:schemeClr>
                </a:solidFill>
              </a:rPr>
              <a:t>Feelings</a:t>
            </a:r>
          </a:p>
          <a:p>
            <a:pPr marL="635508" lvl="1" indent="-342900">
              <a:buClr>
                <a:schemeClr val="tx1">
                  <a:lumMod val="75000"/>
                  <a:lumOff val="25000"/>
                </a:schemeClr>
              </a:buClr>
              <a:buFont typeface="Wingdings" pitchFamily="2" charset="2"/>
              <a:buChar char="§"/>
            </a:pPr>
            <a:r>
              <a:rPr lang="en-US" sz="3600" dirty="0">
                <a:solidFill>
                  <a:schemeClr val="tx1">
                    <a:lumMod val="85000"/>
                    <a:lumOff val="15000"/>
                  </a:schemeClr>
                </a:solidFill>
              </a:rPr>
              <a:t>Images</a:t>
            </a:r>
          </a:p>
          <a:p>
            <a:pPr marL="635508" lvl="1" indent="-342900">
              <a:buClr>
                <a:schemeClr val="tx1">
                  <a:lumMod val="75000"/>
                  <a:lumOff val="25000"/>
                </a:schemeClr>
              </a:buClr>
              <a:buFont typeface="Wingdings" pitchFamily="2" charset="2"/>
              <a:buChar char="§"/>
            </a:pPr>
            <a:r>
              <a:rPr lang="en-US" sz="3600" dirty="0">
                <a:solidFill>
                  <a:schemeClr val="tx1">
                    <a:lumMod val="85000"/>
                    <a:lumOff val="15000"/>
                  </a:schemeClr>
                </a:solidFill>
              </a:rPr>
              <a:t>Memories </a:t>
            </a:r>
          </a:p>
          <a:p>
            <a:pPr marL="578358" lvl="1" indent="-285750"/>
            <a:endParaRPr lang="en-US" sz="2400" dirty="0">
              <a:solidFill>
                <a:schemeClr val="tx1">
                  <a:lumMod val="85000"/>
                  <a:lumOff val="15000"/>
                </a:schemeClr>
              </a:solidFill>
            </a:endParaRPr>
          </a:p>
        </p:txBody>
      </p:sp>
      <p:sp>
        <p:nvSpPr>
          <p:cNvPr id="6" name="Slide Number Placeholder 5">
            <a:extLst>
              <a:ext uri="{FF2B5EF4-FFF2-40B4-BE49-F238E27FC236}">
                <a16:creationId xmlns:a16="http://schemas.microsoft.com/office/drawing/2014/main" id="{46F0C508-54D4-4A8E-B560-AE793AB686E6}"/>
              </a:ext>
            </a:extLst>
          </p:cNvPr>
          <p:cNvSpPr>
            <a:spLocks noGrp="1"/>
          </p:cNvSpPr>
          <p:nvPr>
            <p:ph type="sldNum" sz="quarter" idx="12"/>
          </p:nvPr>
        </p:nvSpPr>
        <p:spPr/>
        <p:txBody>
          <a:bodyPr/>
          <a:lstStyle/>
          <a:p>
            <a:fld id="{4FAB73BC-B049-4115-A692-8D63A059BFB8}" type="slidenum">
              <a:rPr lang="en-US" smtClean="0"/>
              <a:t>24</a:t>
            </a:fld>
            <a:endParaRPr lang="en-US" dirty="0"/>
          </a:p>
        </p:txBody>
      </p:sp>
      <p:sp>
        <p:nvSpPr>
          <p:cNvPr id="7" name="Content Placeholder 3">
            <a:extLst>
              <a:ext uri="{FF2B5EF4-FFF2-40B4-BE49-F238E27FC236}">
                <a16:creationId xmlns:a16="http://schemas.microsoft.com/office/drawing/2014/main" id="{FA5017F4-42E4-5492-7A7A-5C663ED98643}"/>
              </a:ext>
            </a:extLst>
          </p:cNvPr>
          <p:cNvSpPr txBox="1">
            <a:spLocks/>
          </p:cNvSpPr>
          <p:nvPr/>
        </p:nvSpPr>
        <p:spPr>
          <a:xfrm>
            <a:off x="5892760" y="2311981"/>
            <a:ext cx="4794280" cy="402336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635508" lvl="1" indent="-342900">
              <a:buClr>
                <a:schemeClr val="tx1">
                  <a:lumMod val="75000"/>
                  <a:lumOff val="25000"/>
                </a:schemeClr>
              </a:buClr>
              <a:buFont typeface="Wingdings" pitchFamily="2" charset="2"/>
              <a:buChar char="§"/>
            </a:pPr>
            <a:r>
              <a:rPr lang="en-US" sz="3600" dirty="0">
                <a:solidFill>
                  <a:schemeClr val="tx1">
                    <a:lumMod val="85000"/>
                    <a:lumOff val="15000"/>
                  </a:schemeClr>
                </a:solidFill>
              </a:rPr>
              <a:t>Plans</a:t>
            </a:r>
          </a:p>
          <a:p>
            <a:pPr marL="635508" lvl="1" indent="-342900">
              <a:buClr>
                <a:schemeClr val="tx1">
                  <a:lumMod val="75000"/>
                  <a:lumOff val="25000"/>
                </a:schemeClr>
              </a:buClr>
              <a:buFont typeface="Wingdings" pitchFamily="2" charset="2"/>
              <a:buChar char="§"/>
            </a:pPr>
            <a:r>
              <a:rPr lang="en-US" sz="3600" dirty="0">
                <a:solidFill>
                  <a:schemeClr val="tx1">
                    <a:lumMod val="85000"/>
                    <a:lumOff val="15000"/>
                  </a:schemeClr>
                </a:solidFill>
              </a:rPr>
              <a:t>Reflections</a:t>
            </a:r>
          </a:p>
          <a:p>
            <a:pPr marL="635508" lvl="1" indent="-342900">
              <a:buClr>
                <a:schemeClr val="tx1">
                  <a:lumMod val="75000"/>
                  <a:lumOff val="25000"/>
                </a:schemeClr>
              </a:buClr>
              <a:buFont typeface="Wingdings" pitchFamily="2" charset="2"/>
              <a:buChar char="§"/>
            </a:pPr>
            <a:r>
              <a:rPr lang="en-US" sz="3600" dirty="0">
                <a:solidFill>
                  <a:schemeClr val="tx1">
                    <a:lumMod val="85000"/>
                    <a:lumOff val="15000"/>
                  </a:schemeClr>
                </a:solidFill>
              </a:rPr>
              <a:t>Concepts</a:t>
            </a:r>
          </a:p>
          <a:p>
            <a:pPr marL="635508" lvl="1" indent="-342900">
              <a:buClr>
                <a:schemeClr val="tx1">
                  <a:lumMod val="75000"/>
                  <a:lumOff val="25000"/>
                </a:schemeClr>
              </a:buClr>
              <a:buFont typeface="Wingdings" pitchFamily="2" charset="2"/>
              <a:buChar char="§"/>
            </a:pPr>
            <a:r>
              <a:rPr lang="en-US" sz="3600" dirty="0">
                <a:solidFill>
                  <a:schemeClr val="tx1">
                    <a:lumMod val="85000"/>
                    <a:lumOff val="15000"/>
                  </a:schemeClr>
                </a:solidFill>
              </a:rPr>
              <a:t>Commentaries</a:t>
            </a:r>
          </a:p>
          <a:p>
            <a:pPr marL="635508" lvl="1" indent="-342900">
              <a:buClr>
                <a:schemeClr val="tx1">
                  <a:lumMod val="75000"/>
                  <a:lumOff val="25000"/>
                </a:schemeClr>
              </a:buClr>
              <a:buFont typeface="Wingdings" pitchFamily="2" charset="2"/>
              <a:buChar char="§"/>
            </a:pPr>
            <a:r>
              <a:rPr lang="en-US" sz="3600" dirty="0">
                <a:solidFill>
                  <a:schemeClr val="tx1">
                    <a:lumMod val="85000"/>
                    <a:lumOff val="15000"/>
                  </a:schemeClr>
                </a:solidFill>
              </a:rPr>
              <a:t>Spiritual experiences</a:t>
            </a:r>
          </a:p>
          <a:p>
            <a:pPr marL="578358" lvl="1" indent="-285750"/>
            <a:endParaRPr lang="en-US" sz="3600" dirty="0">
              <a:solidFill>
                <a:schemeClr val="tx1">
                  <a:lumMod val="85000"/>
                  <a:lumOff val="15000"/>
                </a:schemeClr>
              </a:solidFill>
            </a:endParaRPr>
          </a:p>
        </p:txBody>
      </p:sp>
    </p:spTree>
    <p:extLst>
      <p:ext uri="{BB962C8B-B14F-4D97-AF65-F5344CB8AC3E}">
        <p14:creationId xmlns:p14="http://schemas.microsoft.com/office/powerpoint/2010/main" val="42866639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8B1CA-853E-A4DA-0306-ED8D149D7580}"/>
            </a:ext>
          </a:extLst>
        </p:cNvPr>
        <p:cNvGrpSpPr/>
        <p:nvPr/>
      </p:nvGrpSpPr>
      <p:grpSpPr>
        <a:xfrm>
          <a:off x="0" y="0"/>
          <a:ext cx="0" cy="0"/>
          <a:chOff x="0" y="0"/>
          <a:chExt cx="0" cy="0"/>
        </a:xfrm>
      </p:grpSpPr>
      <p:pic>
        <p:nvPicPr>
          <p:cNvPr id="11" name="Content Placeholder 10" descr="A group of colorful umbrellas&#10;&#10;Description automatically generated">
            <a:extLst>
              <a:ext uri="{FF2B5EF4-FFF2-40B4-BE49-F238E27FC236}">
                <a16:creationId xmlns:a16="http://schemas.microsoft.com/office/drawing/2014/main" id="{FA5ABD5A-D3E9-948C-B9D7-381EAD05D452}"/>
              </a:ext>
            </a:extLst>
          </p:cNvPr>
          <p:cNvPicPr>
            <a:picLocks noGrp="1" noChangeAspect="1"/>
          </p:cNvPicPr>
          <p:nvPr>
            <p:ph sz="half" idx="1"/>
          </p:nvPr>
        </p:nvPicPr>
        <p:blipFill>
          <a:blip r:embed="rId3" cstate="print">
            <a:alphaModFix amt="20000"/>
            <a:extLst>
              <a:ext uri="{28A0092B-C50C-407E-A947-70E740481C1C}">
                <a14:useLocalDpi xmlns:a14="http://schemas.microsoft.com/office/drawing/2010/main"/>
              </a:ext>
            </a:extLst>
          </a:blip>
          <a:stretch>
            <a:fillRect/>
          </a:stretch>
        </p:blipFill>
        <p:spPr>
          <a:xfrm>
            <a:off x="1" y="23150"/>
            <a:ext cx="12192000" cy="6313488"/>
          </a:xfrm>
        </p:spPr>
      </p:pic>
      <p:sp>
        <p:nvSpPr>
          <p:cNvPr id="6" name="Slide Number Placeholder 5">
            <a:extLst>
              <a:ext uri="{FF2B5EF4-FFF2-40B4-BE49-F238E27FC236}">
                <a16:creationId xmlns:a16="http://schemas.microsoft.com/office/drawing/2014/main" id="{617F4B90-2452-DF04-0A4B-4B878E9E3346}"/>
              </a:ext>
            </a:extLst>
          </p:cNvPr>
          <p:cNvSpPr>
            <a:spLocks noGrp="1"/>
          </p:cNvSpPr>
          <p:nvPr>
            <p:ph type="sldNum" sz="quarter" idx="12"/>
          </p:nvPr>
        </p:nvSpPr>
        <p:spPr/>
        <p:txBody>
          <a:bodyPr/>
          <a:lstStyle/>
          <a:p>
            <a:fld id="{4FAB73BC-B049-4115-A692-8D63A059BFB8}" type="slidenum">
              <a:rPr lang="en-US" smtClean="0"/>
              <a:t>25</a:t>
            </a:fld>
            <a:endParaRPr lang="en-US" dirty="0"/>
          </a:p>
        </p:txBody>
      </p:sp>
      <p:sp>
        <p:nvSpPr>
          <p:cNvPr id="3" name="Title 1">
            <a:extLst>
              <a:ext uri="{FF2B5EF4-FFF2-40B4-BE49-F238E27FC236}">
                <a16:creationId xmlns:a16="http://schemas.microsoft.com/office/drawing/2014/main" id="{920E40CF-2084-11D5-7DA6-1EA7F6427645}"/>
              </a:ext>
            </a:extLst>
          </p:cNvPr>
          <p:cNvSpPr txBox="1">
            <a:spLocks/>
          </p:cNvSpPr>
          <p:nvPr/>
        </p:nvSpPr>
        <p:spPr>
          <a:xfrm>
            <a:off x="1097280" y="569651"/>
            <a:ext cx="10058400"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7200">
                <a:solidFill>
                  <a:schemeClr val="tx1">
                    <a:lumMod val="85000"/>
                    <a:lumOff val="15000"/>
                  </a:schemeClr>
                </a:solidFill>
              </a:rPr>
              <a:t>Thoughts are</a:t>
            </a:r>
            <a:endParaRPr lang="en-US" sz="7200" dirty="0">
              <a:solidFill>
                <a:schemeClr val="tx1">
                  <a:lumMod val="85000"/>
                  <a:lumOff val="15000"/>
                </a:schemeClr>
              </a:solidFill>
            </a:endParaRPr>
          </a:p>
        </p:txBody>
      </p:sp>
      <p:sp>
        <p:nvSpPr>
          <p:cNvPr id="8" name="Content Placeholder 2">
            <a:extLst>
              <a:ext uri="{FF2B5EF4-FFF2-40B4-BE49-F238E27FC236}">
                <a16:creationId xmlns:a16="http://schemas.microsoft.com/office/drawing/2014/main" id="{CFD695F2-864A-E2FD-9573-D5E1B1E85701}"/>
              </a:ext>
            </a:extLst>
          </p:cNvPr>
          <p:cNvSpPr txBox="1">
            <a:spLocks/>
          </p:cNvSpPr>
          <p:nvPr/>
        </p:nvSpPr>
        <p:spPr>
          <a:xfrm>
            <a:off x="794025" y="2020408"/>
            <a:ext cx="5178510" cy="4011056"/>
          </a:xfrm>
          <a:prstGeom prst="rect">
            <a:avLst/>
          </a:prstGeom>
        </p:spPr>
        <p:txBody>
          <a:bodyPr vert="horz" lIns="0" tIns="45720" rIns="0" bIns="45720" rtlCol="0" anchor="t">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4800" dirty="0">
                <a:solidFill>
                  <a:schemeClr val="tx1">
                    <a:lumMod val="85000"/>
                    <a:lumOff val="15000"/>
                  </a:schemeClr>
                </a:solidFill>
              </a:rPr>
              <a:t>Inevitable</a:t>
            </a:r>
            <a:endParaRPr lang="en-US" sz="4800" dirty="0">
              <a:solidFill>
                <a:schemeClr val="tx1">
                  <a:lumMod val="85000"/>
                  <a:lumOff val="15000"/>
                </a:schemeClr>
              </a:solidFill>
              <a:cs typeface="Calibri"/>
            </a:endParaRPr>
          </a:p>
          <a:p>
            <a:pPr algn="ctr"/>
            <a:r>
              <a:rPr lang="en-US" sz="4800" dirty="0">
                <a:solidFill>
                  <a:schemeClr val="tx1">
                    <a:lumMod val="85000"/>
                    <a:lumOff val="15000"/>
                  </a:schemeClr>
                </a:solidFill>
              </a:rPr>
              <a:t>Integral</a:t>
            </a:r>
            <a:endParaRPr lang="en-US" sz="4800" dirty="0">
              <a:solidFill>
                <a:schemeClr val="tx1">
                  <a:lumMod val="85000"/>
                  <a:lumOff val="15000"/>
                </a:schemeClr>
              </a:solidFill>
              <a:cs typeface="Calibri"/>
            </a:endParaRPr>
          </a:p>
          <a:p>
            <a:pPr algn="ctr"/>
            <a:r>
              <a:rPr lang="en-US" sz="4800" dirty="0">
                <a:solidFill>
                  <a:schemeClr val="tx1">
                    <a:lumMod val="85000"/>
                    <a:lumOff val="15000"/>
                  </a:schemeClr>
                </a:solidFill>
              </a:rPr>
              <a:t>and </a:t>
            </a:r>
            <a:endParaRPr lang="en-US" sz="4800" dirty="0">
              <a:solidFill>
                <a:schemeClr val="tx1">
                  <a:lumMod val="85000"/>
                  <a:lumOff val="15000"/>
                </a:schemeClr>
              </a:solidFill>
              <a:cs typeface="Calibri"/>
            </a:endParaRPr>
          </a:p>
          <a:p>
            <a:pPr algn="ctr"/>
            <a:r>
              <a:rPr lang="en-US" sz="4800" dirty="0">
                <a:solidFill>
                  <a:schemeClr val="tx1">
                    <a:lumMod val="85000"/>
                    <a:lumOff val="15000"/>
                  </a:schemeClr>
                </a:solidFill>
              </a:rPr>
              <a:t>Normal.</a:t>
            </a:r>
            <a:endParaRPr lang="en-US" sz="4800" dirty="0">
              <a:solidFill>
                <a:schemeClr val="tx1">
                  <a:lumMod val="85000"/>
                  <a:lumOff val="15000"/>
                </a:schemeClr>
              </a:solidFill>
              <a:cs typeface="Calibri"/>
            </a:endParaRPr>
          </a:p>
        </p:txBody>
      </p:sp>
    </p:spTree>
    <p:extLst>
      <p:ext uri="{BB962C8B-B14F-4D97-AF65-F5344CB8AC3E}">
        <p14:creationId xmlns:p14="http://schemas.microsoft.com/office/powerpoint/2010/main" val="27627871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CA187-B216-4968-96C4-BCAC3288889C}"/>
              </a:ext>
            </a:extLst>
          </p:cNvPr>
          <p:cNvSpPr>
            <a:spLocks noGrp="1"/>
          </p:cNvSpPr>
          <p:nvPr>
            <p:ph type="title"/>
          </p:nvPr>
        </p:nvSpPr>
        <p:spPr>
          <a:xfrm>
            <a:off x="1097280" y="581226"/>
            <a:ext cx="10058400" cy="1450757"/>
          </a:xfrm>
        </p:spPr>
        <p:txBody>
          <a:bodyPr>
            <a:normAutofit/>
          </a:bodyPr>
          <a:lstStyle/>
          <a:p>
            <a:r>
              <a:rPr lang="en-US" sz="7200" dirty="0"/>
              <a:t>The 4 </a:t>
            </a:r>
            <a:r>
              <a:rPr lang="en-US" sz="7200" dirty="0" err="1"/>
              <a:t>Rs</a:t>
            </a:r>
            <a:endParaRPr lang="en-US" sz="7200" dirty="0"/>
          </a:p>
        </p:txBody>
      </p:sp>
      <p:sp>
        <p:nvSpPr>
          <p:cNvPr id="3" name="Content Placeholder 2">
            <a:extLst>
              <a:ext uri="{FF2B5EF4-FFF2-40B4-BE49-F238E27FC236}">
                <a16:creationId xmlns:a16="http://schemas.microsoft.com/office/drawing/2014/main" id="{26E1659E-02F6-44B6-A0F9-4851D86ADAB7}"/>
              </a:ext>
            </a:extLst>
          </p:cNvPr>
          <p:cNvSpPr>
            <a:spLocks noGrp="1"/>
          </p:cNvSpPr>
          <p:nvPr>
            <p:ph sz="half" idx="1"/>
          </p:nvPr>
        </p:nvSpPr>
        <p:spPr>
          <a:xfrm>
            <a:off x="3459562" y="2523581"/>
            <a:ext cx="6745696" cy="4023360"/>
          </a:xfrm>
        </p:spPr>
        <p:txBody>
          <a:bodyPr vert="horz" lIns="0" tIns="45720" rIns="0" bIns="45720" rtlCol="0" anchor="t">
            <a:normAutofit/>
          </a:bodyPr>
          <a:lstStyle/>
          <a:p>
            <a:pPr marL="749300" lvl="1" indent="-457200">
              <a:buClr>
                <a:srgbClr val="9B6D44"/>
              </a:buClr>
              <a:buFont typeface="Wingdings" pitchFamily="2" charset="2"/>
              <a:buChar char="§"/>
            </a:pPr>
            <a:r>
              <a:rPr lang="en-US" sz="2800" b="1" u="sng" dirty="0"/>
              <a:t>Resist</a:t>
            </a:r>
            <a:r>
              <a:rPr lang="en-US" sz="2800" b="1" dirty="0"/>
              <a:t> </a:t>
            </a:r>
            <a:r>
              <a:rPr lang="en-US" sz="2800" dirty="0"/>
              <a:t>no thought.</a:t>
            </a:r>
            <a:endParaRPr lang="en-US" dirty="0"/>
          </a:p>
          <a:p>
            <a:pPr marL="749300" lvl="1" indent="-457200">
              <a:buClr>
                <a:srgbClr val="9B6D44"/>
              </a:buClr>
              <a:buFont typeface="Wingdings" pitchFamily="2" charset="2"/>
              <a:buChar char="§"/>
            </a:pPr>
            <a:endParaRPr lang="en-US" sz="2800" dirty="0">
              <a:cs typeface="Calibri" panose="020F0502020204030204"/>
            </a:endParaRPr>
          </a:p>
          <a:p>
            <a:pPr marL="749300" lvl="1" indent="-457200">
              <a:buClr>
                <a:srgbClr val="9B6D44"/>
              </a:buClr>
              <a:buFont typeface="Wingdings" pitchFamily="2" charset="2"/>
              <a:buChar char="§"/>
            </a:pPr>
            <a:r>
              <a:rPr lang="en-US" sz="2800" b="1" u="sng" dirty="0"/>
              <a:t>Retain</a:t>
            </a:r>
            <a:r>
              <a:rPr lang="en-US" sz="2800" b="1" dirty="0"/>
              <a:t> </a:t>
            </a:r>
            <a:r>
              <a:rPr lang="en-US" sz="2800" dirty="0"/>
              <a:t>no thought.</a:t>
            </a:r>
            <a:endParaRPr lang="en-US" sz="2800" dirty="0">
              <a:cs typeface="Calibri" panose="020F0502020204030204"/>
            </a:endParaRPr>
          </a:p>
          <a:p>
            <a:pPr marL="749300" lvl="1" indent="-457200">
              <a:buClr>
                <a:srgbClr val="9B6D44"/>
              </a:buClr>
              <a:buFont typeface="Wingdings" pitchFamily="2" charset="2"/>
              <a:buChar char="§"/>
            </a:pPr>
            <a:endParaRPr lang="en-US" sz="2800" dirty="0">
              <a:cs typeface="Calibri" panose="020F0502020204030204"/>
            </a:endParaRPr>
          </a:p>
          <a:p>
            <a:pPr marL="749300" lvl="1" indent="-457200">
              <a:buClr>
                <a:srgbClr val="9B6D44"/>
              </a:buClr>
              <a:buFont typeface="Wingdings" pitchFamily="2" charset="2"/>
              <a:buChar char="§"/>
            </a:pPr>
            <a:r>
              <a:rPr lang="en-US" sz="2800" b="1" u="sng" dirty="0"/>
              <a:t>React</a:t>
            </a:r>
            <a:r>
              <a:rPr lang="en-US" sz="2800" b="1" dirty="0"/>
              <a:t> </a:t>
            </a:r>
            <a:r>
              <a:rPr lang="en-US" sz="2800" dirty="0"/>
              <a:t>emotionally to no thought.</a:t>
            </a:r>
            <a:endParaRPr lang="en-US" sz="2800" dirty="0">
              <a:cs typeface="Calibri" panose="020F0502020204030204"/>
            </a:endParaRPr>
          </a:p>
          <a:p>
            <a:pPr marL="749300" lvl="1" indent="-457200">
              <a:buClr>
                <a:srgbClr val="9B6D44"/>
              </a:buClr>
              <a:buFont typeface="Wingdings" pitchFamily="2" charset="2"/>
              <a:buChar char="§"/>
            </a:pPr>
            <a:endParaRPr lang="en-US" sz="2800" dirty="0">
              <a:cs typeface="Calibri" panose="020F0502020204030204"/>
            </a:endParaRPr>
          </a:p>
          <a:p>
            <a:pPr marL="749300" lvl="1" indent="-457200">
              <a:buClr>
                <a:srgbClr val="9B6D44"/>
              </a:buClr>
              <a:buFont typeface="Wingdings" pitchFamily="2" charset="2"/>
              <a:buChar char="§"/>
            </a:pPr>
            <a:r>
              <a:rPr lang="en-US" sz="2800" b="1" u="sng" dirty="0"/>
              <a:t>Return</a:t>
            </a:r>
            <a:r>
              <a:rPr lang="en-US" sz="2800" dirty="0"/>
              <a:t> ever-so-gently to the sacred word.</a:t>
            </a:r>
            <a:endParaRPr lang="en-US" sz="2800" dirty="0">
              <a:cs typeface="Calibri" panose="020F0502020204030204"/>
            </a:endParaRPr>
          </a:p>
        </p:txBody>
      </p:sp>
      <p:sp>
        <p:nvSpPr>
          <p:cNvPr id="6" name="Slide Number Placeholder 5">
            <a:extLst>
              <a:ext uri="{FF2B5EF4-FFF2-40B4-BE49-F238E27FC236}">
                <a16:creationId xmlns:a16="http://schemas.microsoft.com/office/drawing/2014/main" id="{0964FABD-42DF-4D18-AEAB-9E55CBA0A7BA}"/>
              </a:ext>
            </a:extLst>
          </p:cNvPr>
          <p:cNvSpPr>
            <a:spLocks noGrp="1"/>
          </p:cNvSpPr>
          <p:nvPr>
            <p:ph type="sldNum" sz="quarter" idx="12"/>
          </p:nvPr>
        </p:nvSpPr>
        <p:spPr/>
        <p:txBody>
          <a:bodyPr/>
          <a:lstStyle/>
          <a:p>
            <a:fld id="{4FAB73BC-B049-4115-A692-8D63A059BFB8}" type="slidenum">
              <a:rPr lang="en-US" smtClean="0"/>
              <a:t>26</a:t>
            </a:fld>
            <a:endParaRPr lang="en-US" dirty="0"/>
          </a:p>
        </p:txBody>
      </p:sp>
      <p:sp>
        <p:nvSpPr>
          <p:cNvPr id="20" name="TextBox 19">
            <a:extLst>
              <a:ext uri="{FF2B5EF4-FFF2-40B4-BE49-F238E27FC236}">
                <a16:creationId xmlns:a16="http://schemas.microsoft.com/office/drawing/2014/main" id="{832377C6-2A65-4590-80ED-4C5526C08F0B}"/>
              </a:ext>
            </a:extLst>
          </p:cNvPr>
          <p:cNvSpPr txBox="1"/>
          <p:nvPr/>
        </p:nvSpPr>
        <p:spPr>
          <a:xfrm>
            <a:off x="10002058" y="3867995"/>
            <a:ext cx="1901546" cy="369332"/>
          </a:xfrm>
          <a:prstGeom prst="rect">
            <a:avLst/>
          </a:prstGeom>
          <a:noFill/>
        </p:spPr>
        <p:txBody>
          <a:bodyPr wrap="none" rtlCol="0">
            <a:spAutoFit/>
          </a:bodyPr>
          <a:lstStyle/>
          <a:p>
            <a:r>
              <a:rPr lang="en-US" i="1" dirty="0"/>
              <a:t>Let them come . . .</a:t>
            </a:r>
          </a:p>
        </p:txBody>
      </p:sp>
      <p:sp>
        <p:nvSpPr>
          <p:cNvPr id="21" name="TextBox 20">
            <a:extLst>
              <a:ext uri="{FF2B5EF4-FFF2-40B4-BE49-F238E27FC236}">
                <a16:creationId xmlns:a16="http://schemas.microsoft.com/office/drawing/2014/main" id="{299A4DAB-DEFE-4F90-BFE9-4794B80271F6}"/>
              </a:ext>
            </a:extLst>
          </p:cNvPr>
          <p:cNvSpPr txBox="1"/>
          <p:nvPr/>
        </p:nvSpPr>
        <p:spPr>
          <a:xfrm>
            <a:off x="254432" y="5701875"/>
            <a:ext cx="1632563" cy="369332"/>
          </a:xfrm>
          <a:prstGeom prst="rect">
            <a:avLst/>
          </a:prstGeom>
          <a:noFill/>
        </p:spPr>
        <p:txBody>
          <a:bodyPr wrap="none" rtlCol="0">
            <a:spAutoFit/>
          </a:bodyPr>
          <a:lstStyle/>
          <a:p>
            <a:r>
              <a:rPr lang="en-US" i="1" dirty="0"/>
              <a:t>. . . Let them go</a:t>
            </a:r>
          </a:p>
        </p:txBody>
      </p:sp>
      <p:pic>
        <p:nvPicPr>
          <p:cNvPr id="7" name="Picture 6">
            <a:extLst>
              <a:ext uri="{FF2B5EF4-FFF2-40B4-BE49-F238E27FC236}">
                <a16:creationId xmlns:a16="http://schemas.microsoft.com/office/drawing/2014/main" id="{FCD78263-AA6E-832A-D949-F8F65E43CBE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744132" y="1745810"/>
            <a:ext cx="3167674" cy="2108011"/>
          </a:xfrm>
          <a:prstGeom prst="rect">
            <a:avLst/>
          </a:prstGeom>
        </p:spPr>
      </p:pic>
      <p:pic>
        <p:nvPicPr>
          <p:cNvPr id="10" name="Picture 9">
            <a:extLst>
              <a:ext uri="{FF2B5EF4-FFF2-40B4-BE49-F238E27FC236}">
                <a16:creationId xmlns:a16="http://schemas.microsoft.com/office/drawing/2014/main" id="{2C134E0C-D37E-E16B-7AC5-86017047B4A5}"/>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p:blipFill>
        <p:spPr>
          <a:xfrm>
            <a:off x="249142" y="3567665"/>
            <a:ext cx="3172101" cy="2110958"/>
          </a:xfrm>
          <a:prstGeom prst="rect">
            <a:avLst/>
          </a:prstGeom>
        </p:spPr>
      </p:pic>
    </p:spTree>
    <p:extLst>
      <p:ext uri="{BB962C8B-B14F-4D97-AF65-F5344CB8AC3E}">
        <p14:creationId xmlns:p14="http://schemas.microsoft.com/office/powerpoint/2010/main" val="30048452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CE70E-5738-4342-AA0A-CEED1C162022}"/>
              </a:ext>
            </a:extLst>
          </p:cNvPr>
          <p:cNvSpPr>
            <a:spLocks noGrp="1"/>
          </p:cNvSpPr>
          <p:nvPr>
            <p:ph type="title" idx="4294967295"/>
          </p:nvPr>
        </p:nvSpPr>
        <p:spPr>
          <a:xfrm>
            <a:off x="1231751" y="567469"/>
            <a:ext cx="10058400" cy="1450757"/>
          </a:xfrm>
        </p:spPr>
        <p:txBody>
          <a:bodyPr>
            <a:normAutofit/>
          </a:bodyPr>
          <a:lstStyle/>
          <a:p>
            <a:r>
              <a:rPr lang="en-US" sz="7200" dirty="0"/>
              <a:t>Centering Prayer is</a:t>
            </a:r>
          </a:p>
        </p:txBody>
      </p:sp>
      <p:sp>
        <p:nvSpPr>
          <p:cNvPr id="3" name="Content Placeholder 2">
            <a:extLst>
              <a:ext uri="{FF2B5EF4-FFF2-40B4-BE49-F238E27FC236}">
                <a16:creationId xmlns:a16="http://schemas.microsoft.com/office/drawing/2014/main" id="{BD9E20AC-F6EC-4743-828E-D809F5B21792}"/>
              </a:ext>
            </a:extLst>
          </p:cNvPr>
          <p:cNvSpPr>
            <a:spLocks noGrp="1"/>
          </p:cNvSpPr>
          <p:nvPr>
            <p:ph idx="4294967295"/>
          </p:nvPr>
        </p:nvSpPr>
        <p:spPr>
          <a:xfrm>
            <a:off x="3857732" y="2148175"/>
            <a:ext cx="7326702" cy="3200219"/>
          </a:xfrm>
        </p:spPr>
        <p:txBody>
          <a:bodyPr vert="horz" lIns="0" tIns="45720" rIns="0" bIns="45720" rtlCol="0" anchor="t">
            <a:normAutofit/>
          </a:bodyPr>
          <a:lstStyle/>
          <a:p>
            <a:pPr marL="200660" lvl="1" indent="0">
              <a:buNone/>
            </a:pPr>
            <a:r>
              <a:rPr lang="en-US" sz="4800" dirty="0"/>
              <a:t>a Method </a:t>
            </a:r>
            <a:endParaRPr lang="en-US" dirty="0"/>
          </a:p>
          <a:p>
            <a:pPr marL="200660" lvl="1" indent="0">
              <a:buNone/>
            </a:pPr>
            <a:r>
              <a:rPr lang="en-US" sz="4800" dirty="0"/>
              <a:t>        not </a:t>
            </a:r>
            <a:endParaRPr lang="en-US" dirty="0"/>
          </a:p>
          <a:p>
            <a:pPr marL="200660" lvl="1" indent="0">
              <a:buNone/>
            </a:pPr>
            <a:r>
              <a:rPr lang="en-US" sz="4800" dirty="0"/>
              <a:t>a “Technique”</a:t>
            </a:r>
            <a:endParaRPr lang="en-US" dirty="0">
              <a:cs typeface="Calibri"/>
            </a:endParaRPr>
          </a:p>
        </p:txBody>
      </p:sp>
      <p:sp>
        <p:nvSpPr>
          <p:cNvPr id="5" name="Slide Number Placeholder 4">
            <a:extLst>
              <a:ext uri="{FF2B5EF4-FFF2-40B4-BE49-F238E27FC236}">
                <a16:creationId xmlns:a16="http://schemas.microsoft.com/office/drawing/2014/main" id="{F1F11BE8-7A4D-4DB4-A795-D86106C8B8D7}"/>
              </a:ext>
            </a:extLst>
          </p:cNvPr>
          <p:cNvSpPr>
            <a:spLocks noGrp="1"/>
          </p:cNvSpPr>
          <p:nvPr>
            <p:ph type="sldNum" sz="quarter" idx="12"/>
          </p:nvPr>
        </p:nvSpPr>
        <p:spPr/>
        <p:txBody>
          <a:bodyPr/>
          <a:lstStyle/>
          <a:p>
            <a:fld id="{6113E31D-E2AB-40D1-8B51-AFA5AFEF393A}" type="slidenum">
              <a:rPr lang="en-US" smtClean="0"/>
              <a:t>27</a:t>
            </a:fld>
            <a:endParaRPr lang="en-US" dirty="0"/>
          </a:p>
        </p:txBody>
      </p:sp>
    </p:spTree>
    <p:extLst>
      <p:ext uri="{BB962C8B-B14F-4D97-AF65-F5344CB8AC3E}">
        <p14:creationId xmlns:p14="http://schemas.microsoft.com/office/powerpoint/2010/main" val="22087939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CE70E-5738-4342-AA0A-CEED1C162022}"/>
              </a:ext>
            </a:extLst>
          </p:cNvPr>
          <p:cNvSpPr>
            <a:spLocks noGrp="1"/>
          </p:cNvSpPr>
          <p:nvPr>
            <p:ph type="title" idx="4294967295"/>
          </p:nvPr>
        </p:nvSpPr>
        <p:spPr>
          <a:xfrm>
            <a:off x="1231751" y="567469"/>
            <a:ext cx="10058400" cy="1450757"/>
          </a:xfrm>
        </p:spPr>
        <p:txBody>
          <a:bodyPr>
            <a:normAutofit/>
          </a:bodyPr>
          <a:lstStyle/>
          <a:p>
            <a:r>
              <a:rPr lang="en-US" sz="7200" dirty="0"/>
              <a:t>During Centering Prayer</a:t>
            </a:r>
          </a:p>
        </p:txBody>
      </p:sp>
      <p:sp>
        <p:nvSpPr>
          <p:cNvPr id="3" name="Content Placeholder 2">
            <a:extLst>
              <a:ext uri="{FF2B5EF4-FFF2-40B4-BE49-F238E27FC236}">
                <a16:creationId xmlns:a16="http://schemas.microsoft.com/office/drawing/2014/main" id="{BD9E20AC-F6EC-4743-828E-D809F5B21792}"/>
              </a:ext>
            </a:extLst>
          </p:cNvPr>
          <p:cNvSpPr>
            <a:spLocks noGrp="1"/>
          </p:cNvSpPr>
          <p:nvPr>
            <p:ph idx="4294967295"/>
          </p:nvPr>
        </p:nvSpPr>
        <p:spPr>
          <a:xfrm>
            <a:off x="1097280" y="2292307"/>
            <a:ext cx="10058400" cy="4023360"/>
          </a:xfrm>
        </p:spPr>
        <p:txBody>
          <a:bodyPr>
            <a:normAutofit/>
          </a:bodyPr>
          <a:lstStyle/>
          <a:p>
            <a:pPr marL="384048" lvl="2" indent="0">
              <a:buNone/>
            </a:pPr>
            <a:r>
              <a:rPr lang="en-US" sz="4400" dirty="0"/>
              <a:t>We avoid </a:t>
            </a:r>
          </a:p>
          <a:p>
            <a:pPr lvl="2" algn="ctr">
              <a:buClr>
                <a:srgbClr val="9B6D44"/>
              </a:buClr>
              <a:buFont typeface="Wingdings" pitchFamily="2" charset="2"/>
              <a:buChar char="§"/>
            </a:pPr>
            <a:r>
              <a:rPr lang="en-US" sz="4400" dirty="0"/>
              <a:t> analyzing our experience</a:t>
            </a:r>
          </a:p>
          <a:p>
            <a:pPr marL="384048" lvl="2" indent="0" algn="ctr">
              <a:buClr>
                <a:srgbClr val="9B6D44"/>
              </a:buClr>
              <a:buNone/>
            </a:pPr>
            <a:r>
              <a:rPr lang="en-US" sz="4400" dirty="0"/>
              <a:t>or</a:t>
            </a:r>
          </a:p>
          <a:p>
            <a:pPr lvl="2" algn="ctr">
              <a:buClr>
                <a:srgbClr val="9B6D44"/>
              </a:buClr>
              <a:buFont typeface="Wingdings" pitchFamily="2" charset="2"/>
              <a:buChar char="§"/>
            </a:pPr>
            <a:r>
              <a:rPr lang="en-US" sz="4400" dirty="0"/>
              <a:t> harboring expectations</a:t>
            </a:r>
          </a:p>
          <a:p>
            <a:pPr marL="384048" lvl="2" indent="0">
              <a:buNone/>
            </a:pPr>
            <a:endParaRPr lang="en-US" sz="2800" dirty="0"/>
          </a:p>
        </p:txBody>
      </p:sp>
      <p:sp>
        <p:nvSpPr>
          <p:cNvPr id="5" name="Slide Number Placeholder 4">
            <a:extLst>
              <a:ext uri="{FF2B5EF4-FFF2-40B4-BE49-F238E27FC236}">
                <a16:creationId xmlns:a16="http://schemas.microsoft.com/office/drawing/2014/main" id="{F1F11BE8-7A4D-4DB4-A795-D86106C8B8D7}"/>
              </a:ext>
            </a:extLst>
          </p:cNvPr>
          <p:cNvSpPr>
            <a:spLocks noGrp="1"/>
          </p:cNvSpPr>
          <p:nvPr>
            <p:ph type="sldNum" sz="quarter" idx="12"/>
          </p:nvPr>
        </p:nvSpPr>
        <p:spPr/>
        <p:txBody>
          <a:bodyPr/>
          <a:lstStyle/>
          <a:p>
            <a:fld id="{6113E31D-E2AB-40D1-8B51-AFA5AFEF393A}" type="slidenum">
              <a:rPr lang="en-US" smtClean="0"/>
              <a:t>28</a:t>
            </a:fld>
            <a:endParaRPr lang="en-US" dirty="0"/>
          </a:p>
        </p:txBody>
      </p:sp>
    </p:spTree>
    <p:extLst>
      <p:ext uri="{BB962C8B-B14F-4D97-AF65-F5344CB8AC3E}">
        <p14:creationId xmlns:p14="http://schemas.microsoft.com/office/powerpoint/2010/main" val="33642772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4954BED-6566-4E9A-A553-6D2F2B3434B4}"/>
              </a:ext>
            </a:extLst>
          </p:cNvPr>
          <p:cNvSpPr>
            <a:spLocks noGrp="1"/>
          </p:cNvSpPr>
          <p:nvPr>
            <p:ph type="sldNum" sz="quarter" idx="12"/>
          </p:nvPr>
        </p:nvSpPr>
        <p:spPr/>
        <p:txBody>
          <a:bodyPr/>
          <a:lstStyle/>
          <a:p>
            <a:fld id="{6113E31D-E2AB-40D1-8B51-AFA5AFEF393A}" type="slidenum">
              <a:rPr lang="en-US" smtClean="0"/>
              <a:t>29</a:t>
            </a:fld>
            <a:endParaRPr lang="en-US" dirty="0"/>
          </a:p>
        </p:txBody>
      </p:sp>
      <p:pic>
        <p:nvPicPr>
          <p:cNvPr id="7" name="Picture 6" descr="Several boats on a calm lake&#10;&#10;Description automatically generated">
            <a:extLst>
              <a:ext uri="{FF2B5EF4-FFF2-40B4-BE49-F238E27FC236}">
                <a16:creationId xmlns:a16="http://schemas.microsoft.com/office/drawing/2014/main" id="{1C5839E3-541C-E056-4757-CE5B6F6EB5E8}"/>
              </a:ext>
            </a:extLst>
          </p:cNvPr>
          <p:cNvPicPr>
            <a:picLocks noChangeAspect="1"/>
          </p:cNvPicPr>
          <p:nvPr/>
        </p:nvPicPr>
        <p:blipFill>
          <a:blip r:embed="rId3"/>
          <a:stretch>
            <a:fillRect/>
          </a:stretch>
        </p:blipFill>
        <p:spPr>
          <a:xfrm>
            <a:off x="0" y="-1"/>
            <a:ext cx="12192000" cy="6337793"/>
          </a:xfrm>
          <a:prstGeom prst="rect">
            <a:avLst/>
          </a:prstGeom>
        </p:spPr>
      </p:pic>
      <p:sp>
        <p:nvSpPr>
          <p:cNvPr id="2" name="Title 1">
            <a:extLst>
              <a:ext uri="{FF2B5EF4-FFF2-40B4-BE49-F238E27FC236}">
                <a16:creationId xmlns:a16="http://schemas.microsoft.com/office/drawing/2014/main" id="{7B544AAE-C8DC-40B2-906C-5B8E3F962DCC}"/>
              </a:ext>
            </a:extLst>
          </p:cNvPr>
          <p:cNvSpPr>
            <a:spLocks noGrp="1"/>
          </p:cNvSpPr>
          <p:nvPr>
            <p:ph type="title" idx="4294967295"/>
          </p:nvPr>
        </p:nvSpPr>
        <p:spPr>
          <a:xfrm>
            <a:off x="6944948" y="5113338"/>
            <a:ext cx="4724765" cy="755468"/>
          </a:xfrm>
          <a:solidFill>
            <a:srgbClr val="9B6D44"/>
          </a:solidFill>
        </p:spPr>
        <p:txBody>
          <a:bodyPr/>
          <a:lstStyle/>
          <a:p>
            <a:r>
              <a:rPr lang="en-US" dirty="0">
                <a:solidFill>
                  <a:srgbClr val="03381F"/>
                </a:solidFill>
              </a:rPr>
              <a:t>Deepening of Faith</a:t>
            </a:r>
          </a:p>
        </p:txBody>
      </p:sp>
    </p:spTree>
    <p:extLst>
      <p:ext uri="{BB962C8B-B14F-4D97-AF65-F5344CB8AC3E}">
        <p14:creationId xmlns:p14="http://schemas.microsoft.com/office/powerpoint/2010/main" val="2595979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een square with white dots&#10;&#10;Description automatically generated with medium confidence">
            <a:extLst>
              <a:ext uri="{FF2B5EF4-FFF2-40B4-BE49-F238E27FC236}">
                <a16:creationId xmlns:a16="http://schemas.microsoft.com/office/drawing/2014/main" id="{B38DCAC6-C6F0-3A8E-DBB7-228712AE4794}"/>
              </a:ext>
            </a:extLst>
          </p:cNvPr>
          <p:cNvPicPr>
            <a:picLocks noChangeAspect="1"/>
          </p:cNvPicPr>
          <p:nvPr/>
        </p:nvPicPr>
        <p:blipFill>
          <a:blip r:embed="rId3"/>
          <a:stretch>
            <a:fillRect/>
          </a:stretch>
        </p:blipFill>
        <p:spPr>
          <a:xfrm>
            <a:off x="0" y="0"/>
            <a:ext cx="12192000" cy="6370427"/>
          </a:xfrm>
          <a:prstGeom prst="rect">
            <a:avLst/>
          </a:prstGeom>
        </p:spPr>
      </p:pic>
      <p:pic>
        <p:nvPicPr>
          <p:cNvPr id="20" name="Picture 19" descr="A person sitting down in front of a yellow wall&#10;&#10;Description automatically generated">
            <a:extLst>
              <a:ext uri="{FF2B5EF4-FFF2-40B4-BE49-F238E27FC236}">
                <a16:creationId xmlns:a16="http://schemas.microsoft.com/office/drawing/2014/main" id="{274A47E5-CCE2-0C32-CDC1-7C06893F0894}"/>
              </a:ext>
            </a:extLst>
          </p:cNvPr>
          <p:cNvPicPr>
            <a:picLocks noChangeAspect="1"/>
          </p:cNvPicPr>
          <p:nvPr/>
        </p:nvPicPr>
        <p:blipFill>
          <a:blip r:embed="rId4" cstate="print">
            <a:alphaModFix amt="82000"/>
            <a:extLst>
              <a:ext uri="{28A0092B-C50C-407E-A947-70E740481C1C}">
                <a14:useLocalDpi xmlns:a14="http://schemas.microsoft.com/office/drawing/2010/main"/>
              </a:ext>
            </a:extLst>
          </a:blip>
          <a:stretch>
            <a:fillRect/>
          </a:stretch>
        </p:blipFill>
        <p:spPr>
          <a:xfrm>
            <a:off x="7276825" y="3837356"/>
            <a:ext cx="4657345" cy="2264116"/>
          </a:xfrm>
          <a:prstGeom prst="rect">
            <a:avLst/>
          </a:prstGeom>
          <a:effectLst>
            <a:softEdge rad="47938"/>
          </a:effectLst>
        </p:spPr>
      </p:pic>
      <p:pic>
        <p:nvPicPr>
          <p:cNvPr id="9" name="Picture 8" descr="A close-up of a person's hands&#10;&#10;Description automatically generated">
            <a:extLst>
              <a:ext uri="{FF2B5EF4-FFF2-40B4-BE49-F238E27FC236}">
                <a16:creationId xmlns:a16="http://schemas.microsoft.com/office/drawing/2014/main" id="{AC4D7155-05D9-15D5-818A-33C0DF6AF381}"/>
              </a:ext>
            </a:extLst>
          </p:cNvPr>
          <p:cNvPicPr>
            <a:picLocks noChangeAspect="1"/>
          </p:cNvPicPr>
          <p:nvPr/>
        </p:nvPicPr>
        <p:blipFill>
          <a:blip r:embed="rId5" cstate="print">
            <a:alphaModFix amt="77000"/>
            <a:extLst>
              <a:ext uri="{28A0092B-C50C-407E-A947-70E740481C1C}">
                <a14:useLocalDpi xmlns:a14="http://schemas.microsoft.com/office/drawing/2010/main"/>
              </a:ext>
            </a:extLst>
          </a:blip>
          <a:stretch>
            <a:fillRect/>
          </a:stretch>
        </p:blipFill>
        <p:spPr>
          <a:xfrm>
            <a:off x="257830" y="3839604"/>
            <a:ext cx="4357059" cy="2264115"/>
          </a:xfrm>
          <a:prstGeom prst="rect">
            <a:avLst/>
          </a:prstGeom>
          <a:effectLst>
            <a:softEdge rad="49534"/>
          </a:effectLst>
        </p:spPr>
      </p:pic>
      <p:pic>
        <p:nvPicPr>
          <p:cNvPr id="16" name="Picture 15" descr="A person with her hands together in front of her face&#10;&#10;Description automatically generated">
            <a:extLst>
              <a:ext uri="{FF2B5EF4-FFF2-40B4-BE49-F238E27FC236}">
                <a16:creationId xmlns:a16="http://schemas.microsoft.com/office/drawing/2014/main" id="{F327953E-6CEF-DBED-DD97-AC90F3C26BF3}"/>
              </a:ext>
            </a:extLst>
          </p:cNvPr>
          <p:cNvPicPr>
            <a:picLocks noChangeAspect="1"/>
          </p:cNvPicPr>
          <p:nvPr/>
        </p:nvPicPr>
        <p:blipFill>
          <a:blip r:embed="rId6">
            <a:alphaModFix amt="85000"/>
          </a:blip>
          <a:stretch>
            <a:fillRect/>
          </a:stretch>
        </p:blipFill>
        <p:spPr>
          <a:xfrm>
            <a:off x="-366824" y="0"/>
            <a:ext cx="12558824" cy="6380750"/>
          </a:xfrm>
          <a:prstGeom prst="rect">
            <a:avLst/>
          </a:prstGeom>
        </p:spPr>
      </p:pic>
      <p:sp>
        <p:nvSpPr>
          <p:cNvPr id="5" name="Slide Number Placeholder 4">
            <a:extLst>
              <a:ext uri="{FF2B5EF4-FFF2-40B4-BE49-F238E27FC236}">
                <a16:creationId xmlns:a16="http://schemas.microsoft.com/office/drawing/2014/main" id="{BA8F9B13-E1FE-4A0B-9638-3ED9ECDAD219}"/>
              </a:ext>
            </a:extLst>
          </p:cNvPr>
          <p:cNvSpPr>
            <a:spLocks noGrp="1"/>
          </p:cNvSpPr>
          <p:nvPr>
            <p:ph type="sldNum" sz="quarter" idx="12"/>
          </p:nvPr>
        </p:nvSpPr>
        <p:spPr/>
        <p:txBody>
          <a:bodyPr/>
          <a:lstStyle/>
          <a:p>
            <a:fld id="{6113E31D-E2AB-40D1-8B51-AFA5AFEF393A}" type="slidenum">
              <a:rPr lang="en-US" smtClean="0"/>
              <a:t>3</a:t>
            </a:fld>
            <a:endParaRPr lang="en-US" dirty="0"/>
          </a:p>
        </p:txBody>
      </p:sp>
      <p:sp>
        <p:nvSpPr>
          <p:cNvPr id="12" name="Title 1">
            <a:extLst>
              <a:ext uri="{FF2B5EF4-FFF2-40B4-BE49-F238E27FC236}">
                <a16:creationId xmlns:a16="http://schemas.microsoft.com/office/drawing/2014/main" id="{FB10A7CB-04A0-8BC9-CFA1-BDC3552379F5}"/>
              </a:ext>
            </a:extLst>
          </p:cNvPr>
          <p:cNvSpPr txBox="1">
            <a:spLocks/>
          </p:cNvSpPr>
          <p:nvPr/>
        </p:nvSpPr>
        <p:spPr>
          <a:xfrm>
            <a:off x="473194" y="557239"/>
            <a:ext cx="6307676" cy="783106"/>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a:solidFill>
                  <a:srgbClr val="03381F"/>
                </a:solidFill>
                <a:highlight>
                  <a:srgbClr val="9B6D44"/>
                </a:highlight>
              </a:rPr>
              <a:t>What is Prayer?</a:t>
            </a:r>
          </a:p>
        </p:txBody>
      </p:sp>
    </p:spTree>
    <p:extLst>
      <p:ext uri="{BB962C8B-B14F-4D97-AF65-F5344CB8AC3E}">
        <p14:creationId xmlns:p14="http://schemas.microsoft.com/office/powerpoint/2010/main" val="41924227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C81EA99-8388-4312-AA85-B7CB471DB28D}"/>
              </a:ext>
            </a:extLst>
          </p:cNvPr>
          <p:cNvSpPr>
            <a:spLocks noGrp="1"/>
          </p:cNvSpPr>
          <p:nvPr>
            <p:ph type="sldNum" sz="quarter" idx="12"/>
          </p:nvPr>
        </p:nvSpPr>
        <p:spPr/>
        <p:txBody>
          <a:bodyPr/>
          <a:lstStyle/>
          <a:p>
            <a:fld id="{6113E31D-E2AB-40D1-8B51-AFA5AFEF393A}" type="slidenum">
              <a:rPr lang="en-US" smtClean="0"/>
              <a:t>30</a:t>
            </a:fld>
            <a:endParaRPr lang="en-US" dirty="0"/>
          </a:p>
        </p:txBody>
      </p:sp>
      <p:sp>
        <p:nvSpPr>
          <p:cNvPr id="3" name="TextBox 2">
            <a:extLst>
              <a:ext uri="{FF2B5EF4-FFF2-40B4-BE49-F238E27FC236}">
                <a16:creationId xmlns:a16="http://schemas.microsoft.com/office/drawing/2014/main" id="{338BA7D1-B288-EBB3-4224-CEA9BD00DEA8}"/>
              </a:ext>
            </a:extLst>
          </p:cNvPr>
          <p:cNvSpPr txBox="1"/>
          <p:nvPr/>
        </p:nvSpPr>
        <p:spPr>
          <a:xfrm>
            <a:off x="3784470" y="853573"/>
            <a:ext cx="4623060" cy="1200329"/>
          </a:xfrm>
          <a:prstGeom prst="rect">
            <a:avLst/>
          </a:prstGeom>
          <a:noFill/>
        </p:spPr>
        <p:txBody>
          <a:bodyPr wrap="none" rtlCol="0">
            <a:spAutoFit/>
          </a:bodyPr>
          <a:lstStyle/>
          <a:p>
            <a:r>
              <a:rPr lang="en-US" sz="7200" dirty="0">
                <a:solidFill>
                  <a:schemeClr val="tx1">
                    <a:lumMod val="75000"/>
                    <a:lumOff val="25000"/>
                  </a:schemeClr>
                </a:solidFill>
                <a:latin typeface="+mj-lt"/>
              </a:rPr>
              <a:t>In Summary</a:t>
            </a:r>
            <a:endParaRPr lang="en-GB" sz="7200" dirty="0">
              <a:solidFill>
                <a:schemeClr val="tx1">
                  <a:lumMod val="75000"/>
                  <a:lumOff val="25000"/>
                </a:schemeClr>
              </a:solidFill>
              <a:latin typeface="+mj-lt"/>
            </a:endParaRPr>
          </a:p>
        </p:txBody>
      </p:sp>
    </p:spTree>
    <p:extLst>
      <p:ext uri="{BB962C8B-B14F-4D97-AF65-F5344CB8AC3E}">
        <p14:creationId xmlns:p14="http://schemas.microsoft.com/office/powerpoint/2010/main" val="6992595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AAED5CD-3229-48F7-95C9-2262148BD8C7}"/>
              </a:ext>
            </a:extLst>
          </p:cNvPr>
          <p:cNvSpPr>
            <a:spLocks noGrp="1"/>
          </p:cNvSpPr>
          <p:nvPr>
            <p:ph type="sldNum" sz="quarter" idx="12"/>
          </p:nvPr>
        </p:nvSpPr>
        <p:spPr/>
        <p:txBody>
          <a:bodyPr/>
          <a:lstStyle/>
          <a:p>
            <a:fld id="{4FAB73BC-B049-4115-A692-8D63A059BFB8}" type="slidenum">
              <a:rPr lang="en-US" smtClean="0"/>
              <a:t>31</a:t>
            </a:fld>
            <a:endParaRPr lang="en-US" dirty="0"/>
          </a:p>
        </p:txBody>
      </p:sp>
      <p:sp>
        <p:nvSpPr>
          <p:cNvPr id="4" name="Text Placeholder 3">
            <a:extLst>
              <a:ext uri="{FF2B5EF4-FFF2-40B4-BE49-F238E27FC236}">
                <a16:creationId xmlns:a16="http://schemas.microsoft.com/office/drawing/2014/main" id="{B10EE400-9C98-406D-BA16-216E6F611F56}"/>
              </a:ext>
            </a:extLst>
          </p:cNvPr>
          <p:cNvSpPr>
            <a:spLocks noGrp="1"/>
          </p:cNvSpPr>
          <p:nvPr>
            <p:ph type="body" sz="half" idx="4294967295"/>
          </p:nvPr>
        </p:nvSpPr>
        <p:spPr>
          <a:xfrm>
            <a:off x="2078038" y="5907088"/>
            <a:ext cx="10113962" cy="593725"/>
          </a:xfrm>
        </p:spPr>
        <p:txBody>
          <a:bodyPr/>
          <a:lstStyle/>
          <a:p>
            <a:r>
              <a:rPr lang="en-US" dirty="0"/>
              <a:t> </a:t>
            </a:r>
          </a:p>
        </p:txBody>
      </p:sp>
      <p:pic>
        <p:nvPicPr>
          <p:cNvPr id="3" name="Picture 2" descr="A candle with a flame in the dark&#10;&#10;Description automatically generated">
            <a:extLst>
              <a:ext uri="{FF2B5EF4-FFF2-40B4-BE49-F238E27FC236}">
                <a16:creationId xmlns:a16="http://schemas.microsoft.com/office/drawing/2014/main" id="{EBD9C787-F2A0-31F8-520A-5EDC5807825F}"/>
              </a:ext>
            </a:extLst>
          </p:cNvPr>
          <p:cNvPicPr>
            <a:picLocks noChangeAspect="1"/>
          </p:cNvPicPr>
          <p:nvPr/>
        </p:nvPicPr>
        <p:blipFill>
          <a:blip r:embed="rId3"/>
          <a:stretch>
            <a:fillRect/>
          </a:stretch>
        </p:blipFill>
        <p:spPr>
          <a:xfrm>
            <a:off x="0" y="0"/>
            <a:ext cx="12192000" cy="6345199"/>
          </a:xfrm>
          <a:prstGeom prst="rect">
            <a:avLst/>
          </a:prstGeom>
        </p:spPr>
      </p:pic>
    </p:spTree>
    <p:extLst>
      <p:ext uri="{BB962C8B-B14F-4D97-AF65-F5344CB8AC3E}">
        <p14:creationId xmlns:p14="http://schemas.microsoft.com/office/powerpoint/2010/main" val="42939276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42C8E-DA92-4DC6-97B0-406FAA52BEB6}"/>
              </a:ext>
            </a:extLst>
          </p:cNvPr>
          <p:cNvSpPr>
            <a:spLocks noGrp="1"/>
          </p:cNvSpPr>
          <p:nvPr>
            <p:ph type="title"/>
          </p:nvPr>
        </p:nvSpPr>
        <p:spPr/>
        <p:txBody>
          <a:bodyPr/>
          <a:lstStyle/>
          <a:p>
            <a:r>
              <a:rPr lang="en-US" dirty="0"/>
              <a:t>Deepening Our Relationship with God</a:t>
            </a:r>
          </a:p>
        </p:txBody>
      </p:sp>
      <p:sp>
        <p:nvSpPr>
          <p:cNvPr id="4" name="Text Placeholder 3">
            <a:extLst>
              <a:ext uri="{FF2B5EF4-FFF2-40B4-BE49-F238E27FC236}">
                <a16:creationId xmlns:a16="http://schemas.microsoft.com/office/drawing/2014/main" id="{237D260B-3E8F-4212-B8FD-A886C5C086D7}"/>
              </a:ext>
            </a:extLst>
          </p:cNvPr>
          <p:cNvSpPr>
            <a:spLocks noGrp="1"/>
          </p:cNvSpPr>
          <p:nvPr>
            <p:ph type="body" sz="half" idx="2"/>
          </p:nvPr>
        </p:nvSpPr>
        <p:spPr/>
        <p:txBody>
          <a:bodyPr>
            <a:normAutofit/>
          </a:bodyPr>
          <a:lstStyle/>
          <a:p>
            <a:r>
              <a:rPr lang="en-US" sz="2000" dirty="0"/>
              <a:t>Conference Four</a:t>
            </a:r>
          </a:p>
        </p:txBody>
      </p:sp>
      <p:sp>
        <p:nvSpPr>
          <p:cNvPr id="6" name="Slide Number Placeholder 5">
            <a:extLst>
              <a:ext uri="{FF2B5EF4-FFF2-40B4-BE49-F238E27FC236}">
                <a16:creationId xmlns:a16="http://schemas.microsoft.com/office/drawing/2014/main" id="{E4C613FB-3BA7-43E2-816D-DD817515E6DF}"/>
              </a:ext>
            </a:extLst>
          </p:cNvPr>
          <p:cNvSpPr>
            <a:spLocks noGrp="1"/>
          </p:cNvSpPr>
          <p:nvPr>
            <p:ph type="sldNum" sz="quarter" idx="12"/>
          </p:nvPr>
        </p:nvSpPr>
        <p:spPr/>
        <p:txBody>
          <a:bodyPr/>
          <a:lstStyle/>
          <a:p>
            <a:fld id="{4FAB73BC-B049-4115-A692-8D63A059BFB8}" type="slidenum">
              <a:rPr lang="en-US" smtClean="0"/>
              <a:t>32</a:t>
            </a:fld>
            <a:endParaRPr lang="en-US" dirty="0"/>
          </a:p>
        </p:txBody>
      </p:sp>
      <p:pic>
        <p:nvPicPr>
          <p:cNvPr id="8" name="Picture Placeholder 7" descr="A green valley with mountains in the background&#10;&#10;Description automatically generated">
            <a:extLst>
              <a:ext uri="{FF2B5EF4-FFF2-40B4-BE49-F238E27FC236}">
                <a16:creationId xmlns:a16="http://schemas.microsoft.com/office/drawing/2014/main" id="{58893BE4-D16E-7D01-14EE-89EE326942A3}"/>
              </a:ext>
            </a:extLst>
          </p:cNvPr>
          <p:cNvPicPr>
            <a:picLocks noGrp="1" noChangeAspect="1"/>
          </p:cNvPicPr>
          <p:nvPr>
            <p:ph type="pic" idx="1"/>
          </p:nvPr>
        </p:nvPicPr>
        <p:blipFill>
          <a:blip r:embed="rId3" cstate="print">
            <a:extLst>
              <a:ext uri="{28A0092B-C50C-407E-A947-70E740481C1C}">
                <a14:useLocalDpi xmlns:a14="http://schemas.microsoft.com/office/drawing/2010/main"/>
              </a:ext>
            </a:extLst>
          </a:blip>
          <a:srcRect l="1550" r="1550"/>
          <a:stretch>
            <a:fillRect/>
          </a:stretch>
        </p:blipFill>
        <p:spPr/>
      </p:pic>
      <p:pic>
        <p:nvPicPr>
          <p:cNvPr id="3" name="Picture 2" descr="A black and white sign with a person in a circle&#10;&#10;Description automatically generated">
            <a:extLst>
              <a:ext uri="{FF2B5EF4-FFF2-40B4-BE49-F238E27FC236}">
                <a16:creationId xmlns:a16="http://schemas.microsoft.com/office/drawing/2014/main" id="{DBF2D529-A02F-248A-65E9-29D5697A25D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109277" y="146166"/>
            <a:ext cx="914941" cy="369858"/>
          </a:xfrm>
          <a:prstGeom prst="rect">
            <a:avLst/>
          </a:prstGeom>
        </p:spPr>
      </p:pic>
    </p:spTree>
    <p:extLst>
      <p:ext uri="{BB962C8B-B14F-4D97-AF65-F5344CB8AC3E}">
        <p14:creationId xmlns:p14="http://schemas.microsoft.com/office/powerpoint/2010/main" val="12383989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plate of food&#10;&#10;Description automatically generated">
            <a:extLst>
              <a:ext uri="{FF2B5EF4-FFF2-40B4-BE49-F238E27FC236}">
                <a16:creationId xmlns:a16="http://schemas.microsoft.com/office/drawing/2014/main" id="{19014F43-DC4A-AAE8-C57F-E846499660A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0"/>
            <a:ext cx="12192000" cy="6334136"/>
          </a:xfrm>
          <a:prstGeom prst="rect">
            <a:avLst/>
          </a:prstGeom>
        </p:spPr>
      </p:pic>
      <p:pic>
        <p:nvPicPr>
          <p:cNvPr id="6" name="Picture 5" descr="A person holding a plate of food&#10;&#10;Description automatically generated">
            <a:extLst>
              <a:ext uri="{FF2B5EF4-FFF2-40B4-BE49-F238E27FC236}">
                <a16:creationId xmlns:a16="http://schemas.microsoft.com/office/drawing/2014/main" id="{41CC741D-19D4-DA93-C977-8BAD0501520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12192000" cy="6345711"/>
          </a:xfrm>
          <a:prstGeom prst="rect">
            <a:avLst/>
          </a:prstGeom>
        </p:spPr>
      </p:pic>
      <p:sp>
        <p:nvSpPr>
          <p:cNvPr id="2" name="Title 1">
            <a:extLst>
              <a:ext uri="{FF2B5EF4-FFF2-40B4-BE49-F238E27FC236}">
                <a16:creationId xmlns:a16="http://schemas.microsoft.com/office/drawing/2014/main" id="{A69B4586-31F8-4445-902C-340A14B0F54A}"/>
              </a:ext>
            </a:extLst>
          </p:cNvPr>
          <p:cNvSpPr>
            <a:spLocks noGrp="1"/>
          </p:cNvSpPr>
          <p:nvPr>
            <p:ph type="title" idx="4294967295"/>
          </p:nvPr>
        </p:nvSpPr>
        <p:spPr>
          <a:xfrm>
            <a:off x="5625832" y="394166"/>
            <a:ext cx="6149073" cy="763134"/>
          </a:xfrm>
          <a:solidFill>
            <a:srgbClr val="9B6D44"/>
          </a:solidFill>
        </p:spPr>
        <p:txBody>
          <a:bodyPr>
            <a:normAutofit/>
          </a:bodyPr>
          <a:lstStyle/>
          <a:p>
            <a:r>
              <a:rPr lang="en-US" dirty="0">
                <a:solidFill>
                  <a:srgbClr val="03381F"/>
                </a:solidFill>
              </a:rPr>
              <a:t>Gifts of Centering Prayer</a:t>
            </a:r>
          </a:p>
        </p:txBody>
      </p:sp>
      <p:sp>
        <p:nvSpPr>
          <p:cNvPr id="5" name="Slide Number Placeholder 4">
            <a:extLst>
              <a:ext uri="{FF2B5EF4-FFF2-40B4-BE49-F238E27FC236}">
                <a16:creationId xmlns:a16="http://schemas.microsoft.com/office/drawing/2014/main" id="{E93977B0-EE94-4B5D-9129-0FD6BC030503}"/>
              </a:ext>
            </a:extLst>
          </p:cNvPr>
          <p:cNvSpPr>
            <a:spLocks noGrp="1"/>
          </p:cNvSpPr>
          <p:nvPr>
            <p:ph type="sldNum" sz="quarter" idx="12"/>
          </p:nvPr>
        </p:nvSpPr>
        <p:spPr/>
        <p:txBody>
          <a:bodyPr/>
          <a:lstStyle/>
          <a:p>
            <a:fld id="{6113E31D-E2AB-40D1-8B51-AFA5AFEF393A}" type="slidenum">
              <a:rPr lang="en-US" smtClean="0"/>
              <a:t>33</a:t>
            </a:fld>
            <a:endParaRPr lang="en-US" dirty="0"/>
          </a:p>
        </p:txBody>
      </p:sp>
    </p:spTree>
    <p:extLst>
      <p:ext uri="{BB962C8B-B14F-4D97-AF65-F5344CB8AC3E}">
        <p14:creationId xmlns:p14="http://schemas.microsoft.com/office/powerpoint/2010/main" val="41738358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68546-26E7-4AA9-B530-030A34339BD3}"/>
              </a:ext>
            </a:extLst>
          </p:cNvPr>
          <p:cNvSpPr>
            <a:spLocks noGrp="1"/>
          </p:cNvSpPr>
          <p:nvPr>
            <p:ph type="title" idx="4294967295"/>
          </p:nvPr>
        </p:nvSpPr>
        <p:spPr>
          <a:xfrm>
            <a:off x="531628" y="531157"/>
            <a:ext cx="11430000" cy="1450757"/>
          </a:xfrm>
        </p:spPr>
        <p:txBody>
          <a:bodyPr>
            <a:noAutofit/>
          </a:bodyPr>
          <a:lstStyle/>
          <a:p>
            <a:r>
              <a:rPr lang="en-US" sz="6000" dirty="0"/>
              <a:t>To Deepen our Relationship with God</a:t>
            </a:r>
          </a:p>
        </p:txBody>
      </p:sp>
      <p:sp>
        <p:nvSpPr>
          <p:cNvPr id="3" name="Content Placeholder 2">
            <a:extLst>
              <a:ext uri="{FF2B5EF4-FFF2-40B4-BE49-F238E27FC236}">
                <a16:creationId xmlns:a16="http://schemas.microsoft.com/office/drawing/2014/main" id="{EBE4D814-42FE-47F8-94DA-7421C82AD5F4}"/>
              </a:ext>
            </a:extLst>
          </p:cNvPr>
          <p:cNvSpPr>
            <a:spLocks noGrp="1"/>
          </p:cNvSpPr>
          <p:nvPr>
            <p:ph idx="4294967295"/>
          </p:nvPr>
        </p:nvSpPr>
        <p:spPr>
          <a:xfrm>
            <a:off x="1418305" y="5771325"/>
            <a:ext cx="9355375" cy="688460"/>
          </a:xfrm>
        </p:spPr>
        <p:txBody>
          <a:bodyPr>
            <a:normAutofit fontScale="25000" lnSpcReduction="20000"/>
          </a:bodyPr>
          <a:lstStyle/>
          <a:p>
            <a:pPr marL="292608" lvl="1" indent="0" algn="ctr">
              <a:buNone/>
            </a:pPr>
            <a:r>
              <a:rPr lang="en-US" sz="14400" dirty="0"/>
              <a:t>As you begin a daily practice of Centering Prayer</a:t>
            </a:r>
          </a:p>
          <a:p>
            <a:pPr marL="749808" lvl="1" indent="-457200"/>
            <a:endParaRPr lang="en-US" sz="2800" dirty="0"/>
          </a:p>
          <a:p>
            <a:pPr marL="749808" lvl="1" indent="-457200"/>
            <a:endParaRPr lang="en-US" sz="2800" dirty="0"/>
          </a:p>
          <a:p>
            <a:pPr marL="749808" lvl="1" indent="-457200"/>
            <a:r>
              <a:rPr lang="en-US" sz="2800" dirty="0"/>
              <a:t> </a:t>
            </a:r>
          </a:p>
        </p:txBody>
      </p:sp>
      <p:sp>
        <p:nvSpPr>
          <p:cNvPr id="5" name="Slide Number Placeholder 4">
            <a:extLst>
              <a:ext uri="{FF2B5EF4-FFF2-40B4-BE49-F238E27FC236}">
                <a16:creationId xmlns:a16="http://schemas.microsoft.com/office/drawing/2014/main" id="{98E16F26-C7E9-46AF-A253-901593B067DB}"/>
              </a:ext>
            </a:extLst>
          </p:cNvPr>
          <p:cNvSpPr>
            <a:spLocks noGrp="1"/>
          </p:cNvSpPr>
          <p:nvPr>
            <p:ph type="sldNum" sz="quarter" idx="12"/>
          </p:nvPr>
        </p:nvSpPr>
        <p:spPr/>
        <p:txBody>
          <a:bodyPr/>
          <a:lstStyle/>
          <a:p>
            <a:fld id="{6113E31D-E2AB-40D1-8B51-AFA5AFEF393A}" type="slidenum">
              <a:rPr lang="en-US" smtClean="0"/>
              <a:t>34</a:t>
            </a:fld>
            <a:endParaRPr lang="en-US" dirty="0"/>
          </a:p>
        </p:txBody>
      </p:sp>
      <p:pic>
        <p:nvPicPr>
          <p:cNvPr id="8" name="Picture 7">
            <a:extLst>
              <a:ext uri="{FF2B5EF4-FFF2-40B4-BE49-F238E27FC236}">
                <a16:creationId xmlns:a16="http://schemas.microsoft.com/office/drawing/2014/main" id="{DBEC6833-160E-6DF3-A456-B44A167E93F0}"/>
              </a:ext>
            </a:extLst>
          </p:cNvPr>
          <p:cNvPicPr>
            <a:picLocks noChangeAspect="1"/>
          </p:cNvPicPr>
          <p:nvPr/>
        </p:nvPicPr>
        <p:blipFill>
          <a:blip r:embed="rId3">
            <a:alphaModFix amt="62000"/>
          </a:blip>
          <a:stretch>
            <a:fillRect/>
          </a:stretch>
        </p:blipFill>
        <p:spPr>
          <a:xfrm>
            <a:off x="2410539" y="1810420"/>
            <a:ext cx="7370909" cy="3897413"/>
          </a:xfrm>
          <a:prstGeom prst="rect">
            <a:avLst/>
          </a:prstGeom>
          <a:effectLst>
            <a:softEdge rad="159813"/>
          </a:effectLst>
        </p:spPr>
      </p:pic>
    </p:spTree>
    <p:extLst>
      <p:ext uri="{BB962C8B-B14F-4D97-AF65-F5344CB8AC3E}">
        <p14:creationId xmlns:p14="http://schemas.microsoft.com/office/powerpoint/2010/main" val="28751616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4B256-310E-4E30-A0F4-882D9C195636}"/>
              </a:ext>
            </a:extLst>
          </p:cNvPr>
          <p:cNvSpPr>
            <a:spLocks noGrp="1"/>
          </p:cNvSpPr>
          <p:nvPr>
            <p:ph type="title" idx="4294967295"/>
          </p:nvPr>
        </p:nvSpPr>
        <p:spPr>
          <a:xfrm>
            <a:off x="1020807" y="997993"/>
            <a:ext cx="10058400" cy="921094"/>
          </a:xfrm>
        </p:spPr>
        <p:txBody>
          <a:bodyPr>
            <a:normAutofit fontScale="90000"/>
          </a:bodyPr>
          <a:lstStyle/>
          <a:p>
            <a:pPr algn="ctr"/>
            <a:r>
              <a:rPr lang="en-US" sz="4400" dirty="0"/>
              <a:t>Helpful Ideas </a:t>
            </a:r>
            <a:br>
              <a:rPr lang="en-US" sz="4400" dirty="0"/>
            </a:br>
            <a:r>
              <a:rPr lang="en-US" sz="4400" dirty="0"/>
              <a:t>as you start your Centering Prayer practice</a:t>
            </a:r>
          </a:p>
        </p:txBody>
      </p:sp>
      <p:sp>
        <p:nvSpPr>
          <p:cNvPr id="3" name="Content Placeholder 2">
            <a:extLst>
              <a:ext uri="{FF2B5EF4-FFF2-40B4-BE49-F238E27FC236}">
                <a16:creationId xmlns:a16="http://schemas.microsoft.com/office/drawing/2014/main" id="{5C388F47-741D-41F9-B7F7-F9E33FC8F943}"/>
              </a:ext>
            </a:extLst>
          </p:cNvPr>
          <p:cNvSpPr>
            <a:spLocks noGrp="1"/>
          </p:cNvSpPr>
          <p:nvPr>
            <p:ph idx="4294967295"/>
          </p:nvPr>
        </p:nvSpPr>
        <p:spPr>
          <a:xfrm>
            <a:off x="727589" y="1903307"/>
            <a:ext cx="10644837" cy="6522348"/>
          </a:xfrm>
        </p:spPr>
        <p:txBody>
          <a:bodyPr/>
          <a:lstStyle/>
          <a:p>
            <a:endParaRPr lang="en-US" dirty="0"/>
          </a:p>
          <a:p>
            <a:pPr algn="ctr"/>
            <a:r>
              <a:rPr lang="en-US" sz="2800" dirty="0"/>
              <a:t>                                   </a:t>
            </a:r>
          </a:p>
        </p:txBody>
      </p:sp>
      <p:sp>
        <p:nvSpPr>
          <p:cNvPr id="5" name="Slide Number Placeholder 4">
            <a:extLst>
              <a:ext uri="{FF2B5EF4-FFF2-40B4-BE49-F238E27FC236}">
                <a16:creationId xmlns:a16="http://schemas.microsoft.com/office/drawing/2014/main" id="{805D534F-8F0E-448D-8320-D198155F7930}"/>
              </a:ext>
            </a:extLst>
          </p:cNvPr>
          <p:cNvSpPr>
            <a:spLocks noGrp="1"/>
          </p:cNvSpPr>
          <p:nvPr>
            <p:ph type="sldNum" sz="quarter" idx="12"/>
          </p:nvPr>
        </p:nvSpPr>
        <p:spPr/>
        <p:txBody>
          <a:bodyPr/>
          <a:lstStyle/>
          <a:p>
            <a:fld id="{6113E31D-E2AB-40D1-8B51-AFA5AFEF393A}" type="slidenum">
              <a:rPr lang="en-US" smtClean="0"/>
              <a:t>35</a:t>
            </a:fld>
            <a:endParaRPr lang="en-US" dirty="0"/>
          </a:p>
        </p:txBody>
      </p:sp>
      <p:pic>
        <p:nvPicPr>
          <p:cNvPr id="6" name="Picture 5">
            <a:extLst>
              <a:ext uri="{FF2B5EF4-FFF2-40B4-BE49-F238E27FC236}">
                <a16:creationId xmlns:a16="http://schemas.microsoft.com/office/drawing/2014/main" id="{2FC4C1AF-EEBC-EC10-A371-B73F2ED076DE}"/>
              </a:ext>
            </a:extLst>
          </p:cNvPr>
          <p:cNvPicPr>
            <a:picLocks noChangeAspect="1"/>
          </p:cNvPicPr>
          <p:nvPr/>
        </p:nvPicPr>
        <p:blipFill>
          <a:blip r:embed="rId3" cstate="print">
            <a:alphaModFix amt="90000"/>
            <a:extLst>
              <a:ext uri="{28A0092B-C50C-407E-A947-70E740481C1C}">
                <a14:useLocalDpi xmlns:a14="http://schemas.microsoft.com/office/drawing/2010/main"/>
              </a:ext>
            </a:extLst>
          </a:blip>
          <a:stretch>
            <a:fillRect/>
          </a:stretch>
        </p:blipFill>
        <p:spPr>
          <a:xfrm>
            <a:off x="3150182" y="2419507"/>
            <a:ext cx="2121406" cy="2018986"/>
          </a:xfrm>
          <a:prstGeom prst="rect">
            <a:avLst/>
          </a:prstGeom>
        </p:spPr>
      </p:pic>
      <p:sp>
        <p:nvSpPr>
          <p:cNvPr id="7" name="AutoShape 4" descr="Open Mind, Open Heart - 20th Anniversary Ediiton | Bloomsbury Continuum | Thomas Keating">
            <a:extLst>
              <a:ext uri="{FF2B5EF4-FFF2-40B4-BE49-F238E27FC236}">
                <a16:creationId xmlns:a16="http://schemas.microsoft.com/office/drawing/2014/main" id="{51DF1E11-A77B-DC18-B42F-4C919DD1586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Open Mind, Open Heart - 20th Anniversary Ediiton | Bloomsbury Continuum | Thomas Keating">
            <a:extLst>
              <a:ext uri="{FF2B5EF4-FFF2-40B4-BE49-F238E27FC236}">
                <a16:creationId xmlns:a16="http://schemas.microsoft.com/office/drawing/2014/main" id="{244E04DF-453E-B071-C6A7-91310E4D0FEC}"/>
              </a:ext>
            </a:extLst>
          </p:cNvPr>
          <p:cNvSpPr>
            <a:spLocks noChangeAspect="1" noChangeArrowheads="1"/>
          </p:cNvSpPr>
          <p:nvPr/>
        </p:nvSpPr>
        <p:spPr bwMode="auto">
          <a:xfrm>
            <a:off x="6188608" y="3459343"/>
            <a:ext cx="212192" cy="27445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itle 1">
            <a:extLst>
              <a:ext uri="{FF2B5EF4-FFF2-40B4-BE49-F238E27FC236}">
                <a16:creationId xmlns:a16="http://schemas.microsoft.com/office/drawing/2014/main" id="{90BBC386-E6E4-C0A4-A162-073F445FE837}"/>
              </a:ext>
            </a:extLst>
          </p:cNvPr>
          <p:cNvSpPr txBox="1">
            <a:spLocks/>
          </p:cNvSpPr>
          <p:nvPr/>
        </p:nvSpPr>
        <p:spPr>
          <a:xfrm>
            <a:off x="1200574" y="4594820"/>
            <a:ext cx="7537025" cy="839216"/>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500" dirty="0">
                <a:latin typeface="+mn-lt"/>
              </a:rPr>
              <a:t>Centering Prayer Mobile  App</a:t>
            </a:r>
          </a:p>
        </p:txBody>
      </p:sp>
      <p:pic>
        <p:nvPicPr>
          <p:cNvPr id="4" name="Picture 3" descr="A person holding a phone&#10;&#10;Description automatically generated">
            <a:extLst>
              <a:ext uri="{FF2B5EF4-FFF2-40B4-BE49-F238E27FC236}">
                <a16:creationId xmlns:a16="http://schemas.microsoft.com/office/drawing/2014/main" id="{748081B7-F88E-327D-B0F6-BD36B3AD4A66}"/>
              </a:ext>
            </a:extLst>
          </p:cNvPr>
          <p:cNvPicPr>
            <a:picLocks noChangeAspect="1"/>
          </p:cNvPicPr>
          <p:nvPr/>
        </p:nvPicPr>
        <p:blipFill>
          <a:blip r:embed="rId4"/>
          <a:stretch>
            <a:fillRect/>
          </a:stretch>
        </p:blipFill>
        <p:spPr>
          <a:xfrm>
            <a:off x="7828677" y="1701478"/>
            <a:ext cx="3253577" cy="4642558"/>
          </a:xfrm>
          <a:prstGeom prst="rect">
            <a:avLst/>
          </a:prstGeom>
        </p:spPr>
      </p:pic>
    </p:spTree>
    <p:extLst>
      <p:ext uri="{BB962C8B-B14F-4D97-AF65-F5344CB8AC3E}">
        <p14:creationId xmlns:p14="http://schemas.microsoft.com/office/powerpoint/2010/main" val="23527035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4B256-310E-4E30-A0F4-882D9C195636}"/>
              </a:ext>
            </a:extLst>
          </p:cNvPr>
          <p:cNvSpPr>
            <a:spLocks noGrp="1"/>
          </p:cNvSpPr>
          <p:nvPr>
            <p:ph type="title" idx="4294967295"/>
          </p:nvPr>
        </p:nvSpPr>
        <p:spPr>
          <a:xfrm>
            <a:off x="1066800" y="922145"/>
            <a:ext cx="10058400" cy="990105"/>
          </a:xfrm>
        </p:spPr>
        <p:txBody>
          <a:bodyPr>
            <a:normAutofit fontScale="90000"/>
          </a:bodyPr>
          <a:lstStyle/>
          <a:p>
            <a:pPr algn="ctr"/>
            <a:r>
              <a:rPr lang="en-US" sz="4400" dirty="0"/>
              <a:t>Helpful Ideas </a:t>
            </a:r>
            <a:br>
              <a:rPr lang="en-US" sz="4400" dirty="0"/>
            </a:br>
            <a:r>
              <a:rPr lang="en-US" sz="4400" dirty="0"/>
              <a:t>as you start your Centering Prayer practice</a:t>
            </a:r>
          </a:p>
        </p:txBody>
      </p:sp>
      <p:sp>
        <p:nvSpPr>
          <p:cNvPr id="3" name="Content Placeholder 2">
            <a:extLst>
              <a:ext uri="{FF2B5EF4-FFF2-40B4-BE49-F238E27FC236}">
                <a16:creationId xmlns:a16="http://schemas.microsoft.com/office/drawing/2014/main" id="{5C388F47-741D-41F9-B7F7-F9E33FC8F943}"/>
              </a:ext>
            </a:extLst>
          </p:cNvPr>
          <p:cNvSpPr>
            <a:spLocks noGrp="1"/>
          </p:cNvSpPr>
          <p:nvPr>
            <p:ph idx="4294967295"/>
          </p:nvPr>
        </p:nvSpPr>
        <p:spPr>
          <a:xfrm>
            <a:off x="5694744" y="2342012"/>
            <a:ext cx="6088283" cy="3220588"/>
          </a:xfrm>
        </p:spPr>
        <p:txBody>
          <a:bodyPr>
            <a:noAutofit/>
          </a:bodyPr>
          <a:lstStyle/>
          <a:p>
            <a:pPr algn="ctr"/>
            <a:r>
              <a:rPr lang="en-US" sz="4400" dirty="0"/>
              <a:t>A reminder</a:t>
            </a:r>
          </a:p>
          <a:p>
            <a:pPr algn="ctr"/>
            <a:r>
              <a:rPr lang="en-US" sz="4400" dirty="0"/>
              <a:t>in your</a:t>
            </a:r>
          </a:p>
          <a:p>
            <a:pPr algn="ctr"/>
            <a:r>
              <a:rPr lang="en-US" sz="4400" dirty="0"/>
              <a:t>daily calendar </a:t>
            </a:r>
          </a:p>
          <a:p>
            <a:pPr algn="ctr"/>
            <a:r>
              <a:rPr lang="en-US" sz="4400" dirty="0"/>
              <a:t>or phone</a:t>
            </a:r>
          </a:p>
        </p:txBody>
      </p:sp>
      <p:sp>
        <p:nvSpPr>
          <p:cNvPr id="5" name="Slide Number Placeholder 4">
            <a:extLst>
              <a:ext uri="{FF2B5EF4-FFF2-40B4-BE49-F238E27FC236}">
                <a16:creationId xmlns:a16="http://schemas.microsoft.com/office/drawing/2014/main" id="{805D534F-8F0E-448D-8320-D198155F7930}"/>
              </a:ext>
            </a:extLst>
          </p:cNvPr>
          <p:cNvSpPr>
            <a:spLocks noGrp="1"/>
          </p:cNvSpPr>
          <p:nvPr>
            <p:ph type="sldNum" sz="quarter" idx="12"/>
          </p:nvPr>
        </p:nvSpPr>
        <p:spPr/>
        <p:txBody>
          <a:bodyPr/>
          <a:lstStyle/>
          <a:p>
            <a:fld id="{6113E31D-E2AB-40D1-8B51-AFA5AFEF393A}" type="slidenum">
              <a:rPr lang="en-US" smtClean="0"/>
              <a:t>36</a:t>
            </a:fld>
            <a:endParaRPr lang="en-US" dirty="0"/>
          </a:p>
        </p:txBody>
      </p:sp>
      <p:sp>
        <p:nvSpPr>
          <p:cNvPr id="7" name="AutoShape 4" descr="Open Mind, Open Heart - 20th Anniversary Ediiton | Bloomsbury Continuum | Thomas Keating">
            <a:extLst>
              <a:ext uri="{FF2B5EF4-FFF2-40B4-BE49-F238E27FC236}">
                <a16:creationId xmlns:a16="http://schemas.microsoft.com/office/drawing/2014/main" id="{51DF1E11-A77B-DC18-B42F-4C919DD1586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Open Mind, Open Heart - 20th Anniversary Ediiton | Bloomsbury Continuum | Thomas Keating">
            <a:extLst>
              <a:ext uri="{FF2B5EF4-FFF2-40B4-BE49-F238E27FC236}">
                <a16:creationId xmlns:a16="http://schemas.microsoft.com/office/drawing/2014/main" id="{244E04DF-453E-B071-C6A7-91310E4D0FEC}"/>
              </a:ext>
            </a:extLst>
          </p:cNvPr>
          <p:cNvSpPr>
            <a:spLocks noChangeAspect="1" noChangeArrowheads="1"/>
          </p:cNvSpPr>
          <p:nvPr/>
        </p:nvSpPr>
        <p:spPr bwMode="auto">
          <a:xfrm>
            <a:off x="6188608" y="3459343"/>
            <a:ext cx="212192" cy="27445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descr="A calendar with numbers on it&#10;&#10;Description automatically generated">
            <a:extLst>
              <a:ext uri="{FF2B5EF4-FFF2-40B4-BE49-F238E27FC236}">
                <a16:creationId xmlns:a16="http://schemas.microsoft.com/office/drawing/2014/main" id="{C86541BF-2282-658C-9DBD-74AD924506B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83808" y="1605915"/>
            <a:ext cx="4572000" cy="4572000"/>
          </a:xfrm>
          <a:prstGeom prst="rect">
            <a:avLst/>
          </a:prstGeom>
        </p:spPr>
      </p:pic>
    </p:spTree>
    <p:extLst>
      <p:ext uri="{BB962C8B-B14F-4D97-AF65-F5344CB8AC3E}">
        <p14:creationId xmlns:p14="http://schemas.microsoft.com/office/powerpoint/2010/main" val="3623763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4B256-310E-4E30-A0F4-882D9C195636}"/>
              </a:ext>
            </a:extLst>
          </p:cNvPr>
          <p:cNvSpPr>
            <a:spLocks noGrp="1"/>
          </p:cNvSpPr>
          <p:nvPr>
            <p:ph type="title" idx="4294967295"/>
          </p:nvPr>
        </p:nvSpPr>
        <p:spPr>
          <a:xfrm>
            <a:off x="1097280" y="1015810"/>
            <a:ext cx="10058400" cy="903841"/>
          </a:xfrm>
        </p:spPr>
        <p:txBody>
          <a:bodyPr>
            <a:normAutofit fontScale="90000"/>
          </a:bodyPr>
          <a:lstStyle/>
          <a:p>
            <a:pPr algn="ctr"/>
            <a:r>
              <a:rPr lang="en-US" sz="4400" dirty="0"/>
              <a:t>Helpful Ideas </a:t>
            </a:r>
            <a:br>
              <a:rPr lang="en-US" sz="4400" dirty="0"/>
            </a:br>
            <a:r>
              <a:rPr lang="en-US" sz="4400" dirty="0"/>
              <a:t>as you start your Centering Prayer practice</a:t>
            </a:r>
          </a:p>
        </p:txBody>
      </p:sp>
      <p:sp>
        <p:nvSpPr>
          <p:cNvPr id="3" name="Content Placeholder 2">
            <a:extLst>
              <a:ext uri="{FF2B5EF4-FFF2-40B4-BE49-F238E27FC236}">
                <a16:creationId xmlns:a16="http://schemas.microsoft.com/office/drawing/2014/main" id="{5C388F47-741D-41F9-B7F7-F9E33FC8F943}"/>
              </a:ext>
            </a:extLst>
          </p:cNvPr>
          <p:cNvSpPr>
            <a:spLocks noGrp="1"/>
          </p:cNvSpPr>
          <p:nvPr>
            <p:ph idx="4294967295"/>
          </p:nvPr>
        </p:nvSpPr>
        <p:spPr>
          <a:xfrm>
            <a:off x="496424" y="4265686"/>
            <a:ext cx="6815938" cy="663207"/>
          </a:xfrm>
        </p:spPr>
        <p:txBody>
          <a:bodyPr>
            <a:normAutofit fontScale="25000" lnSpcReduction="20000"/>
          </a:bodyPr>
          <a:lstStyle/>
          <a:p>
            <a:endParaRPr lang="en-US" dirty="0"/>
          </a:p>
          <a:p>
            <a:pPr algn="ctr"/>
            <a:r>
              <a:rPr lang="en-US" sz="17600" dirty="0"/>
              <a:t>Praying at the</a:t>
            </a:r>
          </a:p>
          <a:p>
            <a:pPr algn="ctr"/>
            <a:r>
              <a:rPr lang="en-US" sz="17600" dirty="0"/>
              <a:t>same time and same place                                   </a:t>
            </a:r>
          </a:p>
        </p:txBody>
      </p:sp>
      <p:sp>
        <p:nvSpPr>
          <p:cNvPr id="5" name="Slide Number Placeholder 4">
            <a:extLst>
              <a:ext uri="{FF2B5EF4-FFF2-40B4-BE49-F238E27FC236}">
                <a16:creationId xmlns:a16="http://schemas.microsoft.com/office/drawing/2014/main" id="{805D534F-8F0E-448D-8320-D198155F7930}"/>
              </a:ext>
            </a:extLst>
          </p:cNvPr>
          <p:cNvSpPr>
            <a:spLocks noGrp="1"/>
          </p:cNvSpPr>
          <p:nvPr>
            <p:ph type="sldNum" sz="quarter" idx="12"/>
          </p:nvPr>
        </p:nvSpPr>
        <p:spPr/>
        <p:txBody>
          <a:bodyPr/>
          <a:lstStyle/>
          <a:p>
            <a:fld id="{6113E31D-E2AB-40D1-8B51-AFA5AFEF393A}" type="slidenum">
              <a:rPr lang="en-US" smtClean="0"/>
              <a:t>37</a:t>
            </a:fld>
            <a:endParaRPr lang="en-US" dirty="0"/>
          </a:p>
        </p:txBody>
      </p:sp>
      <p:sp>
        <p:nvSpPr>
          <p:cNvPr id="7" name="AutoShape 4" descr="Open Mind, Open Heart - 20th Anniversary Ediiton | Bloomsbury Continuum | Thomas Keating">
            <a:extLst>
              <a:ext uri="{FF2B5EF4-FFF2-40B4-BE49-F238E27FC236}">
                <a16:creationId xmlns:a16="http://schemas.microsoft.com/office/drawing/2014/main" id="{51DF1E11-A77B-DC18-B42F-4C919DD1586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Open Mind, Open Heart - 20th Anniversary Ediiton | Bloomsbury Continuum | Thomas Keating">
            <a:extLst>
              <a:ext uri="{FF2B5EF4-FFF2-40B4-BE49-F238E27FC236}">
                <a16:creationId xmlns:a16="http://schemas.microsoft.com/office/drawing/2014/main" id="{244E04DF-453E-B071-C6A7-91310E4D0FEC}"/>
              </a:ext>
            </a:extLst>
          </p:cNvPr>
          <p:cNvSpPr>
            <a:spLocks noChangeAspect="1" noChangeArrowheads="1"/>
          </p:cNvSpPr>
          <p:nvPr/>
        </p:nvSpPr>
        <p:spPr bwMode="auto">
          <a:xfrm>
            <a:off x="6188608" y="3459343"/>
            <a:ext cx="212192" cy="27445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A white and blue sign with blue numbers&#10;&#10;Description automatically generated">
            <a:extLst>
              <a:ext uri="{FF2B5EF4-FFF2-40B4-BE49-F238E27FC236}">
                <a16:creationId xmlns:a16="http://schemas.microsoft.com/office/drawing/2014/main" id="{1A997F17-0D71-C99C-5F85-CD4897BCB09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16404" y="2108742"/>
            <a:ext cx="3503573" cy="2335715"/>
          </a:xfrm>
          <a:prstGeom prst="rect">
            <a:avLst/>
          </a:prstGeom>
        </p:spPr>
      </p:pic>
      <p:pic>
        <p:nvPicPr>
          <p:cNvPr id="11" name="Picture 10" descr="A wicker chair with a blanket on it&#10;&#10;Description automatically generated">
            <a:extLst>
              <a:ext uri="{FF2B5EF4-FFF2-40B4-BE49-F238E27FC236}">
                <a16:creationId xmlns:a16="http://schemas.microsoft.com/office/drawing/2014/main" id="{781473FB-B8F2-8F70-D191-51784ABCC98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37120" y="1803901"/>
            <a:ext cx="3657600" cy="4559300"/>
          </a:xfrm>
          <a:prstGeom prst="rect">
            <a:avLst/>
          </a:prstGeom>
        </p:spPr>
      </p:pic>
    </p:spTree>
    <p:extLst>
      <p:ext uri="{BB962C8B-B14F-4D97-AF65-F5344CB8AC3E}">
        <p14:creationId xmlns:p14="http://schemas.microsoft.com/office/powerpoint/2010/main" val="7289098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4B256-310E-4E30-A0F4-882D9C195636}"/>
              </a:ext>
            </a:extLst>
          </p:cNvPr>
          <p:cNvSpPr>
            <a:spLocks noGrp="1"/>
          </p:cNvSpPr>
          <p:nvPr>
            <p:ph type="title" idx="4294967295"/>
          </p:nvPr>
        </p:nvSpPr>
        <p:spPr>
          <a:xfrm>
            <a:off x="1066800" y="923375"/>
            <a:ext cx="10058400" cy="991505"/>
          </a:xfrm>
        </p:spPr>
        <p:txBody>
          <a:bodyPr>
            <a:normAutofit fontScale="90000"/>
          </a:bodyPr>
          <a:lstStyle/>
          <a:p>
            <a:pPr algn="ctr"/>
            <a:r>
              <a:rPr lang="en-US" sz="4400" dirty="0"/>
              <a:t>Helpful Ideas </a:t>
            </a:r>
            <a:br>
              <a:rPr lang="en-US" sz="4400" dirty="0"/>
            </a:br>
            <a:r>
              <a:rPr lang="en-US" sz="4400" dirty="0"/>
              <a:t>as you start your Centering Prayer practice</a:t>
            </a:r>
          </a:p>
        </p:txBody>
      </p:sp>
      <p:sp>
        <p:nvSpPr>
          <p:cNvPr id="3" name="Content Placeholder 2">
            <a:extLst>
              <a:ext uri="{FF2B5EF4-FFF2-40B4-BE49-F238E27FC236}">
                <a16:creationId xmlns:a16="http://schemas.microsoft.com/office/drawing/2014/main" id="{5C388F47-741D-41F9-B7F7-F9E33FC8F943}"/>
              </a:ext>
            </a:extLst>
          </p:cNvPr>
          <p:cNvSpPr>
            <a:spLocks noGrp="1"/>
          </p:cNvSpPr>
          <p:nvPr>
            <p:ph idx="4294967295"/>
          </p:nvPr>
        </p:nvSpPr>
        <p:spPr>
          <a:xfrm>
            <a:off x="727589" y="1903307"/>
            <a:ext cx="10644837" cy="6522348"/>
          </a:xfrm>
        </p:spPr>
        <p:txBody>
          <a:bodyPr/>
          <a:lstStyle/>
          <a:p>
            <a:endParaRPr lang="en-US" dirty="0"/>
          </a:p>
          <a:p>
            <a:pPr algn="ctr"/>
            <a:r>
              <a:rPr lang="en-US" sz="2800" dirty="0"/>
              <a:t>                                   </a:t>
            </a:r>
          </a:p>
        </p:txBody>
      </p:sp>
      <p:sp>
        <p:nvSpPr>
          <p:cNvPr id="5" name="Slide Number Placeholder 4">
            <a:extLst>
              <a:ext uri="{FF2B5EF4-FFF2-40B4-BE49-F238E27FC236}">
                <a16:creationId xmlns:a16="http://schemas.microsoft.com/office/drawing/2014/main" id="{805D534F-8F0E-448D-8320-D198155F7930}"/>
              </a:ext>
            </a:extLst>
          </p:cNvPr>
          <p:cNvSpPr>
            <a:spLocks noGrp="1"/>
          </p:cNvSpPr>
          <p:nvPr>
            <p:ph type="sldNum" sz="quarter" idx="12"/>
          </p:nvPr>
        </p:nvSpPr>
        <p:spPr/>
        <p:txBody>
          <a:bodyPr/>
          <a:lstStyle/>
          <a:p>
            <a:fld id="{6113E31D-E2AB-40D1-8B51-AFA5AFEF393A}" type="slidenum">
              <a:rPr lang="en-US" smtClean="0"/>
              <a:t>38</a:t>
            </a:fld>
            <a:endParaRPr lang="en-US" dirty="0"/>
          </a:p>
        </p:txBody>
      </p:sp>
      <p:sp>
        <p:nvSpPr>
          <p:cNvPr id="7" name="AutoShape 4" descr="Open Mind, Open Heart - 20th Anniversary Ediiton | Bloomsbury Continuum | Thomas Keating">
            <a:extLst>
              <a:ext uri="{FF2B5EF4-FFF2-40B4-BE49-F238E27FC236}">
                <a16:creationId xmlns:a16="http://schemas.microsoft.com/office/drawing/2014/main" id="{51DF1E11-A77B-DC18-B42F-4C919DD1586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Open Mind, Open Heart - 20th Anniversary Ediiton | Bloomsbury Continuum | Thomas Keating">
            <a:extLst>
              <a:ext uri="{FF2B5EF4-FFF2-40B4-BE49-F238E27FC236}">
                <a16:creationId xmlns:a16="http://schemas.microsoft.com/office/drawing/2014/main" id="{244E04DF-453E-B071-C6A7-91310E4D0FEC}"/>
              </a:ext>
            </a:extLst>
          </p:cNvPr>
          <p:cNvSpPr>
            <a:spLocks noChangeAspect="1" noChangeArrowheads="1"/>
          </p:cNvSpPr>
          <p:nvPr/>
        </p:nvSpPr>
        <p:spPr bwMode="auto">
          <a:xfrm>
            <a:off x="6188608" y="3459343"/>
            <a:ext cx="212192" cy="27445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A tree in a field of lavender&#10;&#10;Description automatically generated">
            <a:extLst>
              <a:ext uri="{FF2B5EF4-FFF2-40B4-BE49-F238E27FC236}">
                <a16:creationId xmlns:a16="http://schemas.microsoft.com/office/drawing/2014/main" id="{AFEF8197-8A55-8293-7DA9-2130D6BAFFDB}"/>
              </a:ext>
            </a:extLst>
          </p:cNvPr>
          <p:cNvPicPr>
            <a:picLocks noChangeAspect="1"/>
          </p:cNvPicPr>
          <p:nvPr/>
        </p:nvPicPr>
        <p:blipFill>
          <a:blip r:embed="rId3"/>
          <a:stretch>
            <a:fillRect/>
          </a:stretch>
        </p:blipFill>
        <p:spPr>
          <a:xfrm>
            <a:off x="1313790" y="1903307"/>
            <a:ext cx="2786817" cy="4278584"/>
          </a:xfrm>
          <a:prstGeom prst="rect">
            <a:avLst/>
          </a:prstGeom>
        </p:spPr>
      </p:pic>
      <p:sp>
        <p:nvSpPr>
          <p:cNvPr id="4" name="TextBox 3">
            <a:extLst>
              <a:ext uri="{FF2B5EF4-FFF2-40B4-BE49-F238E27FC236}">
                <a16:creationId xmlns:a16="http://schemas.microsoft.com/office/drawing/2014/main" id="{C03F59A1-4AB4-875B-3F51-C1C459D80F5B}"/>
              </a:ext>
            </a:extLst>
          </p:cNvPr>
          <p:cNvSpPr txBox="1"/>
          <p:nvPr/>
        </p:nvSpPr>
        <p:spPr>
          <a:xfrm>
            <a:off x="4109238" y="2813018"/>
            <a:ext cx="7031197" cy="3477875"/>
          </a:xfrm>
          <a:prstGeom prst="rect">
            <a:avLst/>
          </a:prstGeom>
          <a:noFill/>
        </p:spPr>
        <p:txBody>
          <a:bodyPr wrap="square" rtlCol="0">
            <a:spAutoFit/>
          </a:bodyPr>
          <a:lstStyle/>
          <a:p>
            <a:pPr algn="r"/>
            <a:r>
              <a:rPr lang="en-US" altLang="en-US" sz="4400" dirty="0">
                <a:solidFill>
                  <a:schemeClr val="tx1">
                    <a:lumMod val="75000"/>
                    <a:lumOff val="25000"/>
                  </a:schemeClr>
                </a:solidFill>
              </a:rPr>
              <a:t>You might read</a:t>
            </a:r>
          </a:p>
          <a:p>
            <a:pPr algn="r"/>
            <a:r>
              <a:rPr lang="en-US" altLang="en-US" sz="4400" dirty="0">
                <a:solidFill>
                  <a:schemeClr val="tx1">
                    <a:lumMod val="75000"/>
                    <a:lumOff val="25000"/>
                  </a:schemeClr>
                </a:solidFill>
              </a:rPr>
              <a:t>Thomas Keating’s</a:t>
            </a:r>
          </a:p>
          <a:p>
            <a:pPr algn="r"/>
            <a:r>
              <a:rPr lang="en-US" altLang="en-US" sz="4400" dirty="0">
                <a:solidFill>
                  <a:schemeClr val="tx1">
                    <a:lumMod val="75000"/>
                    <a:lumOff val="25000"/>
                  </a:schemeClr>
                </a:solidFill>
              </a:rPr>
              <a:t>Open Mind, Open Heart</a:t>
            </a:r>
          </a:p>
          <a:p>
            <a:pPr algn="r"/>
            <a:r>
              <a:rPr lang="en-US" altLang="en-US" sz="4400" dirty="0">
                <a:solidFill>
                  <a:schemeClr val="tx1">
                    <a:lumMod val="75000"/>
                    <a:lumOff val="25000"/>
                  </a:schemeClr>
                </a:solidFill>
              </a:rPr>
              <a:t>on your own</a:t>
            </a:r>
          </a:p>
          <a:p>
            <a:pPr algn="r"/>
            <a:r>
              <a:rPr lang="en-US" altLang="en-US" sz="4400" dirty="0">
                <a:solidFill>
                  <a:schemeClr val="tx1">
                    <a:lumMod val="75000"/>
                    <a:lumOff val="25000"/>
                  </a:schemeClr>
                </a:solidFill>
              </a:rPr>
              <a:t>or in a group with others</a:t>
            </a:r>
            <a:endParaRPr lang="en-GB" sz="4400" dirty="0">
              <a:solidFill>
                <a:schemeClr val="tx1">
                  <a:lumMod val="75000"/>
                  <a:lumOff val="25000"/>
                </a:schemeClr>
              </a:solidFill>
            </a:endParaRPr>
          </a:p>
        </p:txBody>
      </p:sp>
    </p:spTree>
    <p:extLst>
      <p:ext uri="{BB962C8B-B14F-4D97-AF65-F5344CB8AC3E}">
        <p14:creationId xmlns:p14="http://schemas.microsoft.com/office/powerpoint/2010/main" val="19306011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sitting in chairs&#10;&#10;Description automatically generated">
            <a:extLst>
              <a:ext uri="{FF2B5EF4-FFF2-40B4-BE49-F238E27FC236}">
                <a16:creationId xmlns:a16="http://schemas.microsoft.com/office/drawing/2014/main" id="{D2EBEBA6-4017-B9EF-6F89-C34BED008BE9}"/>
              </a:ext>
            </a:extLst>
          </p:cNvPr>
          <p:cNvPicPr>
            <a:picLocks noChangeAspect="1"/>
          </p:cNvPicPr>
          <p:nvPr/>
        </p:nvPicPr>
        <p:blipFill>
          <a:blip r:embed="rId3" cstate="print">
            <a:alphaModFix amt="21000"/>
            <a:extLst>
              <a:ext uri="{28A0092B-C50C-407E-A947-70E740481C1C}">
                <a14:useLocalDpi xmlns:a14="http://schemas.microsoft.com/office/drawing/2010/main"/>
              </a:ext>
            </a:extLst>
          </a:blip>
          <a:stretch>
            <a:fillRect/>
          </a:stretch>
        </p:blipFill>
        <p:spPr>
          <a:xfrm>
            <a:off x="0" y="0"/>
            <a:ext cx="12192000" cy="6331510"/>
          </a:xfrm>
          <a:prstGeom prst="rect">
            <a:avLst/>
          </a:prstGeom>
        </p:spPr>
      </p:pic>
      <p:sp>
        <p:nvSpPr>
          <p:cNvPr id="5" name="Slide Number Placeholder 4">
            <a:extLst>
              <a:ext uri="{FF2B5EF4-FFF2-40B4-BE49-F238E27FC236}">
                <a16:creationId xmlns:a16="http://schemas.microsoft.com/office/drawing/2014/main" id="{B8F230A1-3402-B2C8-B0AB-86C4991B21D0}"/>
              </a:ext>
            </a:extLst>
          </p:cNvPr>
          <p:cNvSpPr>
            <a:spLocks noGrp="1"/>
          </p:cNvSpPr>
          <p:nvPr>
            <p:ph type="sldNum" sz="quarter" idx="12"/>
          </p:nvPr>
        </p:nvSpPr>
        <p:spPr/>
        <p:txBody>
          <a:bodyPr/>
          <a:lstStyle/>
          <a:p>
            <a:fld id="{6113E31D-E2AB-40D1-8B51-AFA5AFEF393A}" type="slidenum">
              <a:rPr lang="en-US" smtClean="0"/>
              <a:t>39</a:t>
            </a:fld>
            <a:endParaRPr lang="en-US" dirty="0"/>
          </a:p>
        </p:txBody>
      </p:sp>
      <p:pic>
        <p:nvPicPr>
          <p:cNvPr id="3" name="Picture 2">
            <a:extLst>
              <a:ext uri="{FF2B5EF4-FFF2-40B4-BE49-F238E27FC236}">
                <a16:creationId xmlns:a16="http://schemas.microsoft.com/office/drawing/2014/main" id="{2BCA669C-592E-F12A-0661-B314539D0656}"/>
              </a:ext>
            </a:extLst>
          </p:cNvPr>
          <p:cNvPicPr>
            <a:picLocks noChangeAspect="1"/>
          </p:cNvPicPr>
          <p:nvPr/>
        </p:nvPicPr>
        <p:blipFill>
          <a:blip r:embed="rId4">
            <a:alphaModFix amt="66000"/>
          </a:blip>
          <a:stretch>
            <a:fillRect/>
          </a:stretch>
        </p:blipFill>
        <p:spPr>
          <a:xfrm>
            <a:off x="1695495" y="4677151"/>
            <a:ext cx="8169348" cy="1565459"/>
          </a:xfrm>
          <a:prstGeom prst="rect">
            <a:avLst/>
          </a:prstGeom>
        </p:spPr>
      </p:pic>
      <p:sp>
        <p:nvSpPr>
          <p:cNvPr id="7" name="TextBox 6">
            <a:extLst>
              <a:ext uri="{FF2B5EF4-FFF2-40B4-BE49-F238E27FC236}">
                <a16:creationId xmlns:a16="http://schemas.microsoft.com/office/drawing/2014/main" id="{2E45218F-18E6-F561-D98B-0DA6DFDE2726}"/>
              </a:ext>
            </a:extLst>
          </p:cNvPr>
          <p:cNvSpPr txBox="1"/>
          <p:nvPr/>
        </p:nvSpPr>
        <p:spPr>
          <a:xfrm>
            <a:off x="12168554" y="1195754"/>
            <a:ext cx="184731" cy="369332"/>
          </a:xfrm>
          <a:prstGeom prst="rect">
            <a:avLst/>
          </a:prstGeom>
          <a:noFill/>
        </p:spPr>
        <p:txBody>
          <a:bodyPr wrap="none" rtlCol="0">
            <a:spAutoFit/>
          </a:bodyPr>
          <a:lstStyle/>
          <a:p>
            <a:endParaRPr lang="en-GB" dirty="0"/>
          </a:p>
        </p:txBody>
      </p:sp>
      <p:sp>
        <p:nvSpPr>
          <p:cNvPr id="2" name="Title 1">
            <a:extLst>
              <a:ext uri="{FF2B5EF4-FFF2-40B4-BE49-F238E27FC236}">
                <a16:creationId xmlns:a16="http://schemas.microsoft.com/office/drawing/2014/main" id="{8B46705E-F2EF-72B9-3104-732AF93988C5}"/>
              </a:ext>
            </a:extLst>
          </p:cNvPr>
          <p:cNvSpPr>
            <a:spLocks noGrp="1"/>
          </p:cNvSpPr>
          <p:nvPr>
            <p:ph type="title" idx="4294967295"/>
          </p:nvPr>
        </p:nvSpPr>
        <p:spPr>
          <a:xfrm>
            <a:off x="683255" y="859073"/>
            <a:ext cx="10193828" cy="1127757"/>
          </a:xfrm>
        </p:spPr>
        <p:txBody>
          <a:bodyPr>
            <a:noAutofit/>
          </a:bodyPr>
          <a:lstStyle/>
          <a:p>
            <a:pPr algn="ctr"/>
            <a:r>
              <a:rPr lang="en-US" sz="6000" dirty="0"/>
              <a:t>  Join an ongoing</a:t>
            </a:r>
            <a:br>
              <a:rPr lang="en-US" sz="6000" dirty="0"/>
            </a:br>
            <a:r>
              <a:rPr lang="en-US" sz="6000" dirty="0"/>
              <a:t>Centering Prayer Group </a:t>
            </a:r>
          </a:p>
        </p:txBody>
      </p:sp>
    </p:spTree>
    <p:extLst>
      <p:ext uri="{BB962C8B-B14F-4D97-AF65-F5344CB8AC3E}">
        <p14:creationId xmlns:p14="http://schemas.microsoft.com/office/powerpoint/2010/main" val="3040647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5980C3-B980-4A02-BAD7-76FB27780A1F}"/>
              </a:ext>
            </a:extLst>
          </p:cNvPr>
          <p:cNvSpPr>
            <a:spLocks noGrp="1"/>
          </p:cNvSpPr>
          <p:nvPr>
            <p:ph idx="4294967295"/>
          </p:nvPr>
        </p:nvSpPr>
        <p:spPr>
          <a:xfrm>
            <a:off x="1154083" y="1218717"/>
            <a:ext cx="10058400" cy="4023360"/>
          </a:xfrm>
        </p:spPr>
        <p:txBody>
          <a:bodyPr/>
          <a:lstStyle/>
          <a:p>
            <a:endParaRPr lang="en-US" sz="3200" dirty="0"/>
          </a:p>
          <a:p>
            <a:pPr lvl="1"/>
            <a:endParaRPr lang="en-US" sz="2800" dirty="0"/>
          </a:p>
        </p:txBody>
      </p:sp>
      <p:sp>
        <p:nvSpPr>
          <p:cNvPr id="5" name="Slide Number Placeholder 4">
            <a:extLst>
              <a:ext uri="{FF2B5EF4-FFF2-40B4-BE49-F238E27FC236}">
                <a16:creationId xmlns:a16="http://schemas.microsoft.com/office/drawing/2014/main" id="{B0955990-2F69-484C-80FF-0FF1ADDD37FE}"/>
              </a:ext>
            </a:extLst>
          </p:cNvPr>
          <p:cNvSpPr>
            <a:spLocks noGrp="1"/>
          </p:cNvSpPr>
          <p:nvPr>
            <p:ph type="sldNum" sz="quarter" idx="12"/>
          </p:nvPr>
        </p:nvSpPr>
        <p:spPr/>
        <p:txBody>
          <a:bodyPr/>
          <a:lstStyle/>
          <a:p>
            <a:fld id="{6113E31D-E2AB-40D1-8B51-AFA5AFEF393A}" type="slidenum">
              <a:rPr lang="en-US" smtClean="0"/>
              <a:t>4</a:t>
            </a:fld>
            <a:endParaRPr lang="en-US" dirty="0"/>
          </a:p>
        </p:txBody>
      </p:sp>
      <p:sp>
        <p:nvSpPr>
          <p:cNvPr id="7" name="Title 1">
            <a:extLst>
              <a:ext uri="{FF2B5EF4-FFF2-40B4-BE49-F238E27FC236}">
                <a16:creationId xmlns:a16="http://schemas.microsoft.com/office/drawing/2014/main" id="{FB3D0016-4FAA-AAFD-6079-1A37DA5B8EBA}"/>
              </a:ext>
            </a:extLst>
          </p:cNvPr>
          <p:cNvSpPr>
            <a:spLocks noGrp="1"/>
          </p:cNvSpPr>
          <p:nvPr>
            <p:ph type="title" idx="4294967295"/>
          </p:nvPr>
        </p:nvSpPr>
        <p:spPr>
          <a:xfrm>
            <a:off x="1066800" y="308356"/>
            <a:ext cx="10058400" cy="2956561"/>
          </a:xfrm>
        </p:spPr>
        <p:txBody>
          <a:bodyPr>
            <a:normAutofit/>
          </a:bodyPr>
          <a:lstStyle/>
          <a:p>
            <a:pPr algn="ctr"/>
            <a:br>
              <a:rPr lang="en-US" dirty="0"/>
            </a:br>
            <a:r>
              <a:rPr lang="en-US" sz="7200" dirty="0"/>
              <a:t>What is prayer?</a:t>
            </a:r>
            <a:br>
              <a:rPr lang="en-US" dirty="0"/>
            </a:br>
            <a:br>
              <a:rPr lang="en-US" dirty="0"/>
            </a:br>
            <a:r>
              <a:rPr lang="en-US" dirty="0"/>
              <a:t>Prayer is a relationship</a:t>
            </a:r>
          </a:p>
        </p:txBody>
      </p:sp>
    </p:spTree>
    <p:extLst>
      <p:ext uri="{BB962C8B-B14F-4D97-AF65-F5344CB8AC3E}">
        <p14:creationId xmlns:p14="http://schemas.microsoft.com/office/powerpoint/2010/main" val="14450024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chairs arranged in a circle&#10;&#10;Description automatically generated">
            <a:extLst>
              <a:ext uri="{FF2B5EF4-FFF2-40B4-BE49-F238E27FC236}">
                <a16:creationId xmlns:a16="http://schemas.microsoft.com/office/drawing/2014/main" id="{661E8902-8A0C-FC17-E9E4-803F7122E54C}"/>
              </a:ext>
            </a:extLst>
          </p:cNvPr>
          <p:cNvPicPr>
            <a:picLocks noChangeAspect="1"/>
          </p:cNvPicPr>
          <p:nvPr/>
        </p:nvPicPr>
        <p:blipFill>
          <a:blip r:embed="rId3" cstate="print">
            <a:alphaModFix amt="60000"/>
            <a:extLst>
              <a:ext uri="{28A0092B-C50C-407E-A947-70E740481C1C}">
                <a14:useLocalDpi xmlns:a14="http://schemas.microsoft.com/office/drawing/2010/main"/>
              </a:ext>
            </a:extLst>
          </a:blip>
          <a:stretch>
            <a:fillRect/>
          </a:stretch>
        </p:blipFill>
        <p:spPr>
          <a:xfrm>
            <a:off x="0" y="1"/>
            <a:ext cx="12192000" cy="6337626"/>
          </a:xfrm>
          <a:prstGeom prst="rect">
            <a:avLst/>
          </a:prstGeom>
        </p:spPr>
      </p:pic>
      <p:sp>
        <p:nvSpPr>
          <p:cNvPr id="3" name="Slide Number Placeholder 2">
            <a:extLst>
              <a:ext uri="{FF2B5EF4-FFF2-40B4-BE49-F238E27FC236}">
                <a16:creationId xmlns:a16="http://schemas.microsoft.com/office/drawing/2014/main" id="{85EA402C-05A7-D2DE-06F9-AB0550666B2E}"/>
              </a:ext>
            </a:extLst>
          </p:cNvPr>
          <p:cNvSpPr>
            <a:spLocks noGrp="1"/>
          </p:cNvSpPr>
          <p:nvPr>
            <p:ph type="sldNum" sz="quarter" idx="12"/>
          </p:nvPr>
        </p:nvSpPr>
        <p:spPr/>
        <p:txBody>
          <a:bodyPr/>
          <a:lstStyle/>
          <a:p>
            <a:fld id="{4FAB73BC-B049-4115-A692-8D63A059BFB8}" type="slidenum">
              <a:rPr lang="en-US" smtClean="0"/>
              <a:pPr/>
              <a:t>40</a:t>
            </a:fld>
            <a:endParaRPr lang="en-US" dirty="0"/>
          </a:p>
        </p:txBody>
      </p:sp>
      <p:sp>
        <p:nvSpPr>
          <p:cNvPr id="5" name="Title 1">
            <a:extLst>
              <a:ext uri="{FF2B5EF4-FFF2-40B4-BE49-F238E27FC236}">
                <a16:creationId xmlns:a16="http://schemas.microsoft.com/office/drawing/2014/main" id="{08D24629-F324-1901-B369-90777A30D8B0}"/>
              </a:ext>
            </a:extLst>
          </p:cNvPr>
          <p:cNvSpPr txBox="1">
            <a:spLocks/>
          </p:cNvSpPr>
          <p:nvPr/>
        </p:nvSpPr>
        <p:spPr>
          <a:xfrm>
            <a:off x="3715895" y="1672967"/>
            <a:ext cx="5595530" cy="3716317"/>
          </a:xfrm>
          <a:prstGeom prst="rect">
            <a:avLst/>
          </a:prstGeom>
        </p:spPr>
        <p:txBody>
          <a:bodyPr lIns="91440" tIns="45720" rIns="91440" bIns="45720"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en-US" b="1" dirty="0">
              <a:solidFill>
                <a:srgbClr val="03381F"/>
              </a:solidFill>
              <a:highlight>
                <a:srgbClr val="9B6D44"/>
              </a:highlight>
            </a:endParaRPr>
          </a:p>
          <a:p>
            <a:endParaRPr lang="en-US" b="1" dirty="0">
              <a:solidFill>
                <a:srgbClr val="03381F"/>
              </a:solidFill>
              <a:highlight>
                <a:srgbClr val="9B6D44"/>
              </a:highlight>
            </a:endParaRPr>
          </a:p>
          <a:p>
            <a:r>
              <a:rPr lang="en-US" b="1" dirty="0">
                <a:solidFill>
                  <a:srgbClr val="03381F"/>
                </a:solidFill>
                <a:highlight>
                  <a:srgbClr val="9B6D44"/>
                </a:highlight>
              </a:rPr>
              <a:t> Continuing Sessions</a:t>
            </a:r>
            <a:endParaRPr lang="en-US" dirty="0">
              <a:ea typeface="Calibri Light"/>
              <a:cs typeface="Calibri Light"/>
            </a:endParaRPr>
          </a:p>
          <a:p>
            <a:endParaRPr lang="en-US" b="1" dirty="0">
              <a:solidFill>
                <a:srgbClr val="03381F"/>
              </a:solidFill>
              <a:highlight>
                <a:srgbClr val="9B6D44"/>
              </a:highlight>
              <a:cs typeface="Calibri Light"/>
            </a:endParaRPr>
          </a:p>
          <a:p>
            <a:endParaRPr lang="en-US" b="1" dirty="0">
              <a:solidFill>
                <a:srgbClr val="03381F"/>
              </a:solidFill>
              <a:highlight>
                <a:srgbClr val="9B6D44"/>
              </a:highlight>
              <a:ea typeface="Calibri Light" panose="020F0302020204030204"/>
              <a:cs typeface="Calibri Light"/>
            </a:endParaRPr>
          </a:p>
          <a:p>
            <a:endParaRPr lang="en-US" b="1" dirty="0">
              <a:solidFill>
                <a:srgbClr val="03381F"/>
              </a:solidFill>
              <a:highlight>
                <a:srgbClr val="9B6D44"/>
              </a:highlight>
              <a:cs typeface="Calibri Light"/>
            </a:endParaRPr>
          </a:p>
        </p:txBody>
      </p:sp>
    </p:spTree>
    <p:extLst>
      <p:ext uri="{BB962C8B-B14F-4D97-AF65-F5344CB8AC3E}">
        <p14:creationId xmlns:p14="http://schemas.microsoft.com/office/powerpoint/2010/main" val="7234115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A1B3A7">
            <a:alpha val="68000"/>
          </a:srgb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6B95672-9444-BF40-4B1E-B46106758081}"/>
              </a:ext>
            </a:extLst>
          </p:cNvPr>
          <p:cNvSpPr>
            <a:spLocks noGrp="1"/>
          </p:cNvSpPr>
          <p:nvPr>
            <p:ph type="sldNum" sz="quarter" idx="12"/>
          </p:nvPr>
        </p:nvSpPr>
        <p:spPr/>
        <p:txBody>
          <a:bodyPr/>
          <a:lstStyle/>
          <a:p>
            <a:fld id="{6113E31D-E2AB-40D1-8B51-AFA5AFEF393A}" type="slidenum">
              <a:rPr lang="en-US" smtClean="0"/>
              <a:t>41</a:t>
            </a:fld>
            <a:endParaRPr lang="en-US" dirty="0"/>
          </a:p>
        </p:txBody>
      </p:sp>
      <p:pic>
        <p:nvPicPr>
          <p:cNvPr id="5" name="Content Placeholder 7" descr="A colorful watercolor stain with text&#10;&#10;Description automatically generated">
            <a:extLst>
              <a:ext uri="{FF2B5EF4-FFF2-40B4-BE49-F238E27FC236}">
                <a16:creationId xmlns:a16="http://schemas.microsoft.com/office/drawing/2014/main" id="{415175C0-EF34-AEE1-F62C-82E6842D780B}"/>
              </a:ext>
            </a:extLst>
          </p:cNvPr>
          <p:cNvPicPr>
            <a:picLocks noGrp="1" noChangeAspect="1"/>
          </p:cNvPicPr>
          <p:nvPr>
            <p:ph idx="4294967295"/>
          </p:nvPr>
        </p:nvPicPr>
        <p:blipFill>
          <a:blip r:embed="rId3"/>
          <a:stretch>
            <a:fillRect/>
          </a:stretch>
        </p:blipFill>
        <p:spPr>
          <a:xfrm>
            <a:off x="2091956" y="-154836"/>
            <a:ext cx="8008088" cy="7167671"/>
          </a:xfrm>
        </p:spPr>
      </p:pic>
      <p:sp>
        <p:nvSpPr>
          <p:cNvPr id="6" name="TextBox 5">
            <a:extLst>
              <a:ext uri="{FF2B5EF4-FFF2-40B4-BE49-F238E27FC236}">
                <a16:creationId xmlns:a16="http://schemas.microsoft.com/office/drawing/2014/main" id="{FC93D314-BBB3-0C3E-87A0-2C9BED5D07EB}"/>
              </a:ext>
            </a:extLst>
          </p:cNvPr>
          <p:cNvSpPr txBox="1"/>
          <p:nvPr/>
        </p:nvSpPr>
        <p:spPr>
          <a:xfrm>
            <a:off x="416795" y="6145626"/>
            <a:ext cx="4324004" cy="369332"/>
          </a:xfrm>
          <a:prstGeom prst="rect">
            <a:avLst/>
          </a:prstGeom>
          <a:noFill/>
        </p:spPr>
        <p:txBody>
          <a:bodyPr wrap="none" rtlCol="0">
            <a:spAutoFit/>
          </a:bodyPr>
          <a:lstStyle/>
          <a:p>
            <a:r>
              <a:rPr lang="en-GB" dirty="0">
                <a:solidFill>
                  <a:srgbClr val="9B6D44"/>
                </a:solidFill>
                <a:latin typeface="Mystical Woods Rough Script" panose="02000500000000000000" pitchFamily="2" charset="77"/>
              </a:rPr>
              <a:t>Illustration by Meridith </a:t>
            </a:r>
            <a:r>
              <a:rPr lang="en-GB" dirty="0" err="1">
                <a:solidFill>
                  <a:srgbClr val="9B6D44"/>
                </a:solidFill>
                <a:latin typeface="Mystical Woods Rough Script" panose="02000500000000000000" pitchFamily="2" charset="77"/>
              </a:rPr>
              <a:t>Schifsky</a:t>
            </a:r>
            <a:endParaRPr lang="en-GB" dirty="0">
              <a:solidFill>
                <a:srgbClr val="9B6D44"/>
              </a:solidFill>
              <a:latin typeface="Mystical Woods Rough Script" panose="02000500000000000000" pitchFamily="2" charset="77"/>
            </a:endParaRPr>
          </a:p>
        </p:txBody>
      </p:sp>
    </p:spTree>
    <p:extLst>
      <p:ext uri="{BB962C8B-B14F-4D97-AF65-F5344CB8AC3E}">
        <p14:creationId xmlns:p14="http://schemas.microsoft.com/office/powerpoint/2010/main" val="24243518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6B12A-5330-49FE-B3ED-EE28B30BC28D}"/>
              </a:ext>
            </a:extLst>
          </p:cNvPr>
          <p:cNvSpPr>
            <a:spLocks noGrp="1"/>
          </p:cNvSpPr>
          <p:nvPr>
            <p:ph type="title" idx="4294967295"/>
          </p:nvPr>
        </p:nvSpPr>
        <p:spPr>
          <a:xfrm>
            <a:off x="1097280" y="488626"/>
            <a:ext cx="10058400" cy="1450757"/>
          </a:xfrm>
        </p:spPr>
        <p:txBody>
          <a:bodyPr/>
          <a:lstStyle/>
          <a:p>
            <a:r>
              <a:rPr lang="en-US" dirty="0"/>
              <a:t>image credits</a:t>
            </a:r>
          </a:p>
        </p:txBody>
      </p:sp>
      <p:sp>
        <p:nvSpPr>
          <p:cNvPr id="3" name="Content Placeholder 2">
            <a:extLst>
              <a:ext uri="{FF2B5EF4-FFF2-40B4-BE49-F238E27FC236}">
                <a16:creationId xmlns:a16="http://schemas.microsoft.com/office/drawing/2014/main" id="{7217AC1D-9D9B-4CEC-B58F-2AEFF4CB6D49}"/>
              </a:ext>
            </a:extLst>
          </p:cNvPr>
          <p:cNvSpPr>
            <a:spLocks noGrp="1"/>
          </p:cNvSpPr>
          <p:nvPr>
            <p:ph idx="4294967295"/>
          </p:nvPr>
        </p:nvSpPr>
        <p:spPr>
          <a:xfrm>
            <a:off x="1066800" y="1417320"/>
            <a:ext cx="10058400" cy="4023360"/>
          </a:xfrm>
        </p:spPr>
        <p:txBody>
          <a:bodyPr>
            <a:noAutofit/>
          </a:bodyPr>
          <a:lstStyle/>
          <a:p>
            <a:pPr marL="0" indent="0">
              <a:buNone/>
            </a:pPr>
            <a:endParaRPr lang="en-US" sz="2400" dirty="0"/>
          </a:p>
          <a:p>
            <a:pPr>
              <a:buClr>
                <a:srgbClr val="9B6D44"/>
              </a:buClr>
              <a:buFont typeface="Wingdings" pitchFamily="2" charset="2"/>
              <a:buChar char="§"/>
            </a:pPr>
            <a:r>
              <a:rPr lang="en-US" sz="2400" dirty="0"/>
              <a:t> The majority of the images are used in this document under license with </a:t>
            </a:r>
            <a:r>
              <a:rPr lang="en-US" sz="2400" dirty="0" err="1"/>
              <a:t>Rawpixel</a:t>
            </a:r>
            <a:endParaRPr lang="en-US" sz="2400" dirty="0"/>
          </a:p>
          <a:p>
            <a:pPr>
              <a:buClr>
                <a:srgbClr val="9B6D44"/>
              </a:buClr>
              <a:buFont typeface="Wingdings" pitchFamily="2" charset="2"/>
              <a:buChar char="§"/>
            </a:pPr>
            <a:r>
              <a:rPr lang="en-US" sz="2400" dirty="0"/>
              <a:t> Slides 8, 9, 10 &amp; 11 the owner of the image is unknown.</a:t>
            </a:r>
          </a:p>
          <a:p>
            <a:pPr>
              <a:buClr>
                <a:srgbClr val="9B6D44"/>
              </a:buClr>
              <a:buFont typeface="Wingdings" pitchFamily="2" charset="2"/>
              <a:buChar char="§"/>
            </a:pPr>
            <a:r>
              <a:rPr lang="en-US" sz="2400" dirty="0"/>
              <a:t> Slide 23: </a:t>
            </a:r>
            <a:r>
              <a:rPr lang="en-GB" sz="2400" dirty="0" err="1">
                <a:effectLst/>
              </a:rPr>
              <a:t>unsplash.com</a:t>
            </a:r>
            <a:r>
              <a:rPr lang="en-GB" sz="2400" dirty="0">
                <a:effectLst/>
              </a:rPr>
              <a:t>/@</a:t>
            </a:r>
            <a:r>
              <a:rPr lang="en-GB" sz="2400" dirty="0" err="1">
                <a:effectLst/>
              </a:rPr>
              <a:t>javardh</a:t>
            </a:r>
            <a:endParaRPr lang="en-US" sz="2400" dirty="0"/>
          </a:p>
          <a:p>
            <a:pPr>
              <a:buClr>
                <a:srgbClr val="9B6D44"/>
              </a:buClr>
              <a:buFont typeface="Wingdings" pitchFamily="2" charset="2"/>
              <a:buChar char="§"/>
            </a:pPr>
            <a:r>
              <a:rPr lang="en-US" sz="2400" dirty="0"/>
              <a:t> Slide 34: </a:t>
            </a:r>
            <a:r>
              <a:rPr lang="en-US" sz="2400" dirty="0" err="1"/>
              <a:t>unsplash.com</a:t>
            </a:r>
            <a:r>
              <a:rPr lang="en-US" sz="2400" dirty="0"/>
              <a:t>/@ray12119</a:t>
            </a:r>
          </a:p>
          <a:p>
            <a:pPr>
              <a:buClr>
                <a:srgbClr val="9B6D44"/>
              </a:buClr>
              <a:buFont typeface="Wingdings" pitchFamily="2" charset="2"/>
              <a:buChar char="§"/>
            </a:pPr>
            <a:r>
              <a:rPr lang="en-US" sz="2400" dirty="0"/>
              <a:t> Slide 41: Meridith </a:t>
            </a:r>
            <a:r>
              <a:rPr lang="en-US" sz="2400" dirty="0" err="1"/>
              <a:t>Schifsky</a:t>
            </a:r>
            <a:r>
              <a:rPr lang="en-US" sz="2400" dirty="0"/>
              <a:t>, Illuminations of Love</a:t>
            </a:r>
          </a:p>
          <a:p>
            <a:pPr marL="0" indent="0">
              <a:buNone/>
            </a:pPr>
            <a:r>
              <a:rPr lang="en-US" sz="2400" dirty="0"/>
              <a:t> </a:t>
            </a:r>
          </a:p>
        </p:txBody>
      </p:sp>
      <p:sp>
        <p:nvSpPr>
          <p:cNvPr id="5" name="Slide Number Placeholder 4">
            <a:extLst>
              <a:ext uri="{FF2B5EF4-FFF2-40B4-BE49-F238E27FC236}">
                <a16:creationId xmlns:a16="http://schemas.microsoft.com/office/drawing/2014/main" id="{D010E049-E20D-4A17-8866-DB51D635D905}"/>
              </a:ext>
            </a:extLst>
          </p:cNvPr>
          <p:cNvSpPr>
            <a:spLocks noGrp="1"/>
          </p:cNvSpPr>
          <p:nvPr>
            <p:ph type="sldNum" sz="quarter" idx="12"/>
          </p:nvPr>
        </p:nvSpPr>
        <p:spPr/>
        <p:txBody>
          <a:bodyPr/>
          <a:lstStyle/>
          <a:p>
            <a:fld id="{6113E31D-E2AB-40D1-8B51-AFA5AFEF393A}" type="slidenum">
              <a:rPr lang="en-US" smtClean="0"/>
              <a:t>42</a:t>
            </a:fld>
            <a:endParaRPr lang="en-US" dirty="0"/>
          </a:p>
        </p:txBody>
      </p:sp>
    </p:spTree>
    <p:extLst>
      <p:ext uri="{BB962C8B-B14F-4D97-AF65-F5344CB8AC3E}">
        <p14:creationId xmlns:p14="http://schemas.microsoft.com/office/powerpoint/2010/main" val="484772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88F09F5-1CB3-4083-A872-6BE6F165F990}"/>
              </a:ext>
            </a:extLst>
          </p:cNvPr>
          <p:cNvSpPr>
            <a:spLocks noGrp="1"/>
          </p:cNvSpPr>
          <p:nvPr>
            <p:ph type="sldNum" sz="quarter" idx="12"/>
          </p:nvPr>
        </p:nvSpPr>
        <p:spPr/>
        <p:txBody>
          <a:bodyPr/>
          <a:lstStyle/>
          <a:p>
            <a:fld id="{6113E31D-E2AB-40D1-8B51-AFA5AFEF393A}" type="slidenum">
              <a:rPr lang="en-US" smtClean="0"/>
              <a:t>5</a:t>
            </a:fld>
            <a:endParaRPr lang="en-US" dirty="0"/>
          </a:p>
        </p:txBody>
      </p:sp>
      <p:sp>
        <p:nvSpPr>
          <p:cNvPr id="7" name="TextBox 6">
            <a:extLst>
              <a:ext uri="{FF2B5EF4-FFF2-40B4-BE49-F238E27FC236}">
                <a16:creationId xmlns:a16="http://schemas.microsoft.com/office/drawing/2014/main" id="{A2D26B45-59A0-16D9-3A0D-2C9E874FEDB9}"/>
              </a:ext>
            </a:extLst>
          </p:cNvPr>
          <p:cNvSpPr txBox="1"/>
          <p:nvPr/>
        </p:nvSpPr>
        <p:spPr>
          <a:xfrm>
            <a:off x="2907030" y="848643"/>
            <a:ext cx="6377940" cy="1200329"/>
          </a:xfrm>
          <a:prstGeom prst="rect">
            <a:avLst/>
          </a:prstGeom>
          <a:noFill/>
        </p:spPr>
        <p:txBody>
          <a:bodyPr wrap="square">
            <a:spAutoFit/>
          </a:bodyPr>
          <a:lstStyle/>
          <a:p>
            <a:r>
              <a:rPr lang="en-US" sz="7200" dirty="0">
                <a:solidFill>
                  <a:schemeClr val="tx1">
                    <a:lumMod val="75000"/>
                    <a:lumOff val="25000"/>
                  </a:schemeClr>
                </a:solidFill>
                <a:latin typeface="+mj-lt"/>
              </a:rPr>
              <a:t>Centering Prayer</a:t>
            </a:r>
            <a:endParaRPr lang="en-GB" sz="7200" dirty="0">
              <a:solidFill>
                <a:schemeClr val="tx1">
                  <a:lumMod val="75000"/>
                  <a:lumOff val="25000"/>
                </a:schemeClr>
              </a:solidFill>
              <a:latin typeface="+mj-lt"/>
            </a:endParaRPr>
          </a:p>
        </p:txBody>
      </p:sp>
    </p:spTree>
    <p:extLst>
      <p:ext uri="{BB962C8B-B14F-4D97-AF65-F5344CB8AC3E}">
        <p14:creationId xmlns:p14="http://schemas.microsoft.com/office/powerpoint/2010/main" val="4231739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97364-0588-474E-9C0D-10514DAE9818}"/>
              </a:ext>
            </a:extLst>
          </p:cNvPr>
          <p:cNvSpPr>
            <a:spLocks noGrp="1"/>
          </p:cNvSpPr>
          <p:nvPr>
            <p:ph type="title" idx="4294967295"/>
          </p:nvPr>
        </p:nvSpPr>
        <p:spPr>
          <a:xfrm>
            <a:off x="1529080" y="560121"/>
            <a:ext cx="10058400" cy="1450757"/>
          </a:xfrm>
        </p:spPr>
        <p:txBody>
          <a:bodyPr>
            <a:noAutofit/>
          </a:bodyPr>
          <a:lstStyle/>
          <a:p>
            <a:r>
              <a:rPr lang="en-US" sz="7200" dirty="0"/>
              <a:t>Centering Prayer and the</a:t>
            </a:r>
            <a:br>
              <a:rPr lang="en-US" sz="7200" dirty="0"/>
            </a:br>
            <a:r>
              <a:rPr lang="en-US" sz="7200" dirty="0"/>
              <a:t> Wisdom Saying of Jesus</a:t>
            </a:r>
          </a:p>
        </p:txBody>
      </p:sp>
      <p:sp>
        <p:nvSpPr>
          <p:cNvPr id="3" name="Content Placeholder 2">
            <a:extLst>
              <a:ext uri="{FF2B5EF4-FFF2-40B4-BE49-F238E27FC236}">
                <a16:creationId xmlns:a16="http://schemas.microsoft.com/office/drawing/2014/main" id="{B0DA2954-0EFC-46D8-AF1B-0F8DEB3CA38E}"/>
              </a:ext>
            </a:extLst>
          </p:cNvPr>
          <p:cNvSpPr>
            <a:spLocks noGrp="1"/>
          </p:cNvSpPr>
          <p:nvPr>
            <p:ph idx="4294967295"/>
          </p:nvPr>
        </p:nvSpPr>
        <p:spPr>
          <a:xfrm>
            <a:off x="1295400" y="1989611"/>
            <a:ext cx="9860280" cy="2683989"/>
          </a:xfrm>
        </p:spPr>
        <p:txBody>
          <a:bodyPr/>
          <a:lstStyle/>
          <a:p>
            <a:pPr marL="0">
              <a:buNone/>
            </a:pPr>
            <a:endParaRPr lang="en-US" sz="4000" dirty="0"/>
          </a:p>
          <a:p>
            <a:pPr marL="475488" lvl="2" algn="ctr">
              <a:buNone/>
            </a:pPr>
            <a:r>
              <a:rPr lang="en-US" sz="3600" dirty="0">
                <a:latin typeface="Times New Roman" panose="02020603050405020304" pitchFamily="18" charset="0"/>
                <a:cs typeface="Times New Roman" panose="02020603050405020304" pitchFamily="18" charset="0"/>
              </a:rPr>
              <a:t>“…when you pray, go to your inner room,</a:t>
            </a:r>
          </a:p>
          <a:p>
            <a:pPr marL="475488" lvl="2" algn="ctr">
              <a:buNone/>
            </a:pPr>
            <a:r>
              <a:rPr lang="en-US" sz="3600" dirty="0">
                <a:latin typeface="Times New Roman" panose="02020603050405020304" pitchFamily="18" charset="0"/>
                <a:cs typeface="Times New Roman" panose="02020603050405020304" pitchFamily="18" charset="0"/>
              </a:rPr>
              <a:t>close the door, and pray...”</a:t>
            </a:r>
          </a:p>
          <a:p>
            <a:pPr marL="475488" lvl="2" algn="ctr">
              <a:buNone/>
            </a:pPr>
            <a:r>
              <a:rPr lang="en-US" sz="3600" dirty="0">
                <a:latin typeface="Times New Roman" panose="02020603050405020304" pitchFamily="18" charset="0"/>
                <a:cs typeface="Times New Roman" panose="02020603050405020304" pitchFamily="18" charset="0"/>
              </a:rPr>
              <a:t>- Matthew 6:6</a:t>
            </a:r>
          </a:p>
        </p:txBody>
      </p:sp>
      <p:sp>
        <p:nvSpPr>
          <p:cNvPr id="5" name="Slide Number Placeholder 4">
            <a:extLst>
              <a:ext uri="{FF2B5EF4-FFF2-40B4-BE49-F238E27FC236}">
                <a16:creationId xmlns:a16="http://schemas.microsoft.com/office/drawing/2014/main" id="{D43AC99D-902F-4B57-B8CF-91D6B9936310}"/>
              </a:ext>
            </a:extLst>
          </p:cNvPr>
          <p:cNvSpPr>
            <a:spLocks noGrp="1"/>
          </p:cNvSpPr>
          <p:nvPr>
            <p:ph type="sldNum" sz="quarter" idx="12"/>
          </p:nvPr>
        </p:nvSpPr>
        <p:spPr/>
        <p:txBody>
          <a:bodyPr/>
          <a:lstStyle/>
          <a:p>
            <a:fld id="{6113E31D-E2AB-40D1-8B51-AFA5AFEF393A}" type="slidenum">
              <a:rPr lang="en-US" smtClean="0"/>
              <a:t>6</a:t>
            </a:fld>
            <a:endParaRPr lang="en-US" dirty="0"/>
          </a:p>
        </p:txBody>
      </p:sp>
    </p:spTree>
    <p:extLst>
      <p:ext uri="{BB962C8B-B14F-4D97-AF65-F5344CB8AC3E}">
        <p14:creationId xmlns:p14="http://schemas.microsoft.com/office/powerpoint/2010/main" val="2186385227"/>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ith her eyes closed&#10;&#10;Description automatically generated">
            <a:extLst>
              <a:ext uri="{FF2B5EF4-FFF2-40B4-BE49-F238E27FC236}">
                <a16:creationId xmlns:a16="http://schemas.microsoft.com/office/drawing/2014/main" id="{AD138E12-154E-FD7B-A07C-86758E5313C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 y="-2"/>
            <a:ext cx="12192002" cy="6337007"/>
          </a:xfrm>
          <a:prstGeom prst="rect">
            <a:avLst/>
          </a:prstGeom>
        </p:spPr>
      </p:pic>
      <p:sp>
        <p:nvSpPr>
          <p:cNvPr id="5" name="Slide Number Placeholder 4">
            <a:extLst>
              <a:ext uri="{FF2B5EF4-FFF2-40B4-BE49-F238E27FC236}">
                <a16:creationId xmlns:a16="http://schemas.microsoft.com/office/drawing/2014/main" id="{B0955990-2F69-484C-80FF-0FF1ADDD37FE}"/>
              </a:ext>
            </a:extLst>
          </p:cNvPr>
          <p:cNvSpPr>
            <a:spLocks noGrp="1"/>
          </p:cNvSpPr>
          <p:nvPr>
            <p:ph type="sldNum" sz="quarter" idx="12"/>
          </p:nvPr>
        </p:nvSpPr>
        <p:spPr/>
        <p:txBody>
          <a:bodyPr/>
          <a:lstStyle/>
          <a:p>
            <a:fld id="{6113E31D-E2AB-40D1-8B51-AFA5AFEF393A}" type="slidenum">
              <a:rPr lang="en-US" smtClean="0"/>
              <a:t>7</a:t>
            </a:fld>
            <a:endParaRPr lang="en-US" dirty="0"/>
          </a:p>
        </p:txBody>
      </p:sp>
      <p:sp>
        <p:nvSpPr>
          <p:cNvPr id="10" name="Title 1">
            <a:extLst>
              <a:ext uri="{FF2B5EF4-FFF2-40B4-BE49-F238E27FC236}">
                <a16:creationId xmlns:a16="http://schemas.microsoft.com/office/drawing/2014/main" id="{7FC904B6-829D-DD71-F797-E8F6432979A0}"/>
              </a:ext>
            </a:extLst>
          </p:cNvPr>
          <p:cNvSpPr txBox="1">
            <a:spLocks/>
          </p:cNvSpPr>
          <p:nvPr/>
        </p:nvSpPr>
        <p:spPr>
          <a:xfrm>
            <a:off x="5156199" y="857865"/>
            <a:ext cx="6696525" cy="988906"/>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en-US" b="1" dirty="0">
                <a:solidFill>
                  <a:srgbClr val="03381F"/>
                </a:solidFill>
                <a:highlight>
                  <a:srgbClr val="9B6D44"/>
                </a:highlight>
              </a:rPr>
              <a:t>Why practice</a:t>
            </a:r>
          </a:p>
          <a:p>
            <a:pPr algn="r"/>
            <a:r>
              <a:rPr lang="en-US" b="1" dirty="0">
                <a:solidFill>
                  <a:srgbClr val="03381F"/>
                </a:solidFill>
                <a:highlight>
                  <a:srgbClr val="9B6D44"/>
                </a:highlight>
              </a:rPr>
              <a:t>Centering Prayer?</a:t>
            </a:r>
          </a:p>
        </p:txBody>
      </p:sp>
    </p:spTree>
    <p:extLst>
      <p:ext uri="{BB962C8B-B14F-4D97-AF65-F5344CB8AC3E}">
        <p14:creationId xmlns:p14="http://schemas.microsoft.com/office/powerpoint/2010/main" val="1584076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a:extLst>
            <a:ext uri="{FF2B5EF4-FFF2-40B4-BE49-F238E27FC236}">
              <a16:creationId xmlns:a16="http://schemas.microsoft.com/office/drawing/2014/main" id="{53034B85-860E-FDD9-CB69-B5506F5609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1E016F-D6C8-E586-2D0F-BC081BAFDB51}"/>
              </a:ext>
            </a:extLst>
          </p:cNvPr>
          <p:cNvSpPr>
            <a:spLocks noGrp="1"/>
          </p:cNvSpPr>
          <p:nvPr>
            <p:ph type="title" idx="4294967295"/>
          </p:nvPr>
        </p:nvSpPr>
        <p:spPr>
          <a:xfrm>
            <a:off x="1097280" y="573686"/>
            <a:ext cx="10058400" cy="1450757"/>
          </a:xfrm>
        </p:spPr>
        <p:txBody>
          <a:bodyPr>
            <a:normAutofit/>
          </a:bodyPr>
          <a:lstStyle/>
          <a:p>
            <a:r>
              <a:rPr lang="en-US" sz="7200" dirty="0"/>
              <a:t>Option</a:t>
            </a:r>
          </a:p>
        </p:txBody>
      </p:sp>
      <p:sp>
        <p:nvSpPr>
          <p:cNvPr id="5" name="Slide Number Placeholder 4">
            <a:extLst>
              <a:ext uri="{FF2B5EF4-FFF2-40B4-BE49-F238E27FC236}">
                <a16:creationId xmlns:a16="http://schemas.microsoft.com/office/drawing/2014/main" id="{190FFF37-22EF-F471-8A98-94628EB28204}"/>
              </a:ext>
            </a:extLst>
          </p:cNvPr>
          <p:cNvSpPr>
            <a:spLocks noGrp="1"/>
          </p:cNvSpPr>
          <p:nvPr>
            <p:ph type="sldNum" sz="quarter" idx="12"/>
          </p:nvPr>
        </p:nvSpPr>
        <p:spPr/>
        <p:txBody>
          <a:bodyPr/>
          <a:lstStyle/>
          <a:p>
            <a:fld id="{6113E31D-E2AB-40D1-8B51-AFA5AFEF393A}" type="slidenum">
              <a:rPr lang="en-US" smtClean="0"/>
              <a:t>8</a:t>
            </a:fld>
            <a:endParaRPr lang="en-US" dirty="0"/>
          </a:p>
        </p:txBody>
      </p:sp>
      <p:pic>
        <p:nvPicPr>
          <p:cNvPr id="3" name="Picture Placeholder 7">
            <a:extLst>
              <a:ext uri="{FF2B5EF4-FFF2-40B4-BE49-F238E27FC236}">
                <a16:creationId xmlns:a16="http://schemas.microsoft.com/office/drawing/2014/main" id="{F7EB7A4E-D8B3-FF9C-A6B2-F0D1125150DA}"/>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0463" y="2036025"/>
            <a:ext cx="3572097" cy="2974360"/>
          </a:xfrm>
          <a:prstGeom prst="rect">
            <a:avLst/>
          </a:prstGeom>
          <a:solidFill>
            <a:schemeClr val="bg2">
              <a:lumMod val="90000"/>
            </a:schemeClr>
          </a:solidFill>
          <a:effectLst>
            <a:softEdge rad="27892"/>
          </a:effectLst>
        </p:spPr>
      </p:pic>
      <p:pic>
        <p:nvPicPr>
          <p:cNvPr id="4" name="Picture Placeholder 7">
            <a:extLst>
              <a:ext uri="{FF2B5EF4-FFF2-40B4-BE49-F238E27FC236}">
                <a16:creationId xmlns:a16="http://schemas.microsoft.com/office/drawing/2014/main" id="{977C0146-EC63-741D-F0A8-815FE2425693}"/>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4086667" y="2036025"/>
            <a:ext cx="3997399" cy="2969594"/>
          </a:xfrm>
          <a:prstGeom prst="rect">
            <a:avLst/>
          </a:prstGeom>
          <a:effectLst>
            <a:softEdge rad="30170"/>
          </a:effectLst>
        </p:spPr>
      </p:pic>
      <p:pic>
        <p:nvPicPr>
          <p:cNvPr id="6" name="Picture Placeholder 10">
            <a:extLst>
              <a:ext uri="{FF2B5EF4-FFF2-40B4-BE49-F238E27FC236}">
                <a16:creationId xmlns:a16="http://schemas.microsoft.com/office/drawing/2014/main" id="{5CF18277-6410-0DB9-3DC6-6177AA460716}"/>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8399044" y="2036025"/>
            <a:ext cx="3572097" cy="2974360"/>
          </a:xfrm>
          <a:prstGeom prst="rect">
            <a:avLst/>
          </a:prstGeom>
          <a:effectLst>
            <a:softEdge rad="28449"/>
          </a:effectLst>
        </p:spPr>
      </p:pic>
      <p:sp>
        <p:nvSpPr>
          <p:cNvPr id="10" name="Title 1">
            <a:extLst>
              <a:ext uri="{FF2B5EF4-FFF2-40B4-BE49-F238E27FC236}">
                <a16:creationId xmlns:a16="http://schemas.microsoft.com/office/drawing/2014/main" id="{ED053772-B0B6-6561-2C30-F928BB397CC9}"/>
              </a:ext>
            </a:extLst>
          </p:cNvPr>
          <p:cNvSpPr txBox="1">
            <a:spLocks/>
          </p:cNvSpPr>
          <p:nvPr/>
        </p:nvSpPr>
        <p:spPr>
          <a:xfrm>
            <a:off x="8632740" y="5250757"/>
            <a:ext cx="3130072" cy="814455"/>
          </a:xfrm>
          <a:prstGeom prst="rect">
            <a:avLst/>
          </a:prstGeom>
          <a:effectLst>
            <a:softEdge rad="0"/>
          </a:effectLst>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a:solidFill>
                  <a:srgbClr val="03381F"/>
                </a:solidFill>
                <a:highlight>
                  <a:srgbClr val="9B6D44"/>
                </a:highlight>
              </a:rPr>
              <a:t>Community</a:t>
            </a:r>
          </a:p>
        </p:txBody>
      </p:sp>
      <p:sp>
        <p:nvSpPr>
          <p:cNvPr id="11" name="Title 1">
            <a:extLst>
              <a:ext uri="{FF2B5EF4-FFF2-40B4-BE49-F238E27FC236}">
                <a16:creationId xmlns:a16="http://schemas.microsoft.com/office/drawing/2014/main" id="{586F0E20-EFBC-8FC8-2AF4-D609B888E5A8}"/>
              </a:ext>
            </a:extLst>
          </p:cNvPr>
          <p:cNvSpPr txBox="1">
            <a:spLocks/>
          </p:cNvSpPr>
          <p:nvPr/>
        </p:nvSpPr>
        <p:spPr>
          <a:xfrm>
            <a:off x="4741341" y="5250758"/>
            <a:ext cx="2688049" cy="814455"/>
          </a:xfrm>
          <a:prstGeom prst="rect">
            <a:avLst/>
          </a:prstGeom>
          <a:effectLst>
            <a:softEdge rad="0"/>
          </a:effectLst>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a:solidFill>
                  <a:srgbClr val="03381F"/>
                </a:solidFill>
                <a:highlight>
                  <a:srgbClr val="9B6D44"/>
                </a:highlight>
              </a:rPr>
              <a:t>Tradition</a:t>
            </a:r>
          </a:p>
        </p:txBody>
      </p:sp>
      <p:sp>
        <p:nvSpPr>
          <p:cNvPr id="12" name="Title 1">
            <a:extLst>
              <a:ext uri="{FF2B5EF4-FFF2-40B4-BE49-F238E27FC236}">
                <a16:creationId xmlns:a16="http://schemas.microsoft.com/office/drawing/2014/main" id="{BBCCC43D-4165-5A16-F8A5-3AEE7F8409F7}"/>
              </a:ext>
            </a:extLst>
          </p:cNvPr>
          <p:cNvSpPr txBox="1">
            <a:spLocks/>
          </p:cNvSpPr>
          <p:nvPr/>
        </p:nvSpPr>
        <p:spPr>
          <a:xfrm>
            <a:off x="871213" y="5250759"/>
            <a:ext cx="2688049" cy="814455"/>
          </a:xfrm>
          <a:prstGeom prst="rect">
            <a:avLst/>
          </a:prstGeom>
          <a:effectLst>
            <a:softEdge rad="0"/>
          </a:effectLst>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a:solidFill>
                  <a:srgbClr val="03381F"/>
                </a:solidFill>
                <a:highlight>
                  <a:srgbClr val="9B6D44"/>
                </a:highlight>
              </a:rPr>
              <a:t>Scripture</a:t>
            </a:r>
          </a:p>
        </p:txBody>
      </p:sp>
    </p:spTree>
    <p:extLst>
      <p:ext uri="{BB962C8B-B14F-4D97-AF65-F5344CB8AC3E}">
        <p14:creationId xmlns:p14="http://schemas.microsoft.com/office/powerpoint/2010/main" val="2581741178"/>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6AB7E-60BE-1890-8FBF-53503A52D988}"/>
              </a:ext>
            </a:extLst>
          </p:cNvPr>
          <p:cNvSpPr>
            <a:spLocks noGrp="1"/>
          </p:cNvSpPr>
          <p:nvPr>
            <p:ph type="title"/>
          </p:nvPr>
        </p:nvSpPr>
        <p:spPr/>
        <p:txBody>
          <a:bodyPr/>
          <a:lstStyle/>
          <a:p>
            <a:r>
              <a:rPr lang="en-US" dirty="0"/>
              <a:t>Contemplative Dimension within Scripture</a:t>
            </a:r>
          </a:p>
        </p:txBody>
      </p:sp>
      <p:sp>
        <p:nvSpPr>
          <p:cNvPr id="6" name="Slide Number Placeholder 5">
            <a:extLst>
              <a:ext uri="{FF2B5EF4-FFF2-40B4-BE49-F238E27FC236}">
                <a16:creationId xmlns:a16="http://schemas.microsoft.com/office/drawing/2014/main" id="{F4A2192A-DD75-8238-268B-2B430470177C}"/>
              </a:ext>
            </a:extLst>
          </p:cNvPr>
          <p:cNvSpPr>
            <a:spLocks noGrp="1"/>
          </p:cNvSpPr>
          <p:nvPr>
            <p:ph type="sldNum" sz="quarter" idx="12"/>
          </p:nvPr>
        </p:nvSpPr>
        <p:spPr/>
        <p:txBody>
          <a:bodyPr/>
          <a:lstStyle/>
          <a:p>
            <a:fld id="{4FAB73BC-B049-4115-A692-8D63A059BFB8}" type="slidenum">
              <a:rPr lang="en-US" smtClean="0"/>
              <a:t>9</a:t>
            </a:fld>
            <a:endParaRPr lang="en-US" dirty="0"/>
          </a:p>
        </p:txBody>
      </p:sp>
      <p:pic>
        <p:nvPicPr>
          <p:cNvPr id="3" name="Picture Placeholder 7">
            <a:extLst>
              <a:ext uri="{FF2B5EF4-FFF2-40B4-BE49-F238E27FC236}">
                <a16:creationId xmlns:a16="http://schemas.microsoft.com/office/drawing/2014/main" id="{6D57BBDC-4AB4-B979-FDBC-01BCDE9FD06B}"/>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15" y="0"/>
            <a:ext cx="12191985" cy="4915076"/>
          </a:xfrm>
          <a:prstGeom prst="rect">
            <a:avLst/>
          </a:prstGeom>
          <a:solidFill>
            <a:schemeClr val="bg2">
              <a:lumMod val="90000"/>
            </a:schemeClr>
          </a:solidFill>
        </p:spPr>
      </p:pic>
    </p:spTree>
    <p:extLst>
      <p:ext uri="{BB962C8B-B14F-4D97-AF65-F5344CB8AC3E}">
        <p14:creationId xmlns:p14="http://schemas.microsoft.com/office/powerpoint/2010/main" val="3797881085"/>
      </p:ext>
    </p:extLst>
  </p:cSld>
  <p:clrMapOvr>
    <a:masterClrMapping/>
  </p:clrMapOvr>
</p:sld>
</file>

<file path=ppt/theme/theme1.xml><?xml version="1.0" encoding="utf-8"?>
<a:theme xmlns:a="http://schemas.openxmlformats.org/drawingml/2006/main" name="Retrospect">
  <a:themeElements>
    <a:clrScheme name="Custom 1">
      <a:dk1>
        <a:srgbClr val="000000"/>
      </a:dk1>
      <a:lt1>
        <a:srgbClr val="FFFFFF"/>
      </a:lt1>
      <a:dk2>
        <a:srgbClr val="514949"/>
      </a:dk2>
      <a:lt2>
        <a:srgbClr val="E1E1DB"/>
      </a:lt2>
      <a:accent1>
        <a:srgbClr val="9DBFBE"/>
      </a:accent1>
      <a:accent2>
        <a:srgbClr val="DB8631"/>
      </a:accent2>
      <a:accent3>
        <a:srgbClr val="E3CC5A"/>
      </a:accent3>
      <a:accent4>
        <a:srgbClr val="ACADA8"/>
      </a:accent4>
      <a:accent5>
        <a:srgbClr val="9A6D44"/>
      </a:accent5>
      <a:accent6>
        <a:srgbClr val="B3B435"/>
      </a:accent6>
      <a:hlink>
        <a:srgbClr val="0000FF"/>
      </a:hlink>
      <a:folHlink>
        <a:srgbClr val="80008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BF360DCA394C469AC92C3D832CDC23" ma:contentTypeVersion="18" ma:contentTypeDescription="Create a new document." ma:contentTypeScope="" ma:versionID="296417d4be47b5c3d071b7d1c6e8d63b">
  <xsd:schema xmlns:xsd="http://www.w3.org/2001/XMLSchema" xmlns:xs="http://www.w3.org/2001/XMLSchema" xmlns:p="http://schemas.microsoft.com/office/2006/metadata/properties" xmlns:ns2="4bac3dfb-c1ab-42f2-a244-7294bf74c6e7" xmlns:ns3="1ef42f5c-8bf8-4736-a58e-3964fa0f492d" targetNamespace="http://schemas.microsoft.com/office/2006/metadata/properties" ma:root="true" ma:fieldsID="10e6ee6833c74b1d63ca0880fb0303cb" ns2:_="" ns3:_="">
    <xsd:import namespace="4bac3dfb-c1ab-42f2-a244-7294bf74c6e7"/>
    <xsd:import namespace="1ef42f5c-8bf8-4736-a58e-3964fa0f492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ac3dfb-c1ab-42f2-a244-7294bf74c6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4a12ced-e54e-41bd-a4d9-7b7a9cbfd74a"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f42f5c-8bf8-4736-a58e-3964fa0f492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39aee1a-b74b-4814-9acf-fa853872e4d7}" ma:internalName="TaxCatchAll" ma:showField="CatchAllData" ma:web="1ef42f5c-8bf8-4736-a58e-3964fa0f49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1BF70A9-BC25-4D90-B349-0B011334C6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ac3dfb-c1ab-42f2-a244-7294bf74c6e7"/>
    <ds:schemaRef ds:uri="1ef42f5c-8bf8-4736-a58e-3964fa0f49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429C772-7B13-4D71-9CA7-3FEEB7C7FB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Retrospect</Template>
  <TotalTime>44436</TotalTime>
  <Words>6230</Words>
  <Application>Microsoft Macintosh PowerPoint</Application>
  <PresentationFormat>Widescreen</PresentationFormat>
  <Paragraphs>721</Paragraphs>
  <Slides>42</Slides>
  <Notes>42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Arial</vt:lpstr>
      <vt:lpstr>Calibri</vt:lpstr>
      <vt:lpstr>Calibri Light</vt:lpstr>
      <vt:lpstr>Mystical Woods Rough Script</vt:lpstr>
      <vt:lpstr>Segoe UI</vt:lpstr>
      <vt:lpstr>Times New Roman</vt:lpstr>
      <vt:lpstr>Wingdings</vt:lpstr>
      <vt:lpstr>WordVisi_MSFontService</vt:lpstr>
      <vt:lpstr>WordVisiCarriageReturn_MSFontService</vt:lpstr>
      <vt:lpstr>WordVisiPilcrow_MSFontService</vt:lpstr>
      <vt:lpstr>Retrospect</vt:lpstr>
      <vt:lpstr>Centering Prayer Introductory Workshop</vt:lpstr>
      <vt:lpstr>Prayer as Relationship</vt:lpstr>
      <vt:lpstr>PowerPoint Presentation</vt:lpstr>
      <vt:lpstr> What is prayer?  Prayer is a relationship</vt:lpstr>
      <vt:lpstr>PowerPoint Presentation</vt:lpstr>
      <vt:lpstr>Centering Prayer and the  Wisdom Saying of Jesus</vt:lpstr>
      <vt:lpstr>PowerPoint Presentation</vt:lpstr>
      <vt:lpstr>Option</vt:lpstr>
      <vt:lpstr>Contemplative Dimension within Scripture</vt:lpstr>
      <vt:lpstr>The Christian Contemplative Tradition</vt:lpstr>
      <vt:lpstr>History of Contemplative Outreach</vt:lpstr>
      <vt:lpstr>The Method of Centering Prayer The Prayer of Consent</vt:lpstr>
      <vt:lpstr>Centering Prayer is </vt:lpstr>
      <vt:lpstr>The Guidelines </vt:lpstr>
      <vt:lpstr>Guideline 1</vt:lpstr>
      <vt:lpstr>Sacred Word</vt:lpstr>
      <vt:lpstr>Guideline 2</vt:lpstr>
      <vt:lpstr>Guideline 3</vt:lpstr>
      <vt:lpstr>Guideline 4</vt:lpstr>
      <vt:lpstr>PowerPoint Presentation</vt:lpstr>
      <vt:lpstr>PowerPoint Presentation</vt:lpstr>
      <vt:lpstr>Thoughts &amp; the use of the Sacred Word</vt:lpstr>
      <vt:lpstr>Guideline 3</vt:lpstr>
      <vt:lpstr>“Thoughts” is an Umbrella Term</vt:lpstr>
      <vt:lpstr>PowerPoint Presentation</vt:lpstr>
      <vt:lpstr>The 4 Rs</vt:lpstr>
      <vt:lpstr>Centering Prayer is</vt:lpstr>
      <vt:lpstr>During Centering Prayer</vt:lpstr>
      <vt:lpstr>Deepening of Faith</vt:lpstr>
      <vt:lpstr>PowerPoint Presentation</vt:lpstr>
      <vt:lpstr>PowerPoint Presentation</vt:lpstr>
      <vt:lpstr>Deepening Our Relationship with God</vt:lpstr>
      <vt:lpstr>Gifts of Centering Prayer</vt:lpstr>
      <vt:lpstr>To Deepen our Relationship with God</vt:lpstr>
      <vt:lpstr>Helpful Ideas  as you start your Centering Prayer practice</vt:lpstr>
      <vt:lpstr>Helpful Ideas  as you start your Centering Prayer practice</vt:lpstr>
      <vt:lpstr>Helpful Ideas  as you start your Centering Prayer practice</vt:lpstr>
      <vt:lpstr>Helpful Ideas  as you start your Centering Prayer practice</vt:lpstr>
      <vt:lpstr>  Join an ongoing Centering Prayer Group </vt:lpstr>
      <vt:lpstr>PowerPoint Presentation</vt:lpstr>
      <vt:lpstr>PowerPoint Presentation</vt:lpstr>
      <vt:lpstr>image 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Centering Prayer Introductory Program</dc:title>
  <dc:creator>Carol Alevizos</dc:creator>
  <cp:lastModifiedBy>Matt Scrimgeour</cp:lastModifiedBy>
  <cp:revision>112</cp:revision>
  <cp:lastPrinted>2024-10-11T14:42:26Z</cp:lastPrinted>
  <dcterms:created xsi:type="dcterms:W3CDTF">2018-05-04T22:42:37Z</dcterms:created>
  <dcterms:modified xsi:type="dcterms:W3CDTF">2024-12-06T11:20:13Z</dcterms:modified>
</cp:coreProperties>
</file>