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4.jpeg" ContentType="image/jpeg"/>
  <Override PartName="/ppt/notesSlides/notesSlide8.xml" ContentType="application/vnd.openxmlformats-officedocument.presentationml.notesSlide+xml"/>
  <Override PartName="/ppt/media/image5.jpeg" ContentType="image/jpeg"/>
  <Override PartName="/ppt/media/image6.jpeg" ContentType="image/jpeg"/>
  <Override PartName="/ppt/notesSlides/notesSlide9.xml" ContentType="application/vnd.openxmlformats-officedocument.presentationml.notesSlide+xml"/>
  <Override PartName="/ppt/media/image7.jpeg" ContentType="image/jpeg"/>
  <Override PartName="/ppt/notesSlides/notesSlide10.xml" ContentType="application/vnd.openxmlformats-officedocument.presentationml.notesSlide+xml"/>
  <Override PartName="/ppt/media/image8.jpeg" ContentType="image/jpeg"/>
  <Override PartName="/ppt/notesSlides/notesSlide11.xml" ContentType="application/vnd.openxmlformats-officedocument.presentationml.notesSlide+xml"/>
  <Override PartName="/ppt/media/image9.jpe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0.jpeg" ContentType="image/jpeg"/>
  <Override PartName="/ppt/notesSlides/notesSlide23.xml" ContentType="application/vnd.openxmlformats-officedocument.presentationml.notesSlide+xml"/>
  <Override PartName="/ppt/media/image11.jpeg" ContentType="image/jpeg"/>
  <Override PartName="/ppt/notesSlides/notesSlide24.xml" ContentType="application/vnd.openxmlformats-officedocument.presentationml.notesSlide+xml"/>
  <Override PartName="/ppt/media/image12.jpeg" ContentType="image/jpeg"/>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image13.jpeg" ContentType="image/jpeg"/>
  <Override PartName="/ppt/media/image14.jpe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media/image15.jpeg" ContentType="image/jpeg"/>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16.jpeg" ContentType="image/jpeg"/>
  <Override PartName="/ppt/media/image17.jpeg" ContentType="image/jpeg"/>
  <Override PartName="/ppt/notesSlides/notesSlide34.xml" ContentType="application/vnd.openxmlformats-officedocument.presentationml.notesSlide+xml"/>
  <Override PartName="/ppt/media/image18.jpeg" ContentType="image/jpeg"/>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19.jpeg" ContentType="image/jpeg"/>
  <Override PartName="/ppt/notesSlides/notesSlide39.xml" ContentType="application/vnd.openxmlformats-officedocument.presentationml.notesSlide+xml"/>
  <Override PartName="/ppt/media/image20.jpeg" ContentType="image/jpeg"/>
  <Override PartName="/ppt/notesSlides/notesSlide40.xml" ContentType="application/vnd.openxmlformats-officedocument.presentationml.notesSlide+xml"/>
  <Override PartName="/ppt/media/image21.jpeg" ContentType="image/jpeg"/>
  <Override PartName="/ppt/notesSlides/notesSlide41.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8E8"/>
          </a:solidFill>
        </a:fill>
      </a:tcStyle>
    </a:wholeTbl>
    <a:band2H>
      <a:tcTxStyle b="def" i="def"/>
      <a:tcStyle>
        <a:tcBdr/>
        <a:fill>
          <a:solidFill>
            <a:srgbClr val="EFF4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ECD0"/>
          </a:solidFill>
        </a:fill>
      </a:tcStyle>
    </a:wholeTbl>
    <a:band2H>
      <a:tcTxStyle b="def" i="def"/>
      <a:tcStyle>
        <a:tcBdr/>
        <a:fill>
          <a:solidFill>
            <a:srgbClr val="FAF6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4E5CC"/>
          </a:solidFill>
        </a:fill>
      </a:tcStyle>
    </a:wholeTbl>
    <a:band2H>
      <a:tcTxStyle b="def" i="def"/>
      <a:tcStyle>
        <a:tcBdr/>
        <a:fill>
          <a:solidFill>
            <a:srgbClr val="F2F2E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8" name="Shape 118"/>
          <p:cNvSpPr/>
          <p:nvPr>
            <p:ph type="sldImg"/>
          </p:nvPr>
        </p:nvSpPr>
        <p:spPr>
          <a:xfrm>
            <a:off x="1143000" y="685800"/>
            <a:ext cx="4572000" cy="3429000"/>
          </a:xfrm>
          <a:prstGeom prst="rect">
            <a:avLst/>
          </a:prstGeom>
        </p:spPr>
        <p:txBody>
          <a:bodyPr/>
          <a:lstStyle/>
          <a:p>
            <a:pPr/>
          </a:p>
        </p:txBody>
      </p:sp>
      <p:sp>
        <p:nvSpPr>
          <p:cNvPr id="119" name="Shape 11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 Id="rId3" Type="http://schemas.openxmlformats.org/officeDocument/2006/relationships/image" Target="../media/image8.png"/></Relationships>

</file>

<file path=ppt/notesSlides/_rels/notesSlide39.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 Id="rId3" Type="http://schemas.openxmlformats.org/officeDocument/2006/relationships/image" Target="../media/image8.png"/></Relationships>

</file>

<file path=ppt/notesSlides/_rels/notesSlide40.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 Id="rId3" Type="http://schemas.openxmlformats.org/officeDocument/2006/relationships/image" Target="../media/image8.png"/></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Shape 130"/>
          <p:cNvSpPr/>
          <p:nvPr>
            <p:ph type="sldImg"/>
          </p:nvPr>
        </p:nvSpPr>
        <p:spPr>
          <a:prstGeom prst="rect">
            <a:avLst/>
          </a:prstGeom>
        </p:spPr>
        <p:txBody>
          <a:bodyPr/>
          <a:lstStyle/>
          <a:p>
            <a:pPr/>
          </a:p>
        </p:txBody>
      </p:sp>
      <p:sp>
        <p:nvSpPr>
          <p:cNvPr id="131" name="Shape 131"/>
          <p:cNvSpPr/>
          <p:nvPr>
            <p:ph type="body" sz="quarter" idx="1"/>
          </p:nvPr>
        </p:nvSpPr>
        <p:spPr>
          <a:prstGeom prst="rect">
            <a:avLst/>
          </a:prstGeom>
        </p:spPr>
        <p:txBody>
          <a:bodyPr/>
          <a:lstStyle/>
          <a:p>
            <a:pPr algn="ctr">
              <a:defRPr b="1">
                <a:latin typeface="Arial"/>
                <a:ea typeface="Arial"/>
                <a:cs typeface="Arial"/>
                <a:sym typeface="Arial"/>
              </a:defRPr>
            </a:pPr>
            <a:r>
              <a:t>1. Centering Prayer Introductory Workshop</a:t>
            </a:r>
          </a:p>
          <a:p>
            <a:pPr/>
          </a:p>
          <a:p>
            <a:pPr>
              <a:lnSpc>
                <a:spcPts val="1300"/>
              </a:lnSpc>
              <a:spcBef>
                <a:spcPts val="800"/>
              </a:spcBef>
              <a:defRPr b="1" sz="1800"/>
            </a:pPr>
            <a:r>
              <a:t>Centering-Prayer-Einführungsworkshop</a:t>
            </a:r>
          </a:p>
          <a:p>
            <a:pPr>
              <a:lnSpc>
                <a:spcPts val="1300"/>
              </a:lnSpc>
              <a:spcBef>
                <a:spcPts val="800"/>
              </a:spcBef>
              <a:defRPr>
                <a:latin typeface="Segoe UI"/>
                <a:ea typeface="Segoe UI"/>
                <a:cs typeface="Segoe UI"/>
                <a:sym typeface="Segoe UI"/>
              </a:defRPr>
            </a:pPr>
          </a:p>
          <a:p>
            <a:pPr>
              <a:lnSpc>
                <a:spcPts val="1300"/>
              </a:lnSpc>
              <a:spcBef>
                <a:spcPts val="800"/>
              </a:spcBef>
              <a:defRPr>
                <a:latin typeface="Segoe UI"/>
                <a:ea typeface="Segoe UI"/>
                <a:cs typeface="Segoe UI"/>
                <a:sym typeface="Segoe UI"/>
              </a:defRPr>
            </a:pPr>
            <a:r>
              <a:t>Für den Kursleiter:</a:t>
            </a:r>
          </a:p>
          <a:p>
            <a:pPr>
              <a:lnSpc>
                <a:spcPts val="1300"/>
              </a:lnSpc>
              <a:spcBef>
                <a:spcPts val="800"/>
              </a:spcBef>
              <a:defRPr>
                <a:latin typeface="Segoe UI"/>
                <a:ea typeface="Segoe UI"/>
                <a:cs typeface="Segoe UI"/>
                <a:sym typeface="Segoe UI"/>
              </a:defRPr>
            </a:pPr>
            <a:r>
              <a:t>In dieser ersten Konferenz ist es wichtig, deine Zuhörerschaft zu kennen und den Inhalt auf die Gruppe zuzuschneiden. Fühle dich frei, ihn anzupassen, und sei flexibel.</a:t>
            </a:r>
          </a:p>
          <a:p>
            <a:pPr>
              <a:lnSpc>
                <a:spcPts val="1300"/>
              </a:lnSpc>
              <a:spcBef>
                <a:spcPts val="800"/>
              </a:spcBef>
              <a:defRPr>
                <a:latin typeface="Segoe UI"/>
                <a:ea typeface="Segoe UI"/>
                <a:cs typeface="Segoe UI"/>
                <a:sym typeface="Segoe UI"/>
              </a:defRPr>
            </a:pPr>
            <a:r>
              <a:t>Du kannst die Zitate aus Thomas Keatings Open Mind, Open Heart in den Konferenzen vorlesen. Je nach Zuhörerschaft, Kontext und zeitlichen Beschränkungen können die Lesungen weggelassen werden.</a:t>
            </a:r>
          </a:p>
          <a:p>
            <a:pPr>
              <a:lnSpc>
                <a:spcPts val="1300"/>
              </a:lnSpc>
              <a:spcBef>
                <a:spcPts val="800"/>
              </a:spcBef>
              <a:defRPr>
                <a:latin typeface="Segoe UI"/>
                <a:ea typeface="Segoe UI"/>
                <a:cs typeface="Segoe UI"/>
                <a:sym typeface="Segoe UI"/>
              </a:defRPr>
            </a:pPr>
          </a:p>
          <a:p>
            <a:pPr>
              <a:lnSpc>
                <a:spcPts val="1300"/>
              </a:lnSpc>
              <a:spcBef>
                <a:spcPts val="800"/>
              </a:spcBef>
              <a:defRPr>
                <a:latin typeface="Segoe UI"/>
                <a:ea typeface="Segoe UI"/>
                <a:cs typeface="Segoe UI"/>
                <a:sym typeface="Segoe UI"/>
              </a:defRPr>
            </a:pPr>
            <a:r>
              <a:t>Deine **Optionen** sind mit 4 Sternchen markiert</a:t>
            </a:r>
          </a:p>
          <a:p>
            <a:pPr>
              <a:lnSpc>
                <a:spcPts val="1300"/>
              </a:lnSpc>
              <a:spcBef>
                <a:spcPts val="800"/>
              </a:spcBef>
              <a:defRPr b="1">
                <a:latin typeface="Segoe UI"/>
                <a:ea typeface="Segoe UI"/>
                <a:cs typeface="Segoe UI"/>
                <a:sym typeface="Segoe UI"/>
              </a:defRPr>
            </a:pPr>
          </a:p>
          <a:p>
            <a:pPr>
              <a:lnSpc>
                <a:spcPts val="1300"/>
              </a:lnSpc>
              <a:spcBef>
                <a:spcPts val="800"/>
              </a:spcBef>
              <a:defRPr b="1">
                <a:latin typeface="Segoe UI"/>
                <a:ea typeface="Segoe UI"/>
                <a:cs typeface="Segoe UI"/>
                <a:sym typeface="Segoe UI"/>
              </a:defRPr>
            </a:pPr>
            <a:r>
              <a:t>Folie 1 Willkommen</a:t>
            </a:r>
          </a:p>
          <a:p>
            <a:pPr>
              <a:lnSpc>
                <a:spcPts val="1300"/>
              </a:lnSpc>
              <a:spcBef>
                <a:spcPts val="800"/>
              </a:spcBef>
              <a:defRPr>
                <a:latin typeface="Segoe UI"/>
                <a:ea typeface="Segoe UI"/>
                <a:cs typeface="Segoe UI"/>
                <a:sym typeface="Segoe UI"/>
              </a:defRPr>
            </a:pPr>
            <a:r>
              <a:t>Die Teilnehmer können vom Gastgeber oder einem Kursleiter willkommen geheißen werden.</a:t>
            </a:r>
          </a:p>
          <a:p>
            <a:pPr>
              <a:lnSpc>
                <a:spcPts val="1300"/>
              </a:lnSpc>
              <a:spcBef>
                <a:spcPts val="800"/>
              </a:spcBef>
              <a:defRPr>
                <a:latin typeface="Segoe UI"/>
                <a:ea typeface="Segoe UI"/>
                <a:cs typeface="Segoe UI"/>
                <a:sym typeface="Segoe UI"/>
              </a:defRPr>
            </a:pPr>
            <a:r>
              <a:t>Gebet: Verwende das hier abgedruckte Gebet oder ein eigenes Eingangsgebet:</a:t>
            </a:r>
          </a:p>
          <a:p>
            <a:pPr>
              <a:lnSpc>
                <a:spcPts val="1300"/>
              </a:lnSpc>
              <a:spcBef>
                <a:spcPts val="800"/>
              </a:spcBef>
              <a:defRPr>
                <a:latin typeface="Segoe UI"/>
                <a:ea typeface="Segoe UI"/>
                <a:cs typeface="Segoe UI"/>
                <a:sym typeface="Segoe UI"/>
              </a:defRPr>
            </a:pPr>
            <a:r>
              <a:t>„Göttliche innwohnende Gegenwart,</a:t>
            </a:r>
          </a:p>
          <a:p>
            <a:pPr>
              <a:lnSpc>
                <a:spcPts val="1300"/>
              </a:lnSpc>
              <a:spcBef>
                <a:spcPts val="800"/>
              </a:spcBef>
              <a:defRPr>
                <a:latin typeface="Segoe UI"/>
                <a:ea typeface="Segoe UI"/>
                <a:cs typeface="Segoe UI"/>
                <a:sym typeface="Segoe UI"/>
              </a:defRPr>
            </a:pPr>
            <a:r>
              <a:t>segne diese gemeinsame Zeit und mache sie zu einer heiligen Zeit. </a:t>
            </a:r>
          </a:p>
          <a:p>
            <a:pPr>
              <a:lnSpc>
                <a:spcPts val="1300"/>
              </a:lnSpc>
              <a:spcBef>
                <a:spcPts val="800"/>
              </a:spcBef>
              <a:defRPr>
                <a:latin typeface="Segoe UI"/>
                <a:ea typeface="Segoe UI"/>
                <a:cs typeface="Segoe UI"/>
                <a:sym typeface="Segoe UI"/>
              </a:defRPr>
            </a:pPr>
            <a:r>
              <a:t>Wir harren deiner. </a:t>
            </a:r>
          </a:p>
          <a:p>
            <a:pPr>
              <a:lnSpc>
                <a:spcPts val="1300"/>
              </a:lnSpc>
              <a:spcBef>
                <a:spcPts val="800"/>
              </a:spcBef>
              <a:defRPr>
                <a:latin typeface="Segoe UI"/>
                <a:ea typeface="Segoe UI"/>
                <a:cs typeface="Segoe UI"/>
                <a:sym typeface="Segoe UI"/>
              </a:defRPr>
            </a:pPr>
            <a:r>
              <a:t>Segne jede und jeden von uns, die wir deinem Ruf folgen, eine tiefere Beziehung mit dir zu suchen. </a:t>
            </a:r>
          </a:p>
          <a:p>
            <a:pPr>
              <a:lnSpc>
                <a:spcPts val="1300"/>
              </a:lnSpc>
              <a:spcBef>
                <a:spcPts val="800"/>
              </a:spcBef>
              <a:defRPr>
                <a:latin typeface="Segoe UI"/>
                <a:ea typeface="Segoe UI"/>
                <a:cs typeface="Segoe UI"/>
                <a:sym typeface="Segoe UI"/>
              </a:defRPr>
            </a:pPr>
            <a:r>
              <a:t>Segne uns zusammen mit der Einheit deines Heiligen Geistes. Amen“</a:t>
            </a:r>
          </a:p>
          <a:p>
            <a:pPr>
              <a:lnSpc>
                <a:spcPts val="1300"/>
              </a:lnSpc>
              <a:spcBef>
                <a:spcPts val="800"/>
              </a:spcBef>
              <a:defRPr>
                <a:latin typeface="Segoe UI"/>
                <a:ea typeface="Segoe UI"/>
                <a:cs typeface="Segoe UI"/>
                <a:sym typeface="Segoe UI"/>
              </a:defRPr>
            </a:pPr>
          </a:p>
          <a:p>
            <a:pPr>
              <a:lnSpc>
                <a:spcPts val="1300"/>
              </a:lnSpc>
              <a:spcBef>
                <a:spcPts val="800"/>
              </a:spcBef>
              <a:defRPr>
                <a:latin typeface="Segoe UI"/>
                <a:ea typeface="Segoe UI"/>
                <a:cs typeface="Segoe UI"/>
                <a:sym typeface="Segoe UI"/>
              </a:defRPr>
            </a:pPr>
            <a:r>
              <a:t>Vorstellung: Stell den/die Kursleiter vor und heiße die Teilnehmer willkommen.</a:t>
            </a:r>
          </a:p>
          <a:p>
            <a:pPr>
              <a:lnSpc>
                <a:spcPts val="1300"/>
              </a:lnSpc>
              <a:spcBef>
                <a:spcPts val="800"/>
              </a:spcBef>
              <a:defRPr>
                <a:latin typeface="Segoe UI"/>
                <a:ea typeface="Segoe UI"/>
                <a:cs typeface="Segoe UI"/>
                <a:sym typeface="Segoe UI"/>
              </a:defRPr>
            </a:pPr>
            <a:r>
              <a:t>Die Vorstellung der Teilnehmer kann je nach Situation gestaltet werden.</a:t>
            </a:r>
          </a:p>
          <a:p>
            <a:pPr>
              <a:lnSpc>
                <a:spcPts val="1300"/>
              </a:lnSpc>
              <a:spcBef>
                <a:spcPts val="800"/>
              </a:spcBef>
              <a:defRPr>
                <a:latin typeface="Segoe UI"/>
                <a:ea typeface="Segoe UI"/>
                <a:cs typeface="Segoe UI"/>
                <a:sym typeface="Segoe UI"/>
              </a:defRPr>
            </a:pPr>
            <a:r>
              <a:t>Geh den Zeitplan durch</a:t>
            </a:r>
          </a:p>
          <a:p>
            <a:pPr>
              <a:lnSpc>
                <a:spcPts val="1300"/>
              </a:lnSpc>
              <a:spcBef>
                <a:spcPts val="800"/>
              </a:spcBef>
              <a:defRPr>
                <a:latin typeface="Segoe UI"/>
                <a:ea typeface="Segoe UI"/>
                <a:cs typeface="Segoe UI"/>
                <a:sym typeface="Segoe UI"/>
              </a:defRPr>
            </a:pPr>
            <a:r>
              <a:t>In diesem Workshop werden wir erfahren, was Centering Prayer oder das Gebet der Sammlung ist, wie es funktioniert, warum es vielleicht etwas für euch ist, und wir werden es gemeinsam erleben.</a:t>
            </a:r>
          </a:p>
          <a:p>
            <a:pPr>
              <a:lnSpc>
                <a:spcPts val="1300"/>
              </a:lnSpc>
              <a:spcBef>
                <a:spcPts val="800"/>
              </a:spcBef>
              <a:defRPr>
                <a:latin typeface="Segoe UI"/>
                <a:ea typeface="Segoe UI"/>
                <a:cs typeface="Segoe UI"/>
                <a:sym typeface="Segoe UI"/>
              </a:defRPr>
            </a:pPr>
            <a:r>
              <a:t>Gib einen Überblick über den Ablauf des Workshops und wann er endet.</a:t>
            </a:r>
          </a:p>
          <a:p>
            <a:pPr>
              <a:lnSpc>
                <a:spcPts val="1300"/>
              </a:lnSpc>
              <a:spcBef>
                <a:spcPts val="800"/>
              </a:spcBef>
              <a:defRPr>
                <a:latin typeface="Segoe UI"/>
                <a:ea typeface="Segoe UI"/>
                <a:cs typeface="Segoe UI"/>
                <a:sym typeface="Segoe UI"/>
              </a:defRPr>
            </a:pPr>
            <a:r>
              <a:t>Gib einen Überblick über praktische Details wie, wo die Toiletten sind, der Tisch mit Kaffee/Wasser, Büchertisch usw.</a:t>
            </a:r>
          </a:p>
          <a:p>
            <a:pPr>
              <a:lnSpc>
                <a:spcPts val="1300"/>
              </a:lnSpc>
              <a:spcBef>
                <a:spcPts val="800"/>
              </a:spcBef>
              <a:defRPr>
                <a:latin typeface="Segoe UI"/>
                <a:ea typeface="Segoe UI"/>
                <a:cs typeface="Segoe UI"/>
                <a:sym typeface="Segoe UI"/>
              </a:defRPr>
            </a:pPr>
          </a:p>
          <a:p>
            <a:pPr>
              <a:lnSpc>
                <a:spcPts val="1300"/>
              </a:lnSpc>
              <a:spcBef>
                <a:spcPts val="800"/>
              </a:spcBef>
              <a:defRPr>
                <a:latin typeface="Segoe UI"/>
                <a:ea typeface="Segoe UI"/>
                <a:cs typeface="Segoe UI"/>
                <a:sym typeface="Segoe UI"/>
              </a:defRPr>
            </a:pPr>
          </a:p>
          <a:p>
            <a:pPr>
              <a:lnSpc>
                <a:spcPts val="1300"/>
              </a:lnSpc>
              <a:spcBef>
                <a:spcPts val="800"/>
              </a:spcBef>
              <a:defRPr>
                <a:latin typeface="Segoe UI"/>
                <a:ea typeface="Segoe UI"/>
                <a:cs typeface="Segoe UI"/>
                <a:sym typeface="Segoe UI"/>
              </a:defRPr>
            </a:pPr>
          </a:p>
          <a:p>
            <a:pPr>
              <a:lnSpc>
                <a:spcPts val="1300"/>
              </a:lnSpc>
              <a:spcBef>
                <a:spcPts val="800"/>
              </a:spcBef>
              <a:defRPr>
                <a:latin typeface="Segoe UI"/>
                <a:ea typeface="Segoe UI"/>
                <a:cs typeface="Segoe UI"/>
                <a:sym typeface="Segoe UI"/>
              </a:defRPr>
            </a:pPr>
          </a:p>
          <a:p>
            <a:pPr>
              <a:lnSpc>
                <a:spcPts val="1300"/>
              </a:lnSpc>
              <a:spcBef>
                <a:spcPts val="800"/>
              </a:spcBef>
              <a:defRPr>
                <a:latin typeface="Segoe UI"/>
                <a:ea typeface="Segoe UI"/>
                <a:cs typeface="Segoe UI"/>
                <a:sym typeface="Segoe UI"/>
              </a:defRPr>
            </a:pPr>
            <a:r>
              <a:t>NOTES TO PRESENTER:</a:t>
            </a:r>
            <a:r>
              <a:rPr>
                <a:latin typeface="Times New Roman"/>
                <a:ea typeface="Times New Roman"/>
                <a:cs typeface="Times New Roman"/>
                <a:sym typeface="Times New Roman"/>
              </a:rPr>
              <a:t> </a:t>
            </a:r>
          </a:p>
          <a:p>
            <a:pPr>
              <a:lnSpc>
                <a:spcPts val="1500"/>
              </a:lnSpc>
              <a:spcBef>
                <a:spcPts val="800"/>
              </a:spcBef>
              <a:defRPr i="1" sz="1800">
                <a:latin typeface="Times New Roman"/>
                <a:ea typeface="Times New Roman"/>
                <a:cs typeface="Times New Roman"/>
                <a:sym typeface="Times New Roman"/>
              </a:defRPr>
            </a:pPr>
            <a:r>
              <a:t>In this first conference, it is important to know your audience and tailor the content to the group.                                                                                                                                                               Feel free to adjust and be flexible.  </a:t>
            </a:r>
          </a:p>
          <a:p>
            <a:pPr>
              <a:lnSpc>
                <a:spcPts val="1500"/>
              </a:lnSpc>
              <a:spcBef>
                <a:spcPts val="800"/>
              </a:spcBef>
              <a:defRPr i="1" sz="1800">
                <a:latin typeface="Times New Roman"/>
                <a:ea typeface="Times New Roman"/>
                <a:cs typeface="Times New Roman"/>
                <a:sym typeface="Times New Roman"/>
              </a:defRPr>
            </a:pPr>
            <a:r>
              <a:t>You may read aloud all the quotes from Thomas Keating’s Open Mind, Open Heart (2006) in all conferences. Depending on the audience, context, and time restraints, the reading(s) may be skipped.</a:t>
            </a:r>
          </a:p>
          <a:p>
            <a:pPr>
              <a:lnSpc>
                <a:spcPts val="1500"/>
              </a:lnSpc>
              <a:spcBef>
                <a:spcPts val="800"/>
              </a:spcBef>
              <a:defRPr i="1" sz="1800">
                <a:latin typeface="Times New Roman"/>
                <a:ea typeface="Times New Roman"/>
                <a:cs typeface="Times New Roman"/>
                <a:sym typeface="Times New Roman"/>
              </a:defRPr>
            </a:pPr>
            <a:r>
              <a:t> </a:t>
            </a:r>
          </a:p>
          <a:p>
            <a:pPr>
              <a:lnSpc>
                <a:spcPts val="1500"/>
              </a:lnSpc>
              <a:spcBef>
                <a:spcPts val="800"/>
              </a:spcBef>
              <a:defRPr sz="1800">
                <a:solidFill>
                  <a:srgbClr val="4472C4"/>
                </a:solidFill>
              </a:defRPr>
            </a:pPr>
            <a:r>
              <a:t>Your </a:t>
            </a:r>
            <a:r>
              <a:rPr i="1"/>
              <a:t>**Options** </a:t>
            </a:r>
            <a:r>
              <a:t>are indicated by </a:t>
            </a:r>
            <a:r>
              <a:rPr i="1"/>
              <a:t>**four asterisks**.</a:t>
            </a:r>
            <a:r>
              <a:t> </a:t>
            </a:r>
          </a:p>
          <a:p>
            <a:pPr>
              <a:lnSpc>
                <a:spcPts val="1500"/>
              </a:lnSpc>
              <a:spcBef>
                <a:spcPts val="800"/>
              </a:spcBef>
              <a:defRPr sz="1800">
                <a:latin typeface="Times New Roman"/>
                <a:ea typeface="Times New Roman"/>
                <a:cs typeface="Times New Roman"/>
                <a:sym typeface="Times New Roman"/>
              </a:defRPr>
            </a:pPr>
            <a:r>
              <a:rPr>
                <a:latin typeface="+mj-lt"/>
                <a:ea typeface="+mj-ea"/>
                <a:cs typeface="+mj-cs"/>
                <a:sym typeface="Helvetica"/>
              </a:rPr>
              <a:t> </a:t>
            </a:r>
            <a:r>
              <a:t> </a:t>
            </a:r>
            <a:endParaRPr>
              <a:latin typeface="Segoe UI"/>
              <a:ea typeface="Segoe UI"/>
              <a:cs typeface="Segoe UI"/>
              <a:sym typeface="Segoe UI"/>
            </a:endParaRPr>
          </a:p>
          <a:p>
            <a:pPr>
              <a:lnSpc>
                <a:spcPts val="1500"/>
              </a:lnSpc>
              <a:spcBef>
                <a:spcPts val="800"/>
              </a:spcBef>
              <a:defRPr b="1" sz="1800">
                <a:latin typeface="Times New Roman"/>
                <a:ea typeface="Times New Roman"/>
                <a:cs typeface="Times New Roman"/>
                <a:sym typeface="Times New Roman"/>
              </a:defRPr>
            </a:pPr>
            <a:r>
              <a:t>Welcome</a:t>
            </a:r>
            <a:r>
              <a:rPr>
                <a:latin typeface="+mj-lt"/>
                <a:ea typeface="+mj-ea"/>
                <a:cs typeface="+mj-cs"/>
                <a:sym typeface="Helvetica"/>
              </a:rPr>
              <a:t> </a:t>
            </a:r>
            <a:r>
              <a:rPr b="0"/>
              <a:t> </a:t>
            </a:r>
            <a:endParaRPr>
              <a:latin typeface="Segoe UI"/>
              <a:ea typeface="Segoe UI"/>
              <a:cs typeface="Segoe UI"/>
              <a:sym typeface="Segoe UI"/>
            </a:endParaRPr>
          </a:p>
          <a:p>
            <a:pPr>
              <a:lnSpc>
                <a:spcPts val="1500"/>
              </a:lnSpc>
              <a:spcBef>
                <a:spcPts val="800"/>
              </a:spcBef>
              <a:defRPr i="1" sz="1800">
                <a:latin typeface="Times New Roman"/>
                <a:ea typeface="Times New Roman"/>
                <a:cs typeface="Times New Roman"/>
                <a:sym typeface="Times New Roman"/>
              </a:defRPr>
            </a:pPr>
            <a:r>
              <a:t>This “Welcome” can be given by the host or a presenter.</a:t>
            </a:r>
            <a:r>
              <a:rPr i="0"/>
              <a:t> </a:t>
            </a:r>
            <a:endParaRPr>
              <a:latin typeface="Segoe UI"/>
              <a:ea typeface="Segoe UI"/>
              <a:cs typeface="Segoe UI"/>
              <a:sym typeface="Segoe UI"/>
            </a:endParaRPr>
          </a:p>
          <a:p>
            <a:pPr>
              <a:lnSpc>
                <a:spcPts val="1500"/>
              </a:lnSpc>
              <a:spcBef>
                <a:spcPts val="800"/>
              </a:spcBef>
              <a:defRPr sz="1800">
                <a:latin typeface="Times New Roman"/>
                <a:ea typeface="Times New Roman"/>
                <a:cs typeface="Times New Roman"/>
                <a:sym typeface="Times New Roman"/>
              </a:defRPr>
            </a:pPr>
            <a:r>
              <a:rPr>
                <a:latin typeface="+mj-lt"/>
                <a:ea typeface="+mj-ea"/>
                <a:cs typeface="+mj-cs"/>
                <a:sym typeface="Helvetica"/>
              </a:rPr>
              <a:t> </a:t>
            </a:r>
            <a:r>
              <a:t> </a:t>
            </a:r>
            <a:endParaRPr>
              <a:latin typeface="Segoe UI"/>
              <a:ea typeface="Segoe UI"/>
              <a:cs typeface="Segoe UI"/>
              <a:sym typeface="Segoe UI"/>
            </a:endParaRPr>
          </a:p>
          <a:p>
            <a:pPr>
              <a:lnSpc>
                <a:spcPts val="1500"/>
              </a:lnSpc>
              <a:spcBef>
                <a:spcPts val="800"/>
              </a:spcBef>
              <a:defRPr b="1" sz="1800">
                <a:latin typeface="Times New Roman"/>
                <a:ea typeface="Times New Roman"/>
                <a:cs typeface="Times New Roman"/>
                <a:sym typeface="Times New Roman"/>
              </a:defRPr>
            </a:pPr>
            <a:r>
              <a:t>Opening Prayer:</a:t>
            </a:r>
            <a:r>
              <a:rPr b="0"/>
              <a:t> Use the prayer provided or use your own opening prayer.</a:t>
            </a:r>
            <a:endParaRPr b="0"/>
          </a:p>
          <a:p>
            <a:pPr>
              <a:lnSpc>
                <a:spcPts val="1500"/>
              </a:lnSpc>
              <a:spcBef>
                <a:spcPts val="800"/>
              </a:spcBef>
              <a:defRPr sz="1800">
                <a:latin typeface="Times New Roman"/>
                <a:ea typeface="Times New Roman"/>
                <a:cs typeface="Times New Roman"/>
                <a:sym typeface="Times New Roman"/>
              </a:defRPr>
            </a:pPr>
          </a:p>
          <a:p>
            <a:pPr>
              <a:lnSpc>
                <a:spcPts val="1500"/>
              </a:lnSpc>
              <a:spcBef>
                <a:spcPts val="800"/>
              </a:spcBef>
              <a:defRPr sz="1800">
                <a:latin typeface="Times New Roman"/>
                <a:ea typeface="Times New Roman"/>
                <a:cs typeface="Times New Roman"/>
                <a:sym typeface="Times New Roman"/>
              </a:defRPr>
            </a:pPr>
            <a:r>
              <a:t>**Option**</a:t>
            </a:r>
            <a:endParaRPr>
              <a:latin typeface="Segoe UI"/>
              <a:ea typeface="Segoe UI"/>
              <a:cs typeface="Segoe UI"/>
              <a:sym typeface="Segoe UI"/>
            </a:endParaRPr>
          </a:p>
          <a:p>
            <a:pPr>
              <a:lnSpc>
                <a:spcPts val="1500"/>
              </a:lnSpc>
              <a:spcBef>
                <a:spcPts val="800"/>
              </a:spcBef>
              <a:defRPr sz="1800">
                <a:solidFill>
                  <a:srgbClr val="4472C4"/>
                </a:solidFill>
              </a:defRPr>
            </a:pPr>
            <a:r>
              <a:t>“Divine Indwelling Presence,</a:t>
            </a:r>
            <a:r>
              <a:rPr>
                <a:latin typeface="+mj-lt"/>
                <a:ea typeface="+mj-ea"/>
                <a:cs typeface="+mj-cs"/>
                <a:sym typeface="Helvetica"/>
              </a:rPr>
              <a:t> </a:t>
            </a:r>
            <a:r>
              <a:t> </a:t>
            </a:r>
            <a:endParaRPr>
              <a:latin typeface="Segoe UI"/>
              <a:ea typeface="Segoe UI"/>
              <a:cs typeface="Segoe UI"/>
              <a:sym typeface="Segoe UI"/>
            </a:endParaRPr>
          </a:p>
          <a:p>
            <a:pPr>
              <a:lnSpc>
                <a:spcPts val="1500"/>
              </a:lnSpc>
              <a:spcBef>
                <a:spcPts val="800"/>
              </a:spcBef>
              <a:defRPr sz="1800">
                <a:solidFill>
                  <a:srgbClr val="4472C4"/>
                </a:solidFill>
              </a:defRPr>
            </a:pPr>
            <a:r>
              <a:t>Bless this time together and make it a sacred time as we wait upon you. Bless each of us </a:t>
            </a:r>
            <a:endParaRPr>
              <a:latin typeface="Segoe UI"/>
              <a:ea typeface="Segoe UI"/>
              <a:cs typeface="Segoe UI"/>
              <a:sym typeface="Segoe UI"/>
            </a:endParaRPr>
          </a:p>
          <a:p>
            <a:pPr>
              <a:lnSpc>
                <a:spcPts val="1500"/>
              </a:lnSpc>
              <a:spcBef>
                <a:spcPts val="800"/>
              </a:spcBef>
              <a:defRPr sz="1800">
                <a:solidFill>
                  <a:srgbClr val="4472C4"/>
                </a:solidFill>
              </a:defRPr>
            </a:pPr>
            <a:r>
              <a:t>as we come answering your call to seek a deeper relationship with you, and bless us </a:t>
            </a:r>
            <a:endParaRPr>
              <a:latin typeface="Segoe UI"/>
              <a:ea typeface="Segoe UI"/>
              <a:cs typeface="Segoe UI"/>
              <a:sym typeface="Segoe UI"/>
            </a:endParaRPr>
          </a:p>
          <a:p>
            <a:pPr>
              <a:lnSpc>
                <a:spcPts val="1500"/>
              </a:lnSpc>
              <a:spcBef>
                <a:spcPts val="800"/>
              </a:spcBef>
              <a:defRPr sz="1800">
                <a:solidFill>
                  <a:srgbClr val="4472C4"/>
                </a:solidFill>
              </a:defRPr>
            </a:pPr>
            <a:r>
              <a:t>together with the unity of your Holy Spirit. Amen” </a:t>
            </a:r>
            <a:endParaRPr>
              <a:latin typeface="Segoe UI"/>
              <a:ea typeface="Segoe UI"/>
              <a:cs typeface="Segoe UI"/>
              <a:sym typeface="Segoe UI"/>
            </a:endParaRPr>
          </a:p>
          <a:p>
            <a:pPr>
              <a:lnSpc>
                <a:spcPts val="1500"/>
              </a:lnSpc>
              <a:spcBef>
                <a:spcPts val="800"/>
              </a:spcBef>
              <a:defRPr sz="1800">
                <a:latin typeface="Times New Roman"/>
                <a:ea typeface="Times New Roman"/>
                <a:cs typeface="Times New Roman"/>
                <a:sym typeface="Times New Roman"/>
              </a:defRPr>
            </a:pPr>
            <a:r>
              <a:rPr>
                <a:latin typeface="+mj-lt"/>
                <a:ea typeface="+mj-ea"/>
                <a:cs typeface="+mj-cs"/>
                <a:sym typeface="Helvetica"/>
              </a:rPr>
              <a:t> </a:t>
            </a:r>
            <a:r>
              <a:t> </a:t>
            </a:r>
            <a:endParaRPr>
              <a:latin typeface="Segoe UI"/>
              <a:ea typeface="Segoe UI"/>
              <a:cs typeface="Segoe UI"/>
              <a:sym typeface="Segoe UI"/>
            </a:endParaRPr>
          </a:p>
          <a:p>
            <a:pPr>
              <a:lnSpc>
                <a:spcPts val="1500"/>
              </a:lnSpc>
              <a:spcBef>
                <a:spcPts val="800"/>
              </a:spcBef>
              <a:defRPr b="1" sz="1800">
                <a:latin typeface="Times New Roman"/>
                <a:ea typeface="Times New Roman"/>
                <a:cs typeface="Times New Roman"/>
                <a:sym typeface="Times New Roman"/>
              </a:defRPr>
            </a:pPr>
            <a:r>
              <a:t>Introductions</a:t>
            </a:r>
            <a:r>
              <a:rPr b="0"/>
              <a:t>: introduce presenter(s) and welcome participants. </a:t>
            </a:r>
            <a:endParaRPr>
              <a:latin typeface="Segoe UI"/>
              <a:ea typeface="Segoe UI"/>
              <a:cs typeface="Segoe UI"/>
              <a:sym typeface="Segoe UI"/>
            </a:endParaRPr>
          </a:p>
          <a:p>
            <a:pPr>
              <a:lnSpc>
                <a:spcPts val="1500"/>
              </a:lnSpc>
              <a:spcBef>
                <a:spcPts val="800"/>
              </a:spcBef>
              <a:defRPr sz="1800">
                <a:latin typeface="Times New Roman"/>
                <a:ea typeface="Times New Roman"/>
                <a:cs typeface="Times New Roman"/>
                <a:sym typeface="Times New Roman"/>
              </a:defRPr>
            </a:pPr>
            <a:r>
              <a:t>Introduction of the participants can be devised to fit the situation.</a:t>
            </a:r>
          </a:p>
          <a:p>
            <a:pPr>
              <a:lnSpc>
                <a:spcPts val="1500"/>
              </a:lnSpc>
              <a:spcBef>
                <a:spcPts val="800"/>
              </a:spcBef>
              <a:defRPr sz="1800">
                <a:latin typeface="Times New Roman"/>
                <a:ea typeface="Times New Roman"/>
                <a:cs typeface="Times New Roman"/>
                <a:sym typeface="Times New Roman"/>
              </a:defRPr>
            </a:pPr>
            <a:r>
              <a:t>                                                                                                            </a:t>
            </a:r>
            <a:endParaRPr>
              <a:latin typeface="Segoe UI"/>
              <a:ea typeface="Segoe UI"/>
              <a:cs typeface="Segoe UI"/>
              <a:sym typeface="Segoe UI"/>
            </a:endParaRPr>
          </a:p>
          <a:p>
            <a:pPr>
              <a:lnSpc>
                <a:spcPts val="1500"/>
              </a:lnSpc>
              <a:spcBef>
                <a:spcPts val="800"/>
              </a:spcBef>
              <a:defRPr b="1" sz="1800">
                <a:latin typeface="Times New Roman"/>
                <a:ea typeface="Times New Roman"/>
                <a:cs typeface="Times New Roman"/>
                <a:sym typeface="Times New Roman"/>
              </a:defRPr>
            </a:pPr>
            <a:r>
              <a:t>Go over the Schedule</a:t>
            </a:r>
            <a:r>
              <a:rPr b="0"/>
              <a:t> </a:t>
            </a:r>
            <a:endParaRPr>
              <a:latin typeface="Segoe UI"/>
              <a:ea typeface="Segoe UI"/>
              <a:cs typeface="Segoe UI"/>
              <a:sym typeface="Segoe UI"/>
            </a:endParaRPr>
          </a:p>
          <a:p>
            <a:pPr>
              <a:lnSpc>
                <a:spcPts val="1500"/>
              </a:lnSpc>
              <a:spcBef>
                <a:spcPts val="800"/>
              </a:spcBef>
              <a:defRPr sz="1800">
                <a:latin typeface="Times New Roman"/>
                <a:ea typeface="Times New Roman"/>
                <a:cs typeface="Times New Roman"/>
                <a:sym typeface="Times New Roman"/>
              </a:defRPr>
            </a:pPr>
            <a:r>
              <a:t>In this workshop, we will learn what Centering Prayer is, how to do it, why you may want to do it, and experience Centering Prayer together.</a:t>
            </a:r>
            <a:r>
              <a:rPr>
                <a:latin typeface="+mj-lt"/>
                <a:ea typeface="+mj-ea"/>
                <a:cs typeface="+mj-cs"/>
                <a:sym typeface="Helvetica"/>
              </a:rPr>
              <a:t> </a:t>
            </a:r>
            <a:r>
              <a:t> </a:t>
            </a:r>
            <a:endParaRPr>
              <a:latin typeface="Segoe UI"/>
              <a:ea typeface="Segoe UI"/>
              <a:cs typeface="Segoe UI"/>
              <a:sym typeface="Segoe UI"/>
            </a:endParaRPr>
          </a:p>
          <a:p>
            <a:pPr>
              <a:lnSpc>
                <a:spcPts val="1500"/>
              </a:lnSpc>
              <a:spcBef>
                <a:spcPts val="800"/>
              </a:spcBef>
              <a:defRPr sz="1800">
                <a:latin typeface="Times New Roman"/>
                <a:ea typeface="Times New Roman"/>
                <a:cs typeface="Times New Roman"/>
                <a:sym typeface="Times New Roman"/>
              </a:defRPr>
            </a:pPr>
            <a:r>
              <a:t>Review the Workshop schedule including an ending time. </a:t>
            </a:r>
          </a:p>
          <a:p>
            <a:pPr>
              <a:lnSpc>
                <a:spcPts val="1500"/>
              </a:lnSpc>
              <a:spcBef>
                <a:spcPts val="800"/>
              </a:spcBef>
              <a:defRPr sz="1800">
                <a:latin typeface="Times New Roman"/>
                <a:ea typeface="Times New Roman"/>
                <a:cs typeface="Times New Roman"/>
                <a:sym typeface="Times New Roman"/>
              </a:defRPr>
            </a:pPr>
            <a:r>
              <a:t>Review practical details such as the location of bathrooms, coffee/water table, book tables, etc. </a:t>
            </a:r>
          </a:p>
          <a:p>
            <a:pPr>
              <a:lnSpc>
                <a:spcPts val="1500"/>
              </a:lnSpc>
              <a:spcBef>
                <a:spcPts val="800"/>
              </a:spcBef>
              <a:defRPr>
                <a:latin typeface="Segoe UI"/>
                <a:ea typeface="Segoe UI"/>
                <a:cs typeface="Segoe UI"/>
                <a:sym typeface="Segoe UI"/>
              </a:defRPr>
            </a:pPr>
          </a:p>
          <a:p>
            <a:pPr>
              <a:defRPr b="1"/>
            </a:pPr>
            <a:r>
              <a:t>1. Centering-Prayer-Einführungsworkshop</a:t>
            </a:r>
          </a:p>
          <a:p>
            <a:pPr>
              <a:defRPr i="1"/>
            </a:pPr>
            <a:r>
              <a:t>Für den Kursleiter:</a:t>
            </a:r>
          </a:p>
          <a:p>
            <a:pPr>
              <a:defRPr i="1"/>
            </a:pPr>
            <a:r>
              <a:t>In dieser ersten Konferenz ist es wichtig, deine Zuhörerschaft zu kennen und den Inhalt auf die Gruppe zuzuschneiden. Fühle dich frei, ihn anzupassen, und sei flexibel.</a:t>
            </a:r>
          </a:p>
          <a:p>
            <a:pPr>
              <a:defRPr i="1"/>
            </a:pPr>
            <a:r>
              <a:t>Du kannst alle Zitate aus Thomas Keatings Open Mind, Open Heart in allen Konferenzen vorlesen. Je nach Zuhörerschaft, Kontext und zeitlichen Beschränkungen können die Lesungen weggelassen werden.</a:t>
            </a:r>
          </a:p>
          <a:p>
            <a:pPr>
              <a:defRPr i="1"/>
            </a:pPr>
            <a:r>
              <a:t>Deine **Optionen** sind mit 4 Sternchen markiert und in blau geschrieben [bitte das noch ändern in den Notes, habe ich erst zu spät gesehen, weil ich erst 2+3 bearbeitet habe]</a:t>
            </a:r>
          </a:p>
          <a:p>
            <a:pPr>
              <a:defRPr b="1"/>
            </a:pPr>
            <a:r>
              <a:t>Willkommen</a:t>
            </a:r>
          </a:p>
          <a:p>
            <a:pPr>
              <a:defRPr i="1"/>
            </a:pPr>
            <a:r>
              <a:t>Die Teilnehmer können vom Gastgeber oder einem Kursleiter willkommen geheißen werden.</a:t>
            </a:r>
          </a:p>
          <a:p>
            <a:pPr>
              <a:defRPr b="1"/>
            </a:pPr>
            <a:r>
              <a:t>Gebet:</a:t>
            </a:r>
            <a:r>
              <a:rPr b="0"/>
              <a:t> Verwende das hier abgedruckte Gebet oder verwende dein eigenes Eingangsgebet:</a:t>
            </a:r>
            <a:endParaRPr b="0"/>
          </a:p>
          <a:p>
            <a:pPr/>
            <a:r>
              <a:t>„Göttliche innere Gegenwart,</a:t>
            </a:r>
          </a:p>
          <a:p>
            <a:pPr/>
            <a:r>
              <a:t>segne diese gemeinsame Zeit und mache sie zu einer heiligen Zeit. Wir harren deiner. Segne jeden von uns. Wir kommen auf deinen Ruf hin, eine tiefere Beziehung mit dir zu suchen. Segne uns zusammen mit der Einheit deines Heiligen Geistes. Amen“</a:t>
            </a:r>
          </a:p>
          <a:p>
            <a:pPr>
              <a:defRPr b="1"/>
            </a:pPr>
            <a:r>
              <a:t>Vorstellung:</a:t>
            </a:r>
            <a:r>
              <a:rPr b="0"/>
              <a:t> Stell den/die Kursleiter vor und heiße die Teilnehmer willkommen.</a:t>
            </a:r>
            <a:endParaRPr b="0"/>
          </a:p>
          <a:p>
            <a:pPr/>
            <a:r>
              <a:t>Die Vorstellung der Teilnehmer kann je nach Situation gestaltet werden.</a:t>
            </a:r>
          </a:p>
          <a:p>
            <a:pPr>
              <a:defRPr b="1"/>
            </a:pPr>
            <a:r>
              <a:t>Geh den Zeitplan durch</a:t>
            </a:r>
          </a:p>
          <a:p>
            <a:pPr/>
            <a:r>
              <a:t>In diesem Workshop werden wir erfahren, was Centering Prayer oder das Gebet der Sammlung ist, wie es funktioniert, warum es vielleicht etwas für euch ist, und wir werden es gemeinsam erleben.</a:t>
            </a:r>
          </a:p>
          <a:p>
            <a:pPr/>
            <a:r>
              <a:t>Gib einen Überblick über den Ablauf des Workshops und wann er endet.</a:t>
            </a:r>
          </a:p>
          <a:p>
            <a:pPr/>
            <a:r>
              <a:t>Gib einen Überblick über praktische Details wie, wo die Toiletten sind, der Tisch mit Kaffee/Wasser, Büchertisch usw.</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Shape 201"/>
          <p:cNvSpPr/>
          <p:nvPr>
            <p:ph type="sldImg"/>
          </p:nvPr>
        </p:nvSpPr>
        <p:spPr>
          <a:prstGeom prst="rect">
            <a:avLst/>
          </a:prstGeom>
        </p:spPr>
        <p:txBody>
          <a:bodyPr/>
          <a:lstStyle/>
          <a:p>
            <a:pPr/>
          </a:p>
        </p:txBody>
      </p:sp>
      <p:sp>
        <p:nvSpPr>
          <p:cNvPr id="202" name="Shape 202"/>
          <p:cNvSpPr/>
          <p:nvPr>
            <p:ph type="body" sz="quarter" idx="1"/>
          </p:nvPr>
        </p:nvSpPr>
        <p:spPr>
          <a:prstGeom prst="rect">
            <a:avLst/>
          </a:prstGeom>
        </p:spPr>
        <p:txBody>
          <a:bodyPr/>
          <a:lstStyle/>
          <a:p>
            <a:pPr algn="ctr">
              <a:defRPr b="1" sz="1800"/>
            </a:pPr>
            <a:r>
              <a:t>10</a:t>
            </a:r>
            <a:r>
              <a:rPr b="0"/>
              <a:t>. </a:t>
            </a:r>
            <a:r>
              <a:t>Die christliche kontemplative Tradition</a:t>
            </a:r>
          </a:p>
          <a:p>
            <a:pPr>
              <a:defRPr i="1" sz="1800"/>
            </a:pPr>
          </a:p>
          <a:p>
            <a:pPr>
              <a:defRPr i="1" sz="1800"/>
            </a:pPr>
            <a:r>
              <a:t>In Anlehnung an die Webseite von Contemplative Outreach</a:t>
            </a:r>
          </a:p>
          <a:p>
            <a:pPr>
              <a:defRPr b="1" sz="1800">
                <a:solidFill>
                  <a:srgbClr val="4472C4"/>
                </a:solidFill>
              </a:defRPr>
            </a:pPr>
            <a:r>
              <a:t>https://www.contemplativeoutreach.org/the-christian-contemplative-tradition </a:t>
            </a:r>
          </a:p>
          <a:p>
            <a:pPr>
              <a:defRPr sz="1800"/>
            </a:pPr>
          </a:p>
          <a:p>
            <a:pPr>
              <a:defRPr sz="1800"/>
            </a:pPr>
            <a:r>
              <a:t>In den  ersten 16 Jahrhunderten des christlichen Zeitalters hatte der Begrriff Kontemplation eine bestimmte Bedeutung. Gregor der Große fasste sie am Ende des 6. Jahrhundert zusammen als die Gotteserkenntnis, die von Liebe durchdrungen ist. Er nannte Kontemplation „in Gott ruhen“.</a:t>
            </a:r>
          </a:p>
          <a:p>
            <a:pPr>
              <a:defRPr sz="1800"/>
            </a:pPr>
          </a:p>
          <a:p>
            <a:pPr>
              <a:defRPr sz="1800"/>
            </a:pPr>
            <a:r>
              <a:t>Bei diesem „Ruhen“ sind Geist und Herz weniger auf der Suche nach Gott, sondern beginnen das, was sie gesucht haben, in einzelnen  Handlung oder Gedanken zu erfahren. Nach und nach bleiben sie bei ihrer Zustimmung zu Gottes Gegenwart und Wirken.</a:t>
            </a:r>
          </a:p>
          <a:p>
            <a:pPr>
              <a:defRPr sz="1800"/>
            </a:pPr>
          </a:p>
          <a:p>
            <a:pPr>
              <a:defRPr sz="1800"/>
            </a:pPr>
            <a:r>
              <a:t>In dieser Tradition ist Kontemplation oder kontemplatives Gebet nicht etwas, das mit dem Willen zu erreichen  ist, sondern es ist Gottes Geschenk. Es ist das Öffnen von Geist und Herz – des ganzen Seins – für Gott. Kontemplatives Gebet ist ein Prozess innerer Transformation. Es ist eine Beziehung, die von Gott initiiert wird und die – wenn man einwilligt – zur göttlichen Vereinigung führt.</a:t>
            </a:r>
          </a:p>
          <a:p>
            <a:pPr>
              <a:defRPr sz="1800"/>
            </a:pPr>
          </a:p>
          <a:p>
            <a:pPr>
              <a:defRPr sz="1800"/>
            </a:pPr>
            <a:r>
              <a:t>Kontemplatives christliches Gebet ist in jedem Zeitalter praktiziert worden, angefangen bei den Wüstenvätern und -müttern. Im Mittelalter wurde dieses kontemplative Erbe u.a. von Bernhard von Clairvaux, Meister Eckart, dem unbekannten Autor der </a:t>
            </a:r>
            <a:r>
              <a:rPr i="1"/>
              <a:t>Wolke des Nichtwissens</a:t>
            </a:r>
            <a:r>
              <a:t> und Juliana von Norwich weitergeführt. Nach der Reformation pflegten Teresa von Ávila, Johannes vom Kreuz und Thérèse von Lisieux Praktiken, die ihrem Glauben nach zum spirituellen Geschenk der Kontemplation führten.</a:t>
            </a:r>
          </a:p>
          <a:p>
            <a:pPr>
              <a:defRPr sz="1800"/>
            </a:pPr>
          </a:p>
          <a:p>
            <a:pPr>
              <a:defRPr sz="1800"/>
            </a:pPr>
            <a:r>
              <a:t>In neuerer Zeit gab es Initiativen zur Erneuerung des kontemplativen Gebets u.a. von Thomas Merton, Thomas Keating und John Main. Herzensgebet, Ruhegebet, der Grieser Weg (….)  sind moderne Gebetsmethoden. Sie alle basieren auf historischen Gebetsformen und dienen dazu, uns für die Kontemplation zu öffnen. </a:t>
            </a:r>
          </a:p>
          <a:p>
            <a:pPr/>
          </a:p>
          <a:p>
            <a:pPr>
              <a:defRPr sz="1800"/>
            </a:pPr>
            <a:r>
              <a:t>Contemplative Outreach lehrt  Centering Prayer und Lectio Divina, zeitgemäß aktualisierte Formen alter kontemplative christliche Praktiken.</a:t>
            </a:r>
          </a:p>
          <a:p>
            <a:pPr>
              <a:lnSpc>
                <a:spcPts val="1500"/>
              </a:lnSpc>
              <a:spcBef>
                <a:spcPts val="800"/>
              </a:spcBef>
              <a:defRPr sz="1800"/>
            </a:pPr>
          </a:p>
          <a:p>
            <a:pPr>
              <a:lnSpc>
                <a:spcPts val="1500"/>
              </a:lnSpc>
              <a:spcBef>
                <a:spcPts val="800"/>
              </a:spcBef>
              <a:defRPr sz="1800"/>
            </a:pPr>
          </a:p>
          <a:p>
            <a:pPr algn="ctr">
              <a:lnSpc>
                <a:spcPts val="1500"/>
              </a:lnSpc>
              <a:spcBef>
                <a:spcPts val="800"/>
              </a:spcBef>
              <a:defRPr sz="1800"/>
            </a:pPr>
            <a:r>
              <a:t>**Option** </a:t>
            </a:r>
            <a:r>
              <a:rPr b="1"/>
              <a:t>10. </a:t>
            </a:r>
            <a:r>
              <a:rPr b="1">
                <a:solidFill>
                  <a:srgbClr val="4472C4"/>
                </a:solidFill>
              </a:rPr>
              <a:t>The Christian Contemplative Tradition</a:t>
            </a:r>
            <a:r>
              <a:rPr>
                <a:solidFill>
                  <a:srgbClr val="4472C4"/>
                </a:solidFill>
              </a:rPr>
              <a:t> </a:t>
            </a:r>
            <a:endParaRPr>
              <a:solidFill>
                <a:srgbClr val="4472C4"/>
              </a:solidFill>
            </a:endParaRPr>
          </a:p>
          <a:p>
            <a:pPr>
              <a:lnSpc>
                <a:spcPts val="1500"/>
              </a:lnSpc>
              <a:spcBef>
                <a:spcPts val="800"/>
              </a:spcBef>
              <a:defRPr>
                <a:latin typeface="Segoe UI"/>
                <a:ea typeface="Segoe UI"/>
                <a:cs typeface="Segoe UI"/>
                <a:sym typeface="Segoe UI"/>
              </a:defRPr>
            </a:pPr>
          </a:p>
          <a:p>
            <a:pPr>
              <a:lnSpc>
                <a:spcPts val="1500"/>
              </a:lnSpc>
              <a:spcBef>
                <a:spcPts val="800"/>
              </a:spcBef>
              <a:defRPr sz="1800">
                <a:solidFill>
                  <a:srgbClr val="4472C4"/>
                </a:solidFill>
              </a:defRPr>
            </a:pPr>
            <a:r>
              <a:t>Adapted from the Contemplative Outreach website.</a:t>
            </a:r>
            <a:r>
              <a:rPr>
                <a:latin typeface="+mj-lt"/>
                <a:ea typeface="+mj-ea"/>
                <a:cs typeface="+mj-cs"/>
                <a:sym typeface="Helvetica"/>
              </a:rPr>
              <a:t> </a:t>
            </a:r>
            <a:r>
              <a:t> </a:t>
            </a:r>
            <a:endParaRPr>
              <a:latin typeface="Segoe UI"/>
              <a:ea typeface="Segoe UI"/>
              <a:cs typeface="Segoe UI"/>
              <a:sym typeface="Segoe UI"/>
            </a:endParaRPr>
          </a:p>
          <a:p>
            <a:pPr>
              <a:lnSpc>
                <a:spcPts val="1500"/>
              </a:lnSpc>
              <a:spcBef>
                <a:spcPts val="800"/>
              </a:spcBef>
              <a:defRPr b="1" sz="1800">
                <a:solidFill>
                  <a:srgbClr val="4472C4"/>
                </a:solidFill>
              </a:defRPr>
            </a:pPr>
            <a:r>
              <a:t>https://www.contemplativeoutreach.org/the-christian-contemplative-tradition</a:t>
            </a:r>
            <a:r>
              <a:rPr>
                <a:latin typeface="+mj-lt"/>
                <a:ea typeface="+mj-ea"/>
                <a:cs typeface="+mj-cs"/>
                <a:sym typeface="Helvetica"/>
              </a:rPr>
              <a:t> </a:t>
            </a:r>
            <a:endParaRPr>
              <a:latin typeface="+mj-lt"/>
              <a:ea typeface="+mj-ea"/>
              <a:cs typeface="+mj-cs"/>
              <a:sym typeface="Helvetica"/>
            </a:endParaRPr>
          </a:p>
          <a:p>
            <a:pPr>
              <a:lnSpc>
                <a:spcPts val="1500"/>
              </a:lnSpc>
              <a:spcBef>
                <a:spcPts val="800"/>
              </a:spcBef>
              <a:defRPr sz="1800">
                <a:solidFill>
                  <a:srgbClr val="4472C4"/>
                </a:solidFill>
              </a:defRPr>
            </a:pPr>
            <a:r>
              <a:t> </a:t>
            </a:r>
            <a:endParaRPr>
              <a:latin typeface="Segoe UI"/>
              <a:ea typeface="Segoe UI"/>
              <a:cs typeface="Segoe UI"/>
              <a:sym typeface="Segoe UI"/>
            </a:endParaRPr>
          </a:p>
          <a:p>
            <a:pPr>
              <a:lnSpc>
                <a:spcPts val="1500"/>
              </a:lnSpc>
              <a:spcBef>
                <a:spcPts val="800"/>
              </a:spcBef>
              <a:defRPr sz="1800">
                <a:solidFill>
                  <a:srgbClr val="4472C4"/>
                </a:solidFill>
              </a:defRPr>
            </a:pPr>
            <a:r>
              <a:t>For the first 16 centuries of the Christian era, contemplation had a specific meaning. St. Gregory the Great summed it up at the end of the 6th century as the knowledge of God that is impregnated with love. He referred to contemplation as “resting in God.” </a:t>
            </a:r>
          </a:p>
          <a:p>
            <a:pPr>
              <a:lnSpc>
                <a:spcPts val="1500"/>
              </a:lnSpc>
              <a:spcBef>
                <a:spcPts val="800"/>
              </a:spcBef>
              <a:defRPr>
                <a:latin typeface="Segoe UI"/>
                <a:ea typeface="Segoe UI"/>
                <a:cs typeface="Segoe UI"/>
                <a:sym typeface="Segoe UI"/>
              </a:defRPr>
            </a:pPr>
          </a:p>
          <a:p>
            <a:pPr>
              <a:lnSpc>
                <a:spcPts val="1500"/>
              </a:lnSpc>
              <a:spcBef>
                <a:spcPts val="800"/>
              </a:spcBef>
              <a:defRPr sz="1800">
                <a:solidFill>
                  <a:srgbClr val="4472C4"/>
                </a:solidFill>
              </a:defRPr>
            </a:pPr>
            <a:r>
              <a:t>In this “resting,” the mind and heart are not so much seeking God as beginning to experience what they have been seeking in a single act or thought, and then sustaining their consent to God’s presence and action. </a:t>
            </a:r>
          </a:p>
          <a:p>
            <a:pPr>
              <a:lnSpc>
                <a:spcPts val="1500"/>
              </a:lnSpc>
              <a:spcBef>
                <a:spcPts val="800"/>
              </a:spcBef>
              <a:defRPr>
                <a:latin typeface="Segoe UI"/>
                <a:ea typeface="Segoe UI"/>
                <a:cs typeface="Segoe UI"/>
                <a:sym typeface="Segoe UI"/>
              </a:defRPr>
            </a:pPr>
          </a:p>
          <a:p>
            <a:pPr>
              <a:lnSpc>
                <a:spcPts val="1500"/>
              </a:lnSpc>
              <a:spcBef>
                <a:spcPts val="800"/>
              </a:spcBef>
              <a:defRPr sz="1800">
                <a:solidFill>
                  <a:srgbClr val="4472C4"/>
                </a:solidFill>
              </a:defRPr>
            </a:pPr>
            <a:r>
              <a:t>In this tradition, contemplation, or contemplative prayer, is not something that can be achieved through will but is rather God’s gift. It is the opening of mind and heart–one’s whole being–to God. Contemplative prayer is a process of interior transformation. It is a relationship initiated by God and leading, if one consents, to divine union. </a:t>
            </a:r>
          </a:p>
          <a:p>
            <a:pPr>
              <a:lnSpc>
                <a:spcPts val="1500"/>
              </a:lnSpc>
              <a:spcBef>
                <a:spcPts val="800"/>
              </a:spcBef>
              <a:defRPr>
                <a:latin typeface="Segoe UI"/>
                <a:ea typeface="Segoe UI"/>
                <a:cs typeface="Segoe UI"/>
                <a:sym typeface="Segoe UI"/>
              </a:defRPr>
            </a:pPr>
          </a:p>
          <a:p>
            <a:pPr>
              <a:lnSpc>
                <a:spcPts val="1500"/>
              </a:lnSpc>
              <a:spcBef>
                <a:spcPts val="800"/>
              </a:spcBef>
              <a:defRPr sz="1800">
                <a:solidFill>
                  <a:srgbClr val="4472C4"/>
                </a:solidFill>
              </a:defRPr>
            </a:pPr>
            <a:r>
              <a:t>Contemplative Christian prayer has been practiced in every age beginning with the Desert Fathers and Mothers. </a:t>
            </a:r>
          </a:p>
          <a:p>
            <a:pPr>
              <a:lnSpc>
                <a:spcPts val="1500"/>
              </a:lnSpc>
              <a:spcBef>
                <a:spcPts val="800"/>
              </a:spcBef>
              <a:defRPr>
                <a:latin typeface="Segoe UI"/>
                <a:ea typeface="Segoe UI"/>
                <a:cs typeface="Segoe UI"/>
                <a:sym typeface="Segoe UI"/>
              </a:defRPr>
            </a:pPr>
          </a:p>
          <a:p>
            <a:pPr>
              <a:lnSpc>
                <a:spcPts val="1500"/>
              </a:lnSpc>
              <a:spcBef>
                <a:spcPts val="800"/>
              </a:spcBef>
              <a:defRPr sz="1800">
                <a:solidFill>
                  <a:srgbClr val="4472C4"/>
                </a:solidFill>
              </a:defRPr>
            </a:pPr>
            <a:r>
              <a:t>In the Middle Ages, this contemplative heritage continued with St. Bernard of Clairvaux, Meister Eckhart, the unknown author of The Cloud of Unknowing, and Julian of Norwich, among others. </a:t>
            </a:r>
          </a:p>
          <a:p>
            <a:pPr>
              <a:lnSpc>
                <a:spcPts val="1500"/>
              </a:lnSpc>
              <a:spcBef>
                <a:spcPts val="800"/>
              </a:spcBef>
              <a:defRPr>
                <a:latin typeface="Segoe UI"/>
                <a:ea typeface="Segoe UI"/>
                <a:cs typeface="Segoe UI"/>
                <a:sym typeface="Segoe UI"/>
              </a:defRPr>
            </a:pPr>
          </a:p>
          <a:p>
            <a:pPr>
              <a:lnSpc>
                <a:spcPts val="1500"/>
              </a:lnSpc>
              <a:spcBef>
                <a:spcPts val="800"/>
              </a:spcBef>
              <a:defRPr sz="1800">
                <a:solidFill>
                  <a:srgbClr val="4472C4"/>
                </a:solidFill>
              </a:defRPr>
            </a:pPr>
            <a:r>
              <a:t>After the Reformation, St. Teresa of Avila, St. John of the Cross, and St. Therese of Lisieux all cultivated practices which they believed led to the spiritual gift of contemplation. </a:t>
            </a:r>
          </a:p>
          <a:p>
            <a:pPr>
              <a:lnSpc>
                <a:spcPts val="1500"/>
              </a:lnSpc>
              <a:spcBef>
                <a:spcPts val="800"/>
              </a:spcBef>
              <a:defRPr>
                <a:latin typeface="Segoe UI"/>
                <a:ea typeface="Segoe UI"/>
                <a:cs typeface="Segoe UI"/>
                <a:sym typeface="Segoe UI"/>
              </a:defRPr>
            </a:pPr>
          </a:p>
          <a:p>
            <a:pPr>
              <a:lnSpc>
                <a:spcPts val="1500"/>
              </a:lnSpc>
              <a:spcBef>
                <a:spcPts val="800"/>
              </a:spcBef>
              <a:defRPr sz="1800">
                <a:solidFill>
                  <a:srgbClr val="4472C4"/>
                </a:solidFill>
              </a:defRPr>
            </a:pPr>
            <a:r>
              <a:t>In more modern times, initiatives to renew contemplative prayer were led by Thomas Merton, Thomas Keating, and John Main. Prayer of Faith, Prayer of the Heart, Pure Prayer, Prayer of Simplicity, Prayer of Simple Regard, Active Recollection, Active Quiet, and Acquired Contemplation are modern practices.</a:t>
            </a:r>
          </a:p>
          <a:p>
            <a:pPr>
              <a:lnSpc>
                <a:spcPts val="1500"/>
              </a:lnSpc>
              <a:spcBef>
                <a:spcPts val="800"/>
              </a:spcBef>
              <a:defRPr sz="1800">
                <a:solidFill>
                  <a:srgbClr val="4472C4"/>
                </a:solidFill>
              </a:defRPr>
            </a:pPr>
          </a:p>
          <a:p>
            <a:pPr>
              <a:lnSpc>
                <a:spcPts val="1500"/>
              </a:lnSpc>
              <a:spcBef>
                <a:spcPts val="800"/>
              </a:spcBef>
              <a:defRPr sz="1800">
                <a:solidFill>
                  <a:srgbClr val="4472C4"/>
                </a:solidFill>
              </a:defRPr>
            </a:pPr>
            <a:r>
              <a:t>These prayers, based on historical practices, were meant to prepare practitioners for contemplation. Contemplative Outreach promotes Centering Prayer and Lectio Divina, derived from ancient contemplative Christian practices in updated formats.  </a:t>
            </a:r>
          </a:p>
          <a:p>
            <a:pPr>
              <a:lnSpc>
                <a:spcPts val="1500"/>
              </a:lnSpc>
              <a:spcBef>
                <a:spcPts val="800"/>
              </a:spcBef>
              <a:defRPr sz="1800">
                <a:solidFill>
                  <a:srgbClr val="4472C4"/>
                </a:solidFill>
              </a:defRPr>
            </a:pPr>
          </a:p>
          <a:p>
            <a:pPr/>
          </a:p>
          <a:p>
            <a:pPr/>
            <a:r>
              <a:t> </a:t>
            </a:r>
          </a:p>
          <a:p>
            <a:pPr>
              <a:lnSpc>
                <a:spcPts val="1500"/>
              </a:lnSpc>
              <a:spcBef>
                <a:spcPts val="800"/>
              </a:spcBef>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Shape 210"/>
          <p:cNvSpPr/>
          <p:nvPr>
            <p:ph type="sldImg"/>
          </p:nvPr>
        </p:nvSpPr>
        <p:spPr>
          <a:prstGeom prst="rect">
            <a:avLst/>
          </a:prstGeom>
        </p:spPr>
        <p:txBody>
          <a:bodyPr/>
          <a:lstStyle/>
          <a:p>
            <a:pPr/>
          </a:p>
        </p:txBody>
      </p:sp>
      <p:sp>
        <p:nvSpPr>
          <p:cNvPr id="211" name="Shape 211"/>
          <p:cNvSpPr/>
          <p:nvPr>
            <p:ph type="body" sz="quarter" idx="1"/>
          </p:nvPr>
        </p:nvSpPr>
        <p:spPr>
          <a:prstGeom prst="rect">
            <a:avLst/>
          </a:prstGeom>
        </p:spPr>
        <p:txBody>
          <a:bodyPr/>
          <a:lstStyle/>
          <a:p>
            <a:pPr>
              <a:lnSpc>
                <a:spcPts val="1500"/>
              </a:lnSpc>
              <a:spcBef>
                <a:spcPts val="800"/>
              </a:spcBef>
              <a:defRPr sz="1800"/>
            </a:pPr>
            <a:r>
              <a:t>**Option**</a:t>
            </a:r>
          </a:p>
          <a:p>
            <a:pPr algn="ctr">
              <a:defRPr b="1" sz="1800"/>
            </a:pPr>
            <a:r>
              <a:t>11. Die Geschichte von Contemplative Outreach</a:t>
            </a:r>
          </a:p>
          <a:p>
            <a:pPr>
              <a:defRPr i="1" sz="1800"/>
            </a:pPr>
            <a:r>
              <a:t>Nach Open Mind, Open Heart, S. 182</a:t>
            </a:r>
          </a:p>
          <a:p>
            <a:pPr>
              <a:defRPr sz="1800"/>
            </a:pPr>
          </a:p>
          <a:p>
            <a:pPr>
              <a:defRPr sz="1800"/>
            </a:pPr>
            <a:r>
              <a:t>Mitte der 1970er Jahre entwickelten – als Reaktion auf die tiefe Sehnsucht von Menschen nach der kontemplativen Tradition im Christentum - eine Gruppe von Trappistenmönchen der Abtei St. Joseph in Massachusetts eine stille Gebetspraxis namens Centering Prayer.. Die Methode wurde zuerst von  William Meninger entwickelt, und basierte auf dem spirituellen Klassikers </a:t>
            </a:r>
            <a:r>
              <a:rPr i="1"/>
              <a:t>Die Wolke des Nichtwissens </a:t>
            </a:r>
            <a:r>
              <a:t>aus dem 14. Jahrhundert. Diese Gebetspraxis  wurde sehr positiv aufgenommen. William Meninger und Basil Pennington hielten regelmäßig Centering Prayer Workshops innerhalb und außerhalb des Klosters.</a:t>
            </a:r>
          </a:p>
          <a:p>
            <a:pPr>
              <a:defRPr sz="1800"/>
            </a:pPr>
          </a:p>
          <a:p>
            <a:pPr>
              <a:defRPr sz="1800"/>
            </a:pPr>
            <a:r>
              <a:t>Thomas Keating, der Abt dieser Abtei war, trat 1981 von diesem Amt zurück und zog nach Colorado ins Kloster St. Benedict’s. Dort gab es immer mehr Anfragen nach intensiven Centering-Prayer-Angeboten. Keating hielt viele Centering-Prayer-Retreats weltweit sowie Centering-Prayer-Intensiv-Retreats, [und begann, grundlegende Bücher über Centering Prayer und den geistigen Weg zu veröffentlichen.]</a:t>
            </a:r>
          </a:p>
          <a:p>
            <a:pPr>
              <a:defRPr sz="1800"/>
            </a:pPr>
          </a:p>
          <a:p>
            <a:pPr>
              <a:defRPr sz="1800"/>
            </a:pPr>
            <a:r>
              <a:t>1984 wurde Contemplative Outreach gegründet. Es will die Bemühungen koordinieren, Centering Prayer denen zugänglich zu machen, die ihr Gebetsleben vertiefen wollen, und Menschen, die Centering Prayer üben, darin zu unterstützen, diese Praxis in ihrem Alltag fortzuführen und zu vertiefen.</a:t>
            </a:r>
          </a:p>
          <a:p>
            <a:pPr>
              <a:defRPr sz="1800"/>
            </a:pPr>
            <a:r>
              <a:t> </a:t>
            </a:r>
          </a:p>
          <a:p>
            <a:pPr>
              <a:defRPr sz="1800"/>
            </a:pPr>
            <a:r>
              <a:t>Contemplative Outreach ist eine weltweite Gemeinschaft, die aus Einzelnen und Gebetsgruppen besteht, die verbindlich Centering Prayer praktizieren. Unser Ziel ist es, die kontemplative Dimension der Bibel im täglichen Leben zu erneuern.</a:t>
            </a:r>
          </a:p>
          <a:p>
            <a:pPr>
              <a:lnSpc>
                <a:spcPts val="1500"/>
              </a:lnSpc>
              <a:spcBef>
                <a:spcPts val="800"/>
              </a:spcBef>
              <a:defRPr sz="1800"/>
            </a:pPr>
          </a:p>
          <a:p>
            <a:pPr>
              <a:lnSpc>
                <a:spcPts val="1500"/>
              </a:lnSpc>
              <a:spcBef>
                <a:spcPts val="800"/>
              </a:spcBef>
              <a:defRPr sz="1800"/>
            </a:pPr>
          </a:p>
          <a:p>
            <a:pPr>
              <a:lnSpc>
                <a:spcPts val="1500"/>
              </a:lnSpc>
              <a:spcBef>
                <a:spcPts val="800"/>
              </a:spcBef>
              <a:defRPr sz="1800"/>
            </a:pPr>
            <a:r>
              <a:t> </a:t>
            </a:r>
            <a:r>
              <a:rPr b="1"/>
              <a:t>11. </a:t>
            </a:r>
            <a:r>
              <a:rPr b="1">
                <a:solidFill>
                  <a:srgbClr val="4472C4"/>
                </a:solidFill>
              </a:rPr>
              <a:t>History of Contemplative Outreach</a:t>
            </a:r>
            <a:r>
              <a:rPr>
                <a:solidFill>
                  <a:srgbClr val="4472C4"/>
                </a:solidFill>
              </a:rPr>
              <a:t> </a:t>
            </a:r>
            <a:endParaRPr>
              <a:solidFill>
                <a:srgbClr val="4472C4"/>
              </a:solidFill>
            </a:endParaRPr>
          </a:p>
          <a:p>
            <a:pPr>
              <a:lnSpc>
                <a:spcPts val="1500"/>
              </a:lnSpc>
              <a:spcBef>
                <a:spcPts val="800"/>
              </a:spcBef>
              <a:defRPr>
                <a:latin typeface="Segoe UI"/>
                <a:ea typeface="Segoe UI"/>
                <a:cs typeface="Segoe UI"/>
                <a:sym typeface="Segoe UI"/>
              </a:defRPr>
            </a:pPr>
          </a:p>
          <a:p>
            <a:pPr>
              <a:lnSpc>
                <a:spcPts val="1500"/>
              </a:lnSpc>
              <a:spcBef>
                <a:spcPts val="800"/>
              </a:spcBef>
              <a:defRPr b="1" sz="1800">
                <a:solidFill>
                  <a:srgbClr val="4472C4"/>
                </a:solidFill>
              </a:defRPr>
            </a:pPr>
            <a:r>
              <a:t>Adapted from Open Mind Open Heart, page 182. </a:t>
            </a:r>
          </a:p>
          <a:p>
            <a:pPr>
              <a:lnSpc>
                <a:spcPts val="1500"/>
              </a:lnSpc>
              <a:spcBef>
                <a:spcPts val="800"/>
              </a:spcBef>
              <a:defRPr>
                <a:latin typeface="Segoe UI"/>
                <a:ea typeface="Segoe UI"/>
                <a:cs typeface="Segoe UI"/>
                <a:sym typeface="Segoe UI"/>
              </a:defRPr>
            </a:pPr>
          </a:p>
          <a:p>
            <a:pPr>
              <a:lnSpc>
                <a:spcPts val="1500"/>
              </a:lnSpc>
              <a:spcBef>
                <a:spcPts val="800"/>
              </a:spcBef>
              <a:defRPr sz="1800">
                <a:solidFill>
                  <a:srgbClr val="4472C4"/>
                </a:solidFill>
              </a:defRPr>
            </a:pPr>
            <a:r>
              <a:t>In the mid 1970’s, as a response to people’s deep hunger for the contemplative tradition in Christianity, a group of Trappist monks at St. Joseph’s Abbey in Massachusetts introduced a practice called Centering Prayer. The method was first developed by Fr. William Menninger, based on the 14</a:t>
            </a:r>
            <a:r>
              <a:rPr baseline="30000"/>
              <a:t>th</a:t>
            </a:r>
            <a:r>
              <a:t> Century classic The Cloud of Unknowing. The response was very positive. Workshops outside the monastery were given by Fr. Basil Pennington.</a:t>
            </a:r>
            <a:r>
              <a:rPr>
                <a:latin typeface="+mj-lt"/>
                <a:ea typeface="+mj-ea"/>
                <a:cs typeface="+mj-cs"/>
                <a:sym typeface="Helvetica"/>
              </a:rPr>
              <a:t> </a:t>
            </a:r>
            <a:r>
              <a:t> </a:t>
            </a:r>
          </a:p>
          <a:p>
            <a:pPr>
              <a:lnSpc>
                <a:spcPts val="1500"/>
              </a:lnSpc>
              <a:spcBef>
                <a:spcPts val="800"/>
              </a:spcBef>
              <a:defRPr>
                <a:latin typeface="Segoe UI"/>
                <a:ea typeface="Segoe UI"/>
                <a:cs typeface="Segoe UI"/>
                <a:sym typeface="Segoe UI"/>
              </a:defRPr>
            </a:pPr>
          </a:p>
          <a:p>
            <a:pPr>
              <a:lnSpc>
                <a:spcPts val="1500"/>
              </a:lnSpc>
              <a:spcBef>
                <a:spcPts val="800"/>
              </a:spcBef>
              <a:defRPr sz="1800">
                <a:solidFill>
                  <a:srgbClr val="4472C4"/>
                </a:solidFill>
              </a:defRPr>
            </a:pPr>
            <a:r>
              <a:t>In 1981, Fr. Thomas Keating resigned as abbot of St. Joseph’s and moved to St. Benedict’s Monastery in Colorado. Requests for more intensive Centering Prayer experiences began to surface. Father Keating held many Centering Prayer workshops worldwide as well as Intensive Centering Prayer Retreats.</a:t>
            </a:r>
            <a:r>
              <a:rPr>
                <a:latin typeface="+mj-lt"/>
                <a:ea typeface="+mj-ea"/>
                <a:cs typeface="+mj-cs"/>
                <a:sym typeface="Helvetica"/>
              </a:rPr>
              <a:t> </a:t>
            </a:r>
            <a:endParaRPr>
              <a:latin typeface="+mj-lt"/>
              <a:ea typeface="+mj-ea"/>
              <a:cs typeface="+mj-cs"/>
              <a:sym typeface="Helvetica"/>
            </a:endParaRPr>
          </a:p>
          <a:p>
            <a:pPr>
              <a:lnSpc>
                <a:spcPts val="1500"/>
              </a:lnSpc>
              <a:spcBef>
                <a:spcPts val="800"/>
              </a:spcBef>
              <a:defRPr sz="1800">
                <a:solidFill>
                  <a:srgbClr val="4472C4"/>
                </a:solidFill>
              </a:defRPr>
            </a:pPr>
            <a:r>
              <a:t> </a:t>
            </a:r>
            <a:endParaRPr>
              <a:latin typeface="Segoe UI"/>
              <a:ea typeface="Segoe UI"/>
              <a:cs typeface="Segoe UI"/>
              <a:sym typeface="Segoe UI"/>
            </a:endParaRPr>
          </a:p>
          <a:p>
            <a:pPr>
              <a:lnSpc>
                <a:spcPts val="1500"/>
              </a:lnSpc>
              <a:spcBef>
                <a:spcPts val="800"/>
              </a:spcBef>
              <a:defRPr sz="1800">
                <a:solidFill>
                  <a:srgbClr val="4472C4"/>
                </a:solidFill>
              </a:defRPr>
            </a:pPr>
            <a:r>
              <a:t>In 1984, Contemplative Outreach, Ltd. was established to coordinate efforts to introduce the Centering Prayer method to persons seeking a deeper life of prayer and to provide a support system capable of sustaining their commitment.</a:t>
            </a:r>
            <a:r>
              <a:rPr>
                <a:latin typeface="+mj-lt"/>
                <a:ea typeface="+mj-ea"/>
                <a:cs typeface="+mj-cs"/>
                <a:sym typeface="Helvetica"/>
              </a:rPr>
              <a:t> </a:t>
            </a:r>
            <a:r>
              <a:t> </a:t>
            </a:r>
          </a:p>
          <a:p>
            <a:pPr>
              <a:lnSpc>
                <a:spcPts val="1500"/>
              </a:lnSpc>
              <a:spcBef>
                <a:spcPts val="800"/>
              </a:spcBef>
              <a:defRPr>
                <a:latin typeface="Segoe UI"/>
                <a:ea typeface="Segoe UI"/>
                <a:cs typeface="Segoe UI"/>
                <a:sym typeface="Segoe UI"/>
              </a:defRPr>
            </a:pPr>
          </a:p>
          <a:p>
            <a:pPr>
              <a:lnSpc>
                <a:spcPts val="1500"/>
              </a:lnSpc>
              <a:spcBef>
                <a:spcPts val="800"/>
              </a:spcBef>
              <a:defRPr sz="1800">
                <a:solidFill>
                  <a:srgbClr val="4472C4"/>
                </a:solidFill>
              </a:defRPr>
            </a:pPr>
            <a:r>
              <a:t>Contemplative Outreach is a worldwide community made up of individuals and prayer groups committed to the practice of Centering Prayer. Our purpose is to renew the contemplative dimension of the Gospel in everyday life. </a:t>
            </a:r>
          </a:p>
          <a:p>
            <a:pPr>
              <a:defRPr b="1"/>
            </a:pPr>
            <a:r>
              <a:t>11. Die Geschichte von Contemplative Outreach</a:t>
            </a:r>
          </a:p>
          <a:p>
            <a:pPr>
              <a:defRPr i="1"/>
            </a:pPr>
            <a:r>
              <a:t>Nach Open Mind, Open Heart, S. 182</a:t>
            </a:r>
          </a:p>
          <a:p>
            <a:pPr>
              <a:defRPr i="1"/>
            </a:pPr>
          </a:p>
          <a:p>
            <a:pPr/>
          </a:p>
          <a:p>
            <a:pPr>
              <a:defRPr i="1"/>
            </a:pPr>
          </a:p>
          <a:p>
            <a:pPr/>
          </a:p>
          <a:p>
            <a:pPr>
              <a:lnSpc>
                <a:spcPts val="1500"/>
              </a:lnSpc>
              <a:spcBef>
                <a:spcPts val="800"/>
              </a:spcBef>
              <a:defRPr>
                <a:latin typeface="Segoe UI"/>
                <a:ea typeface="Segoe UI"/>
                <a:cs typeface="Segoe UI"/>
                <a:sym typeface="Segoe UI"/>
              </a:defRPr>
            </a:pPr>
          </a:p>
          <a:p>
            <a:pPr>
              <a:lnSpc>
                <a:spcPts val="1300"/>
              </a:lnSpc>
              <a:spcBef>
                <a:spcPts val="800"/>
              </a:spcBef>
              <a:defRPr sz="1800">
                <a:latin typeface="WordVisiCarriageReturn_MSFontService"/>
                <a:ea typeface="WordVisiCarriageReturn_MSFontService"/>
                <a:cs typeface="WordVisiCarriageReturn_MSFontService"/>
                <a:sym typeface="WordVisiCarriageReturn_MSFontService"/>
              </a:defRPr>
            </a:pPr>
            <a:r>
              <a:t> </a:t>
            </a:r>
            <a:br/>
            <a:endParaRPr>
              <a:latin typeface="Segoe UI"/>
              <a:ea typeface="Segoe UI"/>
              <a:cs typeface="Segoe UI"/>
              <a:sym typeface="Segoe U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lgn="ctr">
              <a:defRPr b="1">
                <a:latin typeface="Arial"/>
                <a:ea typeface="Arial"/>
                <a:cs typeface="Arial"/>
                <a:sym typeface="Arial"/>
              </a:defRPr>
            </a:pPr>
            <a:r>
              <a:t>12. The Method of Centering Prayer</a:t>
            </a:r>
          </a:p>
          <a:p>
            <a:pPr algn="ctr">
              <a:defRPr b="1" u="sng">
                <a:latin typeface="Arial"/>
                <a:ea typeface="Arial"/>
                <a:cs typeface="Arial"/>
                <a:sym typeface="Arial"/>
              </a:defRPr>
            </a:pPr>
            <a:r>
              <a:t>The Prayer of Consent</a:t>
            </a:r>
          </a:p>
          <a:p>
            <a:pPr algn="ctr">
              <a:defRPr b="1">
                <a:latin typeface="Arial"/>
                <a:ea typeface="Arial"/>
                <a:cs typeface="Arial"/>
                <a:sym typeface="Arial"/>
              </a:defRPr>
            </a:pPr>
            <a:r>
              <a:t>Conference Two</a:t>
            </a:r>
          </a:p>
          <a:p>
            <a:pPr algn="ctr">
              <a:defRPr b="1">
                <a:latin typeface="Arial"/>
                <a:ea typeface="Arial"/>
                <a:cs typeface="Arial"/>
                <a:sym typeface="Arial"/>
              </a:defRPr>
            </a:pPr>
          </a:p>
          <a:p>
            <a:pPr/>
            <a:r>
              <a:t>NOTE TO PRESENTER:</a:t>
            </a:r>
          </a:p>
          <a:p>
            <a:pPr>
              <a:lnSpc>
                <a:spcPts val="1500"/>
              </a:lnSpc>
              <a:spcBef>
                <a:spcPts val="800"/>
              </a:spcBef>
              <a:defRPr>
                <a:latin typeface="Times New Roman"/>
                <a:ea typeface="Times New Roman"/>
                <a:cs typeface="Times New Roman"/>
                <a:sym typeface="Times New Roman"/>
              </a:defRPr>
            </a:pPr>
            <a:r>
              <a:t>CONFERENCE TITLE SLIDE | No suggested content</a:t>
            </a:r>
          </a:p>
          <a:p>
            <a:pPr algn="ctr">
              <a:defRPr b="1">
                <a:latin typeface="Arial"/>
                <a:ea typeface="Arial"/>
                <a:cs typeface="Arial"/>
                <a:sym typeface="Arial"/>
              </a:defRPr>
            </a:pPr>
            <a:r>
              <a:t>12. Die Methode des Centering Prayer</a:t>
            </a:r>
          </a:p>
          <a:p>
            <a:pPr algn="ctr">
              <a:defRPr b="1" u="sng">
                <a:latin typeface="Arial"/>
                <a:ea typeface="Arial"/>
                <a:cs typeface="Arial"/>
                <a:sym typeface="Arial"/>
              </a:defRPr>
            </a:pPr>
            <a:r>
              <a:t>Das Gebet der Einwilligung/Zustimmung</a:t>
            </a:r>
          </a:p>
          <a:p>
            <a:pPr algn="ctr">
              <a:defRPr b="1">
                <a:latin typeface="Arial"/>
                <a:ea typeface="Arial"/>
                <a:cs typeface="Arial"/>
                <a:sym typeface="Arial"/>
              </a:defRPr>
            </a:pPr>
            <a:r>
              <a:t>Konferenz 2</a:t>
            </a:r>
          </a:p>
          <a:p>
            <a:pPr algn="ctr">
              <a:defRPr b="1">
                <a:latin typeface="Arial"/>
                <a:ea typeface="Arial"/>
                <a:cs typeface="Arial"/>
                <a:sym typeface="Arial"/>
              </a:defRPr>
            </a:pPr>
          </a:p>
          <a:p>
            <a:pPr/>
            <a:r>
              <a:t>Für den Kursleiter:</a:t>
            </a:r>
          </a:p>
          <a:p>
            <a:pPr>
              <a:lnSpc>
                <a:spcPts val="1500"/>
              </a:lnSpc>
              <a:spcBef>
                <a:spcPts val="800"/>
              </a:spcBef>
              <a:defRPr>
                <a:latin typeface="Times New Roman"/>
                <a:ea typeface="Times New Roman"/>
                <a:cs typeface="Times New Roman"/>
                <a:sym typeface="Times New Roman"/>
              </a:defRPr>
            </a:pPr>
            <a:r>
              <a:t>Titelfolie der Konferenz/Kein vorgeschlagener Inhalt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Shape 224"/>
          <p:cNvSpPr/>
          <p:nvPr>
            <p:ph type="sldImg"/>
          </p:nvPr>
        </p:nvSpPr>
        <p:spPr>
          <a:prstGeom prst="rect">
            <a:avLst/>
          </a:prstGeom>
        </p:spPr>
        <p:txBody>
          <a:bodyPr/>
          <a:lstStyle/>
          <a:p>
            <a:pPr/>
          </a:p>
        </p:txBody>
      </p:sp>
      <p:sp>
        <p:nvSpPr>
          <p:cNvPr id="225" name="Shape 225"/>
          <p:cNvSpPr/>
          <p:nvPr>
            <p:ph type="body" sz="quarter" idx="1"/>
          </p:nvPr>
        </p:nvSpPr>
        <p:spPr>
          <a:prstGeom prst="rect">
            <a:avLst/>
          </a:prstGeom>
        </p:spPr>
        <p:txBody>
          <a:bodyPr/>
          <a:lstStyle/>
          <a:p>
            <a:pPr algn="ctr">
              <a:defRPr b="1">
                <a:latin typeface="Arial"/>
                <a:ea typeface="Arial"/>
                <a:cs typeface="Arial"/>
                <a:sym typeface="Arial"/>
              </a:defRPr>
            </a:pPr>
            <a:r>
              <a:t>13. Centering Prayer ist beides</a:t>
            </a:r>
          </a:p>
          <a:p>
            <a:pPr>
              <a:defRPr>
                <a:latin typeface="Arial"/>
                <a:ea typeface="Arial"/>
                <a:cs typeface="Arial"/>
                <a:sym typeface="Arial"/>
              </a:defRPr>
            </a:pPr>
          </a:p>
          <a:p>
            <a:pPr marL="185909" indent="-185909">
              <a:buSzPct val="100000"/>
              <a:buChar char="▪"/>
              <a:defRPr>
                <a:latin typeface="Arial"/>
                <a:ea typeface="Arial"/>
                <a:cs typeface="Arial"/>
                <a:sym typeface="Arial"/>
              </a:defRPr>
            </a:pPr>
            <a:r>
              <a:t> eine Beziehung mit Gott und</a:t>
            </a:r>
          </a:p>
          <a:p>
            <a:pPr marL="185909" indent="-185909">
              <a:buSzPct val="100000"/>
              <a:buChar char="▪"/>
              <a:defRPr>
                <a:latin typeface="Arial"/>
                <a:ea typeface="Arial"/>
                <a:cs typeface="Arial"/>
                <a:sym typeface="Arial"/>
              </a:defRPr>
            </a:pPr>
          </a:p>
          <a:p>
            <a:pPr marL="185420" indent="-185420">
              <a:buSzPct val="100000"/>
              <a:buChar char="▪"/>
              <a:defRPr>
                <a:latin typeface="Arial"/>
                <a:ea typeface="Arial"/>
                <a:cs typeface="Arial"/>
                <a:sym typeface="Arial"/>
              </a:defRPr>
            </a:pPr>
            <a:r>
              <a:t> eine Methode und Disziplin [ein konsequenter Übungsweg] zur Vertiefung dieser Beziehung.</a:t>
            </a:r>
          </a:p>
          <a:p>
            <a:pPr>
              <a:defRPr>
                <a:latin typeface="Arial"/>
                <a:ea typeface="Arial"/>
                <a:cs typeface="Arial"/>
                <a:sym typeface="Arial"/>
              </a:defRPr>
            </a:pPr>
          </a:p>
          <a:p>
            <a:pPr>
              <a:defRPr>
                <a:latin typeface="Arial"/>
                <a:ea typeface="Arial"/>
                <a:cs typeface="Arial"/>
                <a:sym typeface="Arial"/>
              </a:defRPr>
            </a:pPr>
            <a:r>
              <a:t>Wir verpflichten uns aufs Centering Prayer aus Liebe zu Gott und der Sehnsucht ihm näher zu kommen.</a:t>
            </a:r>
          </a:p>
          <a:p>
            <a:pPr>
              <a:defRPr>
                <a:latin typeface="Arial"/>
                <a:ea typeface="Arial"/>
                <a:cs typeface="Arial"/>
                <a:sym typeface="Arial"/>
              </a:defRPr>
            </a:pPr>
          </a:p>
          <a:p>
            <a:pPr algn="ctr">
              <a:defRPr b="1">
                <a:latin typeface="Arial"/>
                <a:ea typeface="Arial"/>
                <a:cs typeface="Arial"/>
                <a:sym typeface="Arial"/>
              </a:defRPr>
            </a:pPr>
          </a:p>
          <a:p>
            <a:pPr algn="ctr">
              <a:defRPr b="1">
                <a:latin typeface="Arial"/>
                <a:ea typeface="Arial"/>
                <a:cs typeface="Arial"/>
                <a:sym typeface="Arial"/>
              </a:defRPr>
            </a:pPr>
            <a:r>
              <a:t>13. Centering Prayer is both</a:t>
            </a:r>
          </a:p>
          <a:p>
            <a:pPr>
              <a:defRPr>
                <a:latin typeface="Arial"/>
                <a:ea typeface="Arial"/>
                <a:cs typeface="Arial"/>
                <a:sym typeface="Arial"/>
              </a:defRPr>
            </a:pPr>
          </a:p>
          <a:p>
            <a:pPr marL="185909" indent="-185909">
              <a:buSzPct val="100000"/>
              <a:buChar char="▪"/>
              <a:defRPr>
                <a:latin typeface="Arial"/>
                <a:ea typeface="Arial"/>
                <a:cs typeface="Arial"/>
                <a:sym typeface="Arial"/>
              </a:defRPr>
            </a:pPr>
            <a:r>
              <a:t> a relationship with God and</a:t>
            </a:r>
          </a:p>
          <a:p>
            <a:pPr marL="185909" indent="-185909">
              <a:buSzPct val="100000"/>
              <a:buChar char="▪"/>
              <a:defRPr>
                <a:latin typeface="Arial"/>
                <a:ea typeface="Arial"/>
                <a:cs typeface="Arial"/>
                <a:sym typeface="Arial"/>
              </a:defRPr>
            </a:pPr>
          </a:p>
          <a:p>
            <a:pPr marL="185420" indent="-185420">
              <a:buSzPct val="100000"/>
              <a:buChar char="▪"/>
              <a:defRPr>
                <a:latin typeface="Arial"/>
                <a:ea typeface="Arial"/>
                <a:cs typeface="Arial"/>
                <a:sym typeface="Arial"/>
              </a:defRPr>
            </a:pPr>
            <a:r>
              <a:t> a method and discipline to deepen this relationship.</a:t>
            </a:r>
          </a:p>
          <a:p>
            <a:pPr marL="171450" indent="-171450">
              <a:buSzPct val="100000"/>
              <a:buChar char="▪"/>
              <a:defRPr>
                <a:latin typeface="Arial"/>
                <a:ea typeface="Arial"/>
                <a:cs typeface="Arial"/>
                <a:sym typeface="Arial"/>
              </a:defRPr>
            </a:pPr>
          </a:p>
          <a:p>
            <a:pPr>
              <a:defRPr>
                <a:latin typeface="Arial"/>
                <a:ea typeface="Arial"/>
                <a:cs typeface="Arial"/>
                <a:sym typeface="Arial"/>
              </a:defRPr>
            </a:pPr>
            <a:r>
              <a:t>We commit to Centering Prayer out of love of, and desire to grow closer to, God.</a:t>
            </a:r>
            <a:br/>
          </a:p>
          <a:p>
            <a:pPr marL="171450" indent="-171450">
              <a:buSzPct val="100000"/>
              <a:buChar char="▪"/>
              <a:defRPr>
                <a:latin typeface="Arial"/>
                <a:ea typeface="Arial"/>
                <a:cs typeface="Arial"/>
                <a:sym typeface="Arial"/>
              </a:defRPr>
            </a:pPr>
          </a:p>
          <a:p>
            <a:pPr>
              <a:defRPr>
                <a:latin typeface="Arial"/>
                <a:ea typeface="Arial"/>
                <a:cs typeface="Arial"/>
                <a:sym typeface="Arial"/>
              </a:defRPr>
            </a:pPr>
            <a: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 name="Shape 230"/>
          <p:cNvSpPr/>
          <p:nvPr>
            <p:ph type="sldImg"/>
          </p:nvPr>
        </p:nvSpPr>
        <p:spPr>
          <a:prstGeom prst="rect">
            <a:avLst/>
          </a:prstGeom>
        </p:spPr>
        <p:txBody>
          <a:bodyPr/>
          <a:lstStyle/>
          <a:p>
            <a:pPr/>
          </a:p>
        </p:txBody>
      </p:sp>
      <p:sp>
        <p:nvSpPr>
          <p:cNvPr id="231" name="Shape 231"/>
          <p:cNvSpPr/>
          <p:nvPr>
            <p:ph type="body" sz="quarter" idx="1"/>
          </p:nvPr>
        </p:nvSpPr>
        <p:spPr>
          <a:prstGeom prst="rect">
            <a:avLst/>
          </a:prstGeom>
        </p:spPr>
        <p:txBody>
          <a:bodyPr/>
          <a:lstStyle/>
          <a:p>
            <a:pPr>
              <a:defRPr i="1"/>
            </a:pPr>
            <a:r>
              <a:t>NOTES TO PRESENTER: Read the guidelines through completely before explaining them</a:t>
            </a:r>
            <a:r>
              <a:rPr i="0"/>
              <a:t>.</a:t>
            </a:r>
          </a:p>
          <a:p>
            <a:pPr/>
            <a:r>
              <a:t>1.hoose a sacred word as the symbol of your intention to consent to God’s presence and action within. </a:t>
            </a:r>
          </a:p>
          <a:p>
            <a:pPr/>
            <a:r>
              <a:t>2. Sitting comfortably and with eyes closed, settle briefly and silently introduce the sacred word as the symbol of your consent to God’s presence and action within.</a:t>
            </a:r>
          </a:p>
          <a:p>
            <a:pPr/>
            <a:r>
              <a:t>3. When engaged with your thoughts, return ever-so-gently to the sacred word.</a:t>
            </a:r>
          </a:p>
          <a:p>
            <a:pPr/>
            <a:r>
              <a:t>4. At the end of the prayer period, remain in silence with eyes closed for a couple of minutes. </a:t>
            </a:r>
          </a:p>
          <a:p>
            <a:pPr>
              <a:defRPr b="1"/>
            </a:pPr>
            <a:r>
              <a:t>14. Die Leitlinien</a:t>
            </a:r>
          </a:p>
          <a:p>
            <a:pPr>
              <a:defRPr i="1"/>
            </a:pPr>
            <a:r>
              <a:t>Für den Kursleiter: Lies die Leitlinien vollständig vor, bevor du sie erklärst.</a:t>
            </a:r>
          </a:p>
          <a:p>
            <a:pPr/>
            <a:r>
              <a:t>1. Wähle ein Gebetswort als Symbol für deine Absicht, in die Gegenwart und das Wirken Gottes in dir einzuwilligen.</a:t>
            </a:r>
          </a:p>
          <a:p>
            <a:pPr/>
            <a:r>
              <a:t>2. Setz dich bequem hin, schließe die Augen, sammle dich kurz und führe das Gebetswort still ein als Symbol deiner Einwilligung in Gottes Gegenwart und Wirken in dir. </a:t>
            </a:r>
          </a:p>
          <a:p>
            <a:pPr/>
            <a:r>
              <a:t>3. Wenn du merkst, dass du mit deinen Gedanken beschäftigt bist, kehre behutsam zum Gebetswort zurück.</a:t>
            </a:r>
          </a:p>
          <a:p>
            <a:pPr/>
            <a:r>
              <a:t>4. Verweile am Ende der Gebetszeit mit geschlossenen Augen ein paar Minuten in der Stille.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 name="Shape 236"/>
          <p:cNvSpPr/>
          <p:nvPr>
            <p:ph type="sldImg"/>
          </p:nvPr>
        </p:nvSpPr>
        <p:spPr>
          <a:prstGeom prst="rect">
            <a:avLst/>
          </a:prstGeom>
        </p:spPr>
        <p:txBody>
          <a:bodyPr/>
          <a:lstStyle/>
          <a:p>
            <a:pPr/>
          </a:p>
        </p:txBody>
      </p:sp>
      <p:sp>
        <p:nvSpPr>
          <p:cNvPr id="237" name="Shape 237"/>
          <p:cNvSpPr/>
          <p:nvPr>
            <p:ph type="body" sz="quarter" idx="1"/>
          </p:nvPr>
        </p:nvSpPr>
        <p:spPr>
          <a:prstGeom prst="rect">
            <a:avLst/>
          </a:prstGeom>
        </p:spPr>
        <p:txBody>
          <a:bodyPr/>
          <a:lstStyle/>
          <a:p>
            <a:pPr algn="ctr">
              <a:defRPr b="1" sz="1800"/>
            </a:pPr>
            <a:r>
              <a:t>15. Leitlinie 1</a:t>
            </a:r>
          </a:p>
          <a:p>
            <a:pPr algn="ctr">
              <a:defRPr b="1" sz="1800"/>
            </a:pPr>
          </a:p>
          <a:p>
            <a:pPr>
              <a:defRPr b="1" sz="1800"/>
            </a:pPr>
            <a:r>
              <a:t>Wähle ein Gebetswort als Symbol für deine Absicht, in Gottes Gegenwart und Gottes Wirken Gottes in dir einzuwilligen.</a:t>
            </a:r>
          </a:p>
          <a:p>
            <a:pPr marL="171450" indent="-171450">
              <a:buSzPct val="100000"/>
              <a:buFont typeface="Arial"/>
              <a:buChar char="•"/>
              <a:defRPr sz="1800"/>
            </a:pPr>
            <a:r>
              <a:t>Für das Gebetswort ist nicht seine inhärenten Bedeutung an sich wichtig, sondern die Bedeutung, die wir ihm als Ausdruck unserer Absicht zuzustimmen geben.</a:t>
            </a:r>
          </a:p>
          <a:p>
            <a:pPr marL="171450" indent="-171450">
              <a:buSzPct val="100000"/>
              <a:buFont typeface="Arial"/>
              <a:buChar char="•"/>
              <a:defRPr sz="1800"/>
            </a:pPr>
            <a:r>
              <a:t>Zustimmung ist das Herzstück des Gebets der Sammlung. Deshalb kann man Centering Prayer auch „Gebet der Zustimmung“ oder “Gebet der Einwilligung” nennen.</a:t>
            </a:r>
          </a:p>
          <a:p>
            <a:pPr marL="171450" indent="-171450">
              <a:buSzPct val="100000"/>
              <a:buFont typeface="Arial"/>
              <a:buChar char="•"/>
              <a:defRPr sz="1800"/>
            </a:pPr>
            <a:r>
              <a:t>Durch das Gebetswort erneuern wir unsere Absicht, für Gott offen zu sein und Gott anzunehmen, wie Gott ist.</a:t>
            </a:r>
          </a:p>
          <a:p>
            <a:pPr>
              <a:defRPr i="1" sz="1800"/>
            </a:pPr>
            <a:r>
              <a:t>Für den Kursleiter: Du kannst das folgende oder ein eigenes Beispiel verwenden, um die Absicht der Einwilligung zu illustrieren.</a:t>
            </a:r>
          </a:p>
          <a:p>
            <a:pPr>
              <a:defRPr i="1" sz="1800">
                <a:solidFill>
                  <a:srgbClr val="0433FF"/>
                </a:solidFill>
              </a:defRPr>
            </a:pPr>
            <a:r>
              <a:t>**Option**: In unserer Kultur ist die Verlobung vor der Ehe ein traditionelles Beispiel für Macht der </a:t>
            </a:r>
            <a:r>
              <a:rPr u="sng"/>
              <a:t>Absicht</a:t>
            </a:r>
            <a:r>
              <a:t> zur Einwilligung, während die Macht der </a:t>
            </a:r>
            <a:r>
              <a:rPr u="sng"/>
              <a:t>Einwilligung</a:t>
            </a:r>
            <a:r>
              <a:t> das „ja, ich will“ bei der Trauzeremonie ist. Wie der Hochzeitsring ist das Gebetswort ein Symbol für unser Ja zu der Beziehung.</a:t>
            </a:r>
          </a:p>
          <a:p>
            <a:pPr>
              <a:defRPr i="1"/>
            </a:pPr>
          </a:p>
          <a:p>
            <a:pPr>
              <a:defRPr b="1" i="1"/>
            </a:pPr>
          </a:p>
          <a:p>
            <a:pPr>
              <a:defRPr b="1" i="1"/>
            </a:pPr>
            <a:r>
              <a:t>15. Guideline 1 </a:t>
            </a:r>
          </a:p>
          <a:p>
            <a:pPr>
              <a:defRPr b="1" i="1"/>
            </a:pPr>
            <a:r>
              <a:t>Choose a sacred word as the symbol of your intention to consent to God’s presence and action within.</a:t>
            </a:r>
            <a:r>
              <a:rPr b="0"/>
              <a:t> </a:t>
            </a:r>
          </a:p>
          <a:p>
            <a:pPr>
              <a:defRPr i="1"/>
            </a:pPr>
            <a:r>
              <a:t>The sacred word is sacred not because of its inherent meaning but because of the meaning we give it as the expression of our intention to consent.</a:t>
            </a:r>
            <a:r>
              <a:rPr>
                <a:latin typeface="+mj-lt"/>
                <a:ea typeface="+mj-ea"/>
                <a:cs typeface="+mj-cs"/>
                <a:sym typeface="Helvetica"/>
              </a:rPr>
              <a:t> </a:t>
            </a:r>
            <a:r>
              <a:t> </a:t>
            </a:r>
          </a:p>
          <a:p>
            <a:pPr>
              <a:defRPr i="1"/>
            </a:pPr>
            <a:r>
              <a:t>Consent is the heart and soul of Centering Prayer. For this reason, Centering Prayer may also be called the “Prayer of Consent.” </a:t>
            </a:r>
          </a:p>
          <a:p>
            <a:pPr>
              <a:defRPr i="1"/>
            </a:pPr>
            <a:r>
              <a:t>The sacred word is a way of renewing our intention to be open to God and accept God as God is. </a:t>
            </a:r>
          </a:p>
          <a:p>
            <a:pPr>
              <a:defRPr i="1"/>
            </a:pPr>
            <a:r>
              <a:t> </a:t>
            </a:r>
          </a:p>
          <a:p>
            <a:pPr>
              <a:defRPr i="1"/>
            </a:pPr>
            <a:r>
              <a:t>NOTES TO PRESENTER: You may use this or your own example to illustrate intention to consent. </a:t>
            </a:r>
          </a:p>
          <a:p>
            <a:pPr>
              <a:defRPr i="1"/>
            </a:pPr>
            <a:r>
              <a:t>**Option** A traditional example in our culture of the power of intention to consent is the engagement before marriage, while the power of consent is the “I do” in the marriage ceremony. Like the wedding ring, the sacred word is a symbol of our consent to the relationship.</a:t>
            </a:r>
            <a:r>
              <a:rPr>
                <a:latin typeface="+mj-lt"/>
                <a:ea typeface="+mj-ea"/>
                <a:cs typeface="+mj-cs"/>
                <a:sym typeface="Helvetica"/>
              </a:rPr>
              <a:t> </a:t>
            </a:r>
            <a:r>
              <a:t> </a:t>
            </a:r>
          </a:p>
          <a:p>
            <a:pPr>
              <a:defRPr i="1"/>
            </a:pPr>
          </a:p>
          <a:p>
            <a:pPr/>
          </a:p>
          <a:p>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7" name="Shape 247"/>
          <p:cNvSpPr/>
          <p:nvPr>
            <p:ph type="sldImg"/>
          </p:nvPr>
        </p:nvSpPr>
        <p:spPr>
          <a:prstGeom prst="rect">
            <a:avLst/>
          </a:prstGeom>
        </p:spPr>
        <p:txBody>
          <a:bodyPr/>
          <a:lstStyle/>
          <a:p>
            <a:pPr/>
          </a:p>
        </p:txBody>
      </p:sp>
      <p:sp>
        <p:nvSpPr>
          <p:cNvPr id="248" name="Shape 248"/>
          <p:cNvSpPr/>
          <p:nvPr>
            <p:ph type="body" sz="quarter" idx="1"/>
          </p:nvPr>
        </p:nvSpPr>
        <p:spPr>
          <a:prstGeom prst="rect">
            <a:avLst/>
          </a:prstGeom>
        </p:spPr>
        <p:txBody>
          <a:bodyPr/>
          <a:lstStyle/>
          <a:p>
            <a:pPr algn="ctr">
              <a:defRPr b="1" sz="1800"/>
            </a:pPr>
            <a:r>
              <a:t>16. </a:t>
            </a:r>
            <a:r>
              <a:t>Das Gebetswort</a:t>
            </a:r>
          </a:p>
          <a:p>
            <a:pPr>
              <a:defRPr sz="1800"/>
            </a:pPr>
          </a:p>
          <a:p>
            <a:pPr>
              <a:defRPr sz="1800"/>
            </a:pPr>
            <a:r>
              <a:t>Das Gebetswort wird während eines kurzen Gebets zum Heiligen Geist ausgewählt. Es gibt kein richtiges, falsches, besseres oder heiligeres Wort. </a:t>
            </a:r>
          </a:p>
          <a:p>
            <a:pPr>
              <a:defRPr sz="1800"/>
            </a:pPr>
          </a:p>
          <a:p>
            <a:pPr>
              <a:defRPr sz="1800"/>
            </a:pPr>
            <a:r>
              <a:t>Das Gebetswort ist ein Symbol, das deine Absicht zur Einwilligung ausdrückt. Jedes ein- oder zweisilbige Wort ist möglich, solange es dich nicht in den Denkmodus versetzt.</a:t>
            </a:r>
          </a:p>
          <a:p>
            <a:pPr>
              <a:defRPr sz="1800"/>
            </a:pPr>
          </a:p>
          <a:p>
            <a:pPr>
              <a:defRPr sz="1800"/>
            </a:pPr>
            <a:r>
              <a:t>Beispiele: Gott, Jesus, Gnade, ja, Liebe, höre, Friede, lass los, Stille, Glaube, hier, jetzt. Du kannst auch ein Wort aus einer anderen Sprache wählen wie Abba oder Shalom.</a:t>
            </a:r>
          </a:p>
          <a:p>
            <a:pPr>
              <a:defRPr sz="1800"/>
            </a:pPr>
          </a:p>
          <a:p>
            <a:pPr>
              <a:defRPr sz="1800"/>
            </a:pPr>
            <a:r>
              <a:t>Wenn du ein Gebetswort gewählt hast, ändere es nicht während der Gebetszeit, weil das Nachdenken mit sich bringen würde.</a:t>
            </a:r>
          </a:p>
          <a:p>
            <a:pPr>
              <a:defRPr sz="1800"/>
            </a:pPr>
          </a:p>
          <a:p>
            <a:pPr>
              <a:defRPr sz="1800"/>
            </a:pPr>
            <a:r>
              <a:t>Vor unserer ersten Centering-Prayer-Gebetszeit werden wir dich bei der Auswahl eines Gebetsworts unterstützen. </a:t>
            </a:r>
          </a:p>
          <a:p>
            <a:pPr/>
          </a:p>
          <a:p>
            <a:pPr/>
            <a:r>
              <a:t>16. Sacred Word </a:t>
            </a:r>
          </a:p>
          <a:p>
            <a:pPr algn="ctr">
              <a:defRPr b="1">
                <a:latin typeface="Arial"/>
                <a:ea typeface="Arial"/>
                <a:cs typeface="Arial"/>
                <a:sym typeface="Arial"/>
              </a:defRPr>
            </a:pPr>
          </a:p>
          <a:p>
            <a:pPr>
              <a:lnSpc>
                <a:spcPts val="1500"/>
              </a:lnSpc>
              <a:spcBef>
                <a:spcPts val="800"/>
              </a:spcBef>
              <a:defRPr>
                <a:latin typeface="Times New Roman"/>
                <a:ea typeface="Times New Roman"/>
                <a:cs typeface="Times New Roman"/>
                <a:sym typeface="Times New Roman"/>
              </a:defRPr>
            </a:pPr>
            <a:r>
              <a:t>The sacred word is chosen during a brief prayer to the Holy Spirit. There isn’t a right word, a wrong word, a better word, or a more sacred word. The sacred word is a symbol that expresses your intention to consent. Any one or two syllable word will do as long as it does not put your mind into a thinking mode.</a:t>
            </a:r>
          </a:p>
          <a:p>
            <a:pPr>
              <a:lnSpc>
                <a:spcPts val="1500"/>
              </a:lnSpc>
              <a:spcBef>
                <a:spcPts val="800"/>
              </a:spcBef>
              <a:defRPr>
                <a:latin typeface="Segoe UI"/>
                <a:ea typeface="Segoe UI"/>
                <a:cs typeface="Segoe UI"/>
                <a:sym typeface="Segoe UI"/>
              </a:defRPr>
            </a:pPr>
          </a:p>
          <a:p>
            <a:pPr>
              <a:lnSpc>
                <a:spcPts val="1500"/>
              </a:lnSpc>
              <a:spcBef>
                <a:spcPts val="800"/>
              </a:spcBef>
              <a:defRPr>
                <a:latin typeface="Times New Roman"/>
                <a:ea typeface="Times New Roman"/>
                <a:cs typeface="Times New Roman"/>
                <a:sym typeface="Times New Roman"/>
              </a:defRPr>
            </a:pPr>
            <a:r>
              <a:t>Examples: God, Jesus, Mercy, Yes, Love, Listen, Peace, Let Go, Silence, Trust, Here, Now. You may choose a word from another language, such as Abba or Shalom. </a:t>
            </a:r>
          </a:p>
          <a:p>
            <a:pPr>
              <a:lnSpc>
                <a:spcPts val="1500"/>
              </a:lnSpc>
              <a:spcBef>
                <a:spcPts val="800"/>
              </a:spcBef>
              <a:defRPr>
                <a:latin typeface="Segoe UI"/>
                <a:ea typeface="Segoe UI"/>
                <a:cs typeface="Segoe UI"/>
                <a:sym typeface="Segoe UI"/>
              </a:defRPr>
            </a:pPr>
          </a:p>
          <a:p>
            <a:pPr>
              <a:lnSpc>
                <a:spcPts val="1500"/>
              </a:lnSpc>
              <a:spcBef>
                <a:spcPts val="800"/>
              </a:spcBef>
              <a:defRPr>
                <a:latin typeface="Times New Roman"/>
                <a:ea typeface="Times New Roman"/>
                <a:cs typeface="Times New Roman"/>
                <a:sym typeface="Times New Roman"/>
              </a:defRPr>
            </a:pPr>
            <a:r>
              <a:t>Having chosen a sacred word, do not change it during the period of Centering Prayer because that would be engaging in thoughts.</a:t>
            </a:r>
          </a:p>
          <a:p>
            <a:pPr>
              <a:lnSpc>
                <a:spcPts val="1500"/>
              </a:lnSpc>
              <a:spcBef>
                <a:spcPts val="800"/>
              </a:spcBef>
              <a:defRPr>
                <a:latin typeface="Segoe UI"/>
                <a:ea typeface="Segoe UI"/>
                <a:cs typeface="Segoe UI"/>
                <a:sym typeface="Segoe UI"/>
              </a:defRPr>
            </a:pPr>
          </a:p>
          <a:p>
            <a:pPr>
              <a:lnSpc>
                <a:spcPts val="1500"/>
              </a:lnSpc>
              <a:spcBef>
                <a:spcPts val="800"/>
              </a:spcBef>
              <a:defRPr>
                <a:latin typeface="Times New Roman"/>
                <a:ea typeface="Times New Roman"/>
                <a:cs typeface="Times New Roman"/>
                <a:sym typeface="Times New Roman"/>
              </a:defRPr>
            </a:pPr>
            <a:r>
              <a:t>Before our first Centering Prayer period, we will guide you in choosing a sacred word. </a:t>
            </a:r>
            <a:endParaRPr>
              <a:latin typeface="Segoe UI"/>
              <a:ea typeface="Segoe UI"/>
              <a:cs typeface="Segoe UI"/>
              <a:sym typeface="Segoe UI"/>
            </a:endParaRPr>
          </a:p>
          <a:p>
            <a:pPr/>
          </a:p>
          <a:p>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 name="Shape 253"/>
          <p:cNvSpPr/>
          <p:nvPr>
            <p:ph type="sldImg"/>
          </p:nvPr>
        </p:nvSpPr>
        <p:spPr>
          <a:prstGeom prst="rect">
            <a:avLst/>
          </a:prstGeom>
        </p:spPr>
        <p:txBody>
          <a:bodyPr/>
          <a:lstStyle/>
          <a:p>
            <a:pPr/>
          </a:p>
        </p:txBody>
      </p:sp>
      <p:sp>
        <p:nvSpPr>
          <p:cNvPr id="254" name="Shape 254"/>
          <p:cNvSpPr/>
          <p:nvPr>
            <p:ph type="body" sz="quarter" idx="1"/>
          </p:nvPr>
        </p:nvSpPr>
        <p:spPr>
          <a:prstGeom prst="rect">
            <a:avLst/>
          </a:prstGeom>
        </p:spPr>
        <p:txBody>
          <a:bodyPr/>
          <a:lstStyle/>
          <a:p>
            <a:pPr algn="ctr">
              <a:defRPr b="1" i="1" sz="1800"/>
            </a:pPr>
            <a:r>
              <a:t>17. Leitlinie 2</a:t>
            </a:r>
          </a:p>
          <a:p>
            <a:pPr algn="ctr">
              <a:defRPr b="1" i="1" sz="1800"/>
            </a:pPr>
          </a:p>
          <a:p>
            <a:pPr>
              <a:defRPr i="1" sz="1800"/>
            </a:pPr>
            <a:r>
              <a:t>Setz dich bequem hin, schließe die Augen, sammle dich kurz und führe das Gebetswort still ein als Symbol deiner Einwilligung in Gottes Gegenwart und Wirken in dir.</a:t>
            </a:r>
          </a:p>
          <a:p>
            <a:pPr>
              <a:defRPr i="1" sz="1800"/>
            </a:pPr>
          </a:p>
          <a:p>
            <a:pPr>
              <a:defRPr i="1" sz="1800"/>
            </a:pPr>
            <a:r>
              <a:t>Für den Kursleiter: Demonstriere die Sitzposition</a:t>
            </a:r>
          </a:p>
          <a:p>
            <a:pPr>
              <a:buFont typeface="Arial"/>
              <a:defRPr sz="1800"/>
            </a:pPr>
          </a:p>
          <a:p>
            <a:pPr>
              <a:buFont typeface="Arial"/>
              <a:defRPr sz="1800"/>
            </a:pPr>
            <a:r>
              <a:t>„Bequem sitzen“ heißt relativ bequem, so dass du nicht während der Gebetszeit einschläfst. Wenn du einschläfst, mach einfach nach dem Aufwachen mit dem Gebet weiter.</a:t>
            </a:r>
          </a:p>
          <a:p>
            <a:pPr>
              <a:buFont typeface="Arial"/>
              <a:defRPr sz="1800"/>
            </a:pPr>
          </a:p>
          <a:p>
            <a:pPr>
              <a:buFont typeface="Arial"/>
              <a:defRPr sz="1800"/>
            </a:pPr>
            <a:r>
              <a:t>Unsere innere Haltung bei dem Gebet ist wache Empfänglichkeit.</a:t>
            </a:r>
          </a:p>
          <a:p>
            <a:pPr>
              <a:buFont typeface="Arial"/>
              <a:defRPr sz="1800"/>
            </a:pPr>
          </a:p>
          <a:p>
            <a:pPr>
              <a:buFont typeface="Arial"/>
              <a:defRPr sz="1800"/>
            </a:pPr>
            <a:r>
              <a:t>Egal wie wir sitzen, wir halten den Rücken gerade</a:t>
            </a:r>
          </a:p>
          <a:p>
            <a:pPr>
              <a:buFont typeface="Arial"/>
              <a:defRPr sz="1800"/>
            </a:pPr>
          </a:p>
          <a:p>
            <a:pPr>
              <a:buFont typeface="Arial"/>
              <a:defRPr sz="1800"/>
            </a:pPr>
            <a:r>
              <a:t>„Sammle dich kurz“: z.B. mit ein paar tiefen Atemzügen,  ein bisschen Strecken, ein gesprochenes Gebet, in dem du in einem Gebet deine Absicht aussprichst, oder mit einer kurzen Lesung.</a:t>
            </a:r>
          </a:p>
          <a:p>
            <a:pPr>
              <a:buFont typeface="Arial"/>
              <a:defRPr sz="1800"/>
            </a:pPr>
          </a:p>
          <a:p>
            <a:pPr>
              <a:buFont typeface="Arial"/>
              <a:defRPr sz="1800"/>
            </a:pPr>
            <a:r>
              <a:t>Wir schließen die Augen als Symbol, dass wir das, was um uns herum und in uns vorgeht, loslassen. [Für manche Menschen ist es schwierig, die Augen zu schließen. Wenn das für dich so ist, lass sie einfach einen kleinen Spalt auf]</a:t>
            </a:r>
          </a:p>
          <a:p>
            <a:pPr>
              <a:buFont typeface="Arial"/>
              <a:defRPr sz="1800"/>
            </a:pPr>
          </a:p>
          <a:p>
            <a:pPr>
              <a:buFont typeface="Arial"/>
              <a:defRPr sz="1800"/>
            </a:pPr>
            <a:r>
              <a:t>Wir führen das Gebetswort innerlich so sanft ein, als würden wir eine Feder auf ein Stück Watte legen.</a:t>
            </a:r>
          </a:p>
          <a:p>
            <a:pPr>
              <a:defRPr b="1" i="1"/>
            </a:pPr>
          </a:p>
          <a:p>
            <a:pPr>
              <a:defRPr b="1" i="1"/>
            </a:pPr>
            <a:r>
              <a:t>17. Guideline 2</a:t>
            </a:r>
          </a:p>
          <a:p>
            <a:pPr>
              <a:defRPr b="1" i="1"/>
            </a:pPr>
            <a:r>
              <a:t>Sitting comfortably and with eyes closed, settle briefly and silently introduce the sacred word as the symbol of your consent to God’s presence and action within. </a:t>
            </a:r>
          </a:p>
          <a:p>
            <a:pPr>
              <a:defRPr b="1" i="1"/>
            </a:pPr>
            <a:r>
              <a:t>NOTES TO PRESENTER: Demonstrate the sitting position.</a:t>
            </a:r>
          </a:p>
          <a:p>
            <a:pPr>
              <a:defRPr b="1" i="1"/>
            </a:pPr>
            <a:r>
              <a:t> </a:t>
            </a:r>
          </a:p>
          <a:p>
            <a:pPr marL="171450" indent="-171450">
              <a:buSzPct val="100000"/>
              <a:buFont typeface="Arial"/>
              <a:buChar char="•"/>
              <a:defRPr b="1" i="1"/>
            </a:pPr>
            <a:r>
              <a:rPr>
                <a:latin typeface="+mj-lt"/>
                <a:ea typeface="+mj-ea"/>
                <a:cs typeface="+mj-cs"/>
                <a:sym typeface="Helvetica"/>
              </a:rPr>
              <a:t> </a:t>
            </a:r>
            <a:r>
              <a:t>“Sitting comfortably” means relatively comfortable so as not to encourage sleep during the time of prayer. If we fall asleep, we simply continue the prayer upon awakening.</a:t>
            </a:r>
          </a:p>
          <a:p>
            <a:pPr marL="171450" indent="-171450">
              <a:buSzPct val="100000"/>
              <a:buFont typeface="Arial"/>
              <a:buChar char="•"/>
              <a:defRPr b="1" i="1"/>
            </a:pPr>
            <a:r>
              <a:t>Our interior disposition in this prayer is alert receptivity. </a:t>
            </a:r>
          </a:p>
          <a:p>
            <a:pPr marL="171450" indent="-171450">
              <a:buSzPct val="100000"/>
              <a:buFont typeface="Arial"/>
              <a:buChar char="•"/>
              <a:defRPr b="1" i="1"/>
            </a:pPr>
            <a:r>
              <a:t>Whatever sitting position we choose, we keep the back straight. </a:t>
            </a:r>
          </a:p>
          <a:p>
            <a:pPr marL="171450" indent="-171450">
              <a:buSzPct val="100000"/>
              <a:buFont typeface="Arial"/>
              <a:buChar char="•"/>
              <a:defRPr b="1" i="1"/>
            </a:pPr>
            <a:r>
              <a:t>“Settle briefly” with a couple of deep breaths or stretches, a spoken prayer of intention, or a short reading. </a:t>
            </a:r>
          </a:p>
          <a:p>
            <a:pPr marL="171450" indent="-171450">
              <a:buSzPct val="100000"/>
              <a:buFont typeface="Arial"/>
              <a:buChar char="•"/>
              <a:defRPr b="1" i="1"/>
            </a:pPr>
            <a:r>
              <a:t>We close our eyes as a symbol of letting go of what is going on around and within us. </a:t>
            </a:r>
          </a:p>
          <a:p>
            <a:pPr marL="171450" indent="-171450">
              <a:buSzPct val="100000"/>
              <a:buFont typeface="Arial"/>
              <a:buChar char="•"/>
              <a:defRPr b="1" i="1"/>
            </a:pPr>
            <a:r>
              <a:t>We introduce the sacred word inwardly as gently as laying a feather on a piece of absorbent cotton.</a:t>
            </a:r>
          </a:p>
          <a:p>
            <a:pPr>
              <a:defRPr b="1" i="1"/>
            </a:pPr>
            <a:r>
              <a:t> </a:t>
            </a:r>
          </a:p>
          <a:p>
            <a:pPr>
              <a:defRPr b="1" i="1"/>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Shape 259"/>
          <p:cNvSpPr/>
          <p:nvPr>
            <p:ph type="sldImg"/>
          </p:nvPr>
        </p:nvSpPr>
        <p:spPr>
          <a:prstGeom prst="rect">
            <a:avLst/>
          </a:prstGeom>
        </p:spPr>
        <p:txBody>
          <a:bodyPr/>
          <a:lstStyle/>
          <a:p>
            <a:pPr/>
          </a:p>
        </p:txBody>
      </p:sp>
      <p:sp>
        <p:nvSpPr>
          <p:cNvPr id="260" name="Shape 260"/>
          <p:cNvSpPr/>
          <p:nvPr>
            <p:ph type="body" sz="quarter" idx="1"/>
          </p:nvPr>
        </p:nvSpPr>
        <p:spPr>
          <a:prstGeom prst="rect">
            <a:avLst/>
          </a:prstGeom>
        </p:spPr>
        <p:txBody>
          <a:bodyPr/>
          <a:lstStyle/>
          <a:p>
            <a:pPr algn="ctr">
              <a:defRPr b="1" sz="1800"/>
            </a:pPr>
            <a:r>
              <a:t>18. Leitlinie 3</a:t>
            </a:r>
          </a:p>
          <a:p>
            <a:pPr algn="ctr">
              <a:defRPr b="1" sz="1800"/>
            </a:pPr>
          </a:p>
          <a:p>
            <a:pPr>
              <a:defRPr b="1" sz="1800"/>
            </a:pPr>
            <a:r>
              <a:t>Bemerkst du, dass du Gedanken nachgehst, kehre behutsam zu deinem Gebetswort zurück.</a:t>
            </a:r>
          </a:p>
          <a:p>
            <a:pPr>
              <a:defRPr sz="1800"/>
            </a:pPr>
          </a:p>
          <a:p>
            <a:pPr>
              <a:defRPr sz="1800"/>
            </a:pPr>
            <a:r>
              <a:t>„Gedanken“ sind hier ein Oberbegriff für jede Wahrnehmung, darunter Körperempfindungen, Sinneswahrnehmungen, Gefühle, Bilder, Erinnerungen, Pläne, Überlegungen, Vorstellungen, Kommentare und spirituelle Erfahrungen.</a:t>
            </a:r>
          </a:p>
          <a:p>
            <a:pPr>
              <a:defRPr sz="1800"/>
            </a:pPr>
          </a:p>
          <a:p>
            <a:pPr>
              <a:defRPr sz="1800"/>
            </a:pPr>
            <a:r>
              <a:t>Gedanken sind ein unvermeidlicher, integraler und normaler Bestandteil des Centering Prayer.</a:t>
            </a:r>
          </a:p>
          <a:p>
            <a:pPr>
              <a:defRPr sz="1800"/>
            </a:pPr>
          </a:p>
          <a:p>
            <a:pPr>
              <a:defRPr sz="1800"/>
            </a:pPr>
            <a:r>
              <a:t>Durch das „ganz sanfte Zurückkehren zum heiligen Wort“ werden wir minimal aktiv.  Das ist das einzige, was wir während der Gebetszeit aktiv tun.</a:t>
            </a:r>
          </a:p>
          <a:p>
            <a:pPr>
              <a:defRPr sz="1800"/>
            </a:pPr>
          </a:p>
          <a:p>
            <a:pPr>
              <a:defRPr sz="1800"/>
            </a:pPr>
            <a:r>
              <a:t>Während der Gebetszeit kann das Gebetswort undeutlich werden oder sich auflösen.</a:t>
            </a:r>
          </a:p>
          <a:p>
            <a:pPr algn="ctr">
              <a:defRPr b="1">
                <a:latin typeface="Arial"/>
                <a:ea typeface="Arial"/>
                <a:cs typeface="Arial"/>
                <a:sym typeface="Arial"/>
              </a:defRPr>
            </a:pPr>
          </a:p>
          <a:p>
            <a:pPr algn="ctr">
              <a:defRPr b="1">
                <a:latin typeface="Arial"/>
                <a:ea typeface="Arial"/>
                <a:cs typeface="Arial"/>
                <a:sym typeface="Arial"/>
              </a:defRPr>
            </a:pPr>
            <a:r>
              <a:t>18. Guideline 3 </a:t>
            </a:r>
          </a:p>
          <a:p>
            <a:pPr algn="ctr">
              <a:defRPr b="1">
                <a:latin typeface="Arial"/>
                <a:ea typeface="Arial"/>
                <a:cs typeface="Arial"/>
                <a:sym typeface="Arial"/>
              </a:defRPr>
            </a:pPr>
          </a:p>
          <a:p>
            <a:pPr>
              <a:lnSpc>
                <a:spcPts val="1500"/>
              </a:lnSpc>
              <a:spcBef>
                <a:spcPts val="800"/>
              </a:spcBef>
              <a:defRPr b="1" sz="1800">
                <a:latin typeface="Times New Roman"/>
                <a:ea typeface="Times New Roman"/>
                <a:cs typeface="Times New Roman"/>
                <a:sym typeface="Times New Roman"/>
              </a:defRPr>
            </a:pPr>
            <a:r>
              <a:t>When engaged with your thoughts, return ever-so-gently to the sacred word.</a:t>
            </a:r>
          </a:p>
          <a:p>
            <a:pPr>
              <a:lnSpc>
                <a:spcPts val="1500"/>
              </a:lnSpc>
              <a:spcBef>
                <a:spcPts val="800"/>
              </a:spcBef>
              <a:defRPr sz="1800">
                <a:latin typeface="Times New Roman"/>
                <a:ea typeface="Times New Roman"/>
                <a:cs typeface="Times New Roman"/>
                <a:sym typeface="Times New Roman"/>
              </a:defRPr>
            </a:pPr>
            <a:r>
              <a:t> </a:t>
            </a:r>
            <a:endParaRPr>
              <a:latin typeface="Segoe UI"/>
              <a:ea typeface="Segoe UI"/>
              <a:cs typeface="Segoe UI"/>
              <a:sym typeface="Segoe UI"/>
            </a:endParaRPr>
          </a:p>
          <a:p>
            <a:pPr>
              <a:lnSpc>
                <a:spcPts val="1500"/>
              </a:lnSpc>
              <a:spcBef>
                <a:spcPts val="800"/>
              </a:spcBef>
              <a:defRPr sz="1800">
                <a:latin typeface="Times New Roman"/>
                <a:ea typeface="Times New Roman"/>
                <a:cs typeface="Times New Roman"/>
                <a:sym typeface="Times New Roman"/>
              </a:defRPr>
            </a:pPr>
            <a:r>
              <a:t>“Thoughts” is an umbrella term for every perception including body sensations, sense perceptions, feelings, images, memories, plans, reflections, concepts, commentaries, and spiritual experiences.</a:t>
            </a:r>
          </a:p>
          <a:p>
            <a:pPr>
              <a:lnSpc>
                <a:spcPts val="1500"/>
              </a:lnSpc>
              <a:spcBef>
                <a:spcPts val="800"/>
              </a:spcBef>
              <a:defRPr sz="1800">
                <a:latin typeface="Times New Roman"/>
                <a:ea typeface="Times New Roman"/>
                <a:cs typeface="Times New Roman"/>
                <a:sym typeface="Times New Roman"/>
              </a:defRPr>
            </a:pPr>
            <a:r>
              <a:t> </a:t>
            </a:r>
            <a:endParaRPr>
              <a:latin typeface="Segoe UI"/>
              <a:ea typeface="Segoe UI"/>
              <a:cs typeface="Segoe UI"/>
              <a:sym typeface="Segoe UI"/>
            </a:endParaRPr>
          </a:p>
          <a:p>
            <a:pPr>
              <a:lnSpc>
                <a:spcPts val="1500"/>
              </a:lnSpc>
              <a:spcBef>
                <a:spcPts val="800"/>
              </a:spcBef>
              <a:defRPr sz="1800">
                <a:latin typeface="Times New Roman"/>
                <a:ea typeface="Times New Roman"/>
                <a:cs typeface="Times New Roman"/>
                <a:sym typeface="Times New Roman"/>
              </a:defRPr>
            </a:pPr>
            <a:r>
              <a:t>Thoughts are an inevitable, integral, and normal part of Centering Prayer.</a:t>
            </a:r>
          </a:p>
          <a:p>
            <a:pPr>
              <a:lnSpc>
                <a:spcPts val="1500"/>
              </a:lnSpc>
              <a:spcBef>
                <a:spcPts val="800"/>
              </a:spcBef>
              <a:defRPr>
                <a:latin typeface="Segoe UI"/>
                <a:ea typeface="Segoe UI"/>
                <a:cs typeface="Segoe UI"/>
                <a:sym typeface="Segoe UI"/>
              </a:defRPr>
            </a:pPr>
          </a:p>
          <a:p>
            <a:pPr>
              <a:lnSpc>
                <a:spcPts val="1500"/>
              </a:lnSpc>
              <a:spcBef>
                <a:spcPts val="800"/>
              </a:spcBef>
              <a:defRPr sz="1800">
                <a:latin typeface="Times New Roman"/>
                <a:ea typeface="Times New Roman"/>
                <a:cs typeface="Times New Roman"/>
                <a:sym typeface="Times New Roman"/>
              </a:defRPr>
            </a:pPr>
            <a:r>
              <a:t>By “returning ever-so-gently to the sacred word,” we give a minimum effort. This is the only activity we initiate during the time of Centering Prayer. </a:t>
            </a:r>
          </a:p>
          <a:p>
            <a:pPr>
              <a:lnSpc>
                <a:spcPts val="1500"/>
              </a:lnSpc>
              <a:spcBef>
                <a:spcPts val="800"/>
              </a:spcBef>
              <a:defRPr>
                <a:latin typeface="Segoe UI"/>
                <a:ea typeface="Segoe UI"/>
                <a:cs typeface="Segoe UI"/>
                <a:sym typeface="Segoe UI"/>
              </a:defRPr>
            </a:pPr>
          </a:p>
          <a:p>
            <a:pPr>
              <a:lnSpc>
                <a:spcPts val="1500"/>
              </a:lnSpc>
              <a:spcBef>
                <a:spcPts val="800"/>
              </a:spcBef>
              <a:defRPr sz="1800">
                <a:latin typeface="Times New Roman"/>
                <a:ea typeface="Times New Roman"/>
                <a:cs typeface="Times New Roman"/>
                <a:sym typeface="Times New Roman"/>
              </a:defRPr>
            </a:pPr>
            <a:r>
              <a:t>During the time of Centering Prayer, the sacred word may become vague or disappear.</a:t>
            </a:r>
            <a:r>
              <a:rPr>
                <a:latin typeface="+mj-lt"/>
                <a:ea typeface="+mj-ea"/>
                <a:cs typeface="+mj-cs"/>
                <a:sym typeface="Helvetica"/>
              </a:rPr>
              <a:t> </a:t>
            </a:r>
            <a:r>
              <a:t> </a:t>
            </a:r>
            <a:endParaRPr>
              <a:latin typeface="Segoe UI"/>
              <a:ea typeface="Segoe UI"/>
              <a:cs typeface="Segoe UI"/>
              <a:sym typeface="Segoe UI"/>
            </a:endParaRPr>
          </a:p>
          <a:p>
            <a:pPr>
              <a:defRPr>
                <a:latin typeface="Arial"/>
                <a:ea typeface="Arial"/>
                <a:cs typeface="Arial"/>
                <a:sym typeface="Arial"/>
              </a:defRPr>
            </a:pPr>
            <a:r>
              <a:t> </a:t>
            </a:r>
          </a:p>
          <a:p>
            <a:pPr/>
          </a:p>
          <a:p>
            <a:pPr>
              <a:defRPr b="1">
                <a:latin typeface="Arial"/>
                <a:ea typeface="Arial"/>
                <a:cs typeface="Arial"/>
                <a:sym typeface="Arial"/>
              </a:defRPr>
            </a:pPr>
          </a:p>
          <a:p>
            <a:pPr>
              <a:defRPr b="1">
                <a:latin typeface="Arial"/>
                <a:ea typeface="Arial"/>
                <a:cs typeface="Arial"/>
                <a:sym typeface="Arial"/>
              </a:defRPr>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Shape 265"/>
          <p:cNvSpPr/>
          <p:nvPr>
            <p:ph type="sldImg"/>
          </p:nvPr>
        </p:nvSpPr>
        <p:spPr>
          <a:prstGeom prst="rect">
            <a:avLst/>
          </a:prstGeom>
        </p:spPr>
        <p:txBody>
          <a:bodyPr/>
          <a:lstStyle/>
          <a:p>
            <a:pPr/>
          </a:p>
        </p:txBody>
      </p:sp>
      <p:sp>
        <p:nvSpPr>
          <p:cNvPr id="266" name="Shape 266"/>
          <p:cNvSpPr/>
          <p:nvPr>
            <p:ph type="body" sz="quarter" idx="1"/>
          </p:nvPr>
        </p:nvSpPr>
        <p:spPr>
          <a:prstGeom prst="rect">
            <a:avLst/>
          </a:prstGeom>
        </p:spPr>
        <p:txBody>
          <a:bodyPr/>
          <a:lstStyle/>
          <a:p>
            <a:pPr>
              <a:defRPr b="1" sz="1800"/>
            </a:pPr>
            <a:r>
              <a:t>Verweile am Ende der Gebetszeit mit geschlossenen Augen ein paar Minuten in der Stille.</a:t>
            </a:r>
          </a:p>
          <a:p>
            <a:pPr>
              <a:defRPr b="1" sz="1800"/>
            </a:pPr>
          </a:p>
          <a:p>
            <a:pPr>
              <a:defRPr sz="1800"/>
            </a:pPr>
            <a:r>
              <a:t>Durch diese zusätzliche Zeit können wir die Atmosphäre der Stille in die Aktivitäten des täglichen Lebens einbringen.</a:t>
            </a:r>
          </a:p>
          <a:p>
            <a:pPr>
              <a:defRPr sz="1800"/>
            </a:pPr>
          </a:p>
          <a:p>
            <a:pPr>
              <a:defRPr sz="1800"/>
            </a:pPr>
            <a:r>
              <a:t>Wenn in einer Gruppe gebetet wird, kann der Kursleiter langsam ein Gebet wie das Vaterunser sprechen, während die anderen zuhören.</a:t>
            </a:r>
          </a:p>
          <a:p>
            <a:pPr>
              <a:defRPr sz="1800"/>
            </a:pPr>
          </a:p>
          <a:p>
            <a:pPr>
              <a:defRPr sz="1800"/>
            </a:pPr>
            <a:r>
              <a:t>Die empfohlene Dauer des Gebets ist 20 Minuten.</a:t>
            </a:r>
          </a:p>
          <a:p>
            <a:pPr>
              <a:defRPr sz="1800"/>
            </a:pPr>
          </a:p>
          <a:p>
            <a:pPr>
              <a:defRPr sz="1800">
                <a:solidFill>
                  <a:srgbClr val="0433FF"/>
                </a:solidFill>
              </a:defRPr>
            </a:pPr>
            <a:r>
              <a:t>**Option**: Lesung aus „Open Mind, Open Heart“ („Das Gebet der Sammlung“)</a:t>
            </a:r>
          </a:p>
          <a:p>
            <a:pPr>
              <a:defRPr sz="1800">
                <a:solidFill>
                  <a:srgbClr val="0433FF"/>
                </a:solidFill>
              </a:defRPr>
            </a:pPr>
            <a:r>
              <a:t>Über die spirituelle Ebene des Seins</a:t>
            </a:r>
          </a:p>
          <a:p>
            <a:pPr>
              <a:defRPr sz="1800">
                <a:solidFill>
                  <a:srgbClr val="0433FF"/>
                </a:solidFill>
              </a:defRPr>
            </a:pPr>
            <a:r>
              <a:t>„Durch das Gebetswort erneuerst du deine Absicht, dich für Gott zu öffnen und Gott so anzunehmen, wie Gott ist. Das soll niemanden davon abhalten, zu anderen Zeiten anders zu beten, aber die Gebetszeit mit dem Gebet der Sammlung ist nicht dazu da, speziell für andere zu beten. Durch das Ja zu Gott betest du implizit für alle mit, in der Vergangenheit, Gegenwart und Zukunft. Du umfängst die ganze Schöpfung. Du nimmst die ganze Wirklichkeit an, angefangen mit Gott und mit dem Teil deiner eigenen Wirklichkeit, deren du dir normalerweise vielleicht gar nicht bewusst bist, nämlich der spirituellen Ebene deines Seins.“</a:t>
            </a:r>
          </a:p>
          <a:p>
            <a:pPr algn="ctr">
              <a:defRPr b="1">
                <a:latin typeface="Arial"/>
                <a:ea typeface="Arial"/>
                <a:cs typeface="Arial"/>
                <a:sym typeface="Arial"/>
              </a:defRPr>
            </a:pPr>
          </a:p>
          <a:p>
            <a:pPr algn="ctr">
              <a:defRPr b="1">
                <a:latin typeface="Arial"/>
                <a:ea typeface="Arial"/>
                <a:cs typeface="Arial"/>
                <a:sym typeface="Arial"/>
              </a:defRPr>
            </a:pPr>
          </a:p>
          <a:p>
            <a:pPr algn="ctr">
              <a:defRPr b="1">
                <a:latin typeface="Arial"/>
                <a:ea typeface="Arial"/>
                <a:cs typeface="Arial"/>
                <a:sym typeface="Arial"/>
              </a:defRPr>
            </a:pPr>
          </a:p>
          <a:p>
            <a:pPr algn="ctr">
              <a:defRPr b="1">
                <a:latin typeface="Arial"/>
                <a:ea typeface="Arial"/>
                <a:cs typeface="Arial"/>
                <a:sym typeface="Arial"/>
              </a:defRPr>
            </a:pPr>
            <a:r>
              <a:t>19. Guideline 4</a:t>
            </a:r>
          </a:p>
          <a:p>
            <a:pPr algn="ctr">
              <a:defRPr b="1">
                <a:latin typeface="Arial"/>
                <a:ea typeface="Arial"/>
                <a:cs typeface="Arial"/>
                <a:sym typeface="Arial"/>
              </a:defRPr>
            </a:pPr>
          </a:p>
          <a:p>
            <a:pPr>
              <a:lnSpc>
                <a:spcPts val="1500"/>
              </a:lnSpc>
              <a:spcBef>
                <a:spcPts val="800"/>
              </a:spcBef>
              <a:defRPr b="1" sz="1800">
                <a:latin typeface="Times New Roman"/>
                <a:ea typeface="Times New Roman"/>
                <a:cs typeface="Times New Roman"/>
                <a:sym typeface="Times New Roman"/>
              </a:defRPr>
            </a:pPr>
            <a:r>
              <a:t>At the end of the prayer period, remain in silence with eyes closed for a couple of minutes.</a:t>
            </a:r>
            <a:r>
              <a:rPr>
                <a:latin typeface="+mj-lt"/>
                <a:ea typeface="+mj-ea"/>
                <a:cs typeface="+mj-cs"/>
                <a:sym typeface="Helvetica"/>
              </a:rPr>
              <a:t> </a:t>
            </a:r>
            <a:r>
              <a:rPr b="0"/>
              <a:t> </a:t>
            </a:r>
            <a:endParaRPr b="0"/>
          </a:p>
          <a:p>
            <a:pPr>
              <a:lnSpc>
                <a:spcPts val="1500"/>
              </a:lnSpc>
              <a:spcBef>
                <a:spcPts val="800"/>
              </a:spcBef>
              <a:defRPr>
                <a:latin typeface="Segoe UI"/>
                <a:ea typeface="Segoe UI"/>
                <a:cs typeface="Segoe UI"/>
                <a:sym typeface="Segoe UI"/>
              </a:defRPr>
            </a:pPr>
          </a:p>
          <a:p>
            <a:pPr>
              <a:lnSpc>
                <a:spcPts val="1500"/>
              </a:lnSpc>
              <a:spcBef>
                <a:spcPts val="800"/>
              </a:spcBef>
              <a:defRPr sz="1800">
                <a:latin typeface="Times New Roman"/>
                <a:ea typeface="Times New Roman"/>
                <a:cs typeface="Times New Roman"/>
                <a:sym typeface="Times New Roman"/>
              </a:defRPr>
            </a:pPr>
            <a:r>
              <a:t>The additional time enables us to gently bring the atmosphere of silence into the activity of everyday life.</a:t>
            </a:r>
          </a:p>
          <a:p>
            <a:pPr>
              <a:lnSpc>
                <a:spcPts val="1500"/>
              </a:lnSpc>
              <a:spcBef>
                <a:spcPts val="800"/>
              </a:spcBef>
              <a:defRPr sz="1800">
                <a:latin typeface="Times New Roman"/>
                <a:ea typeface="Times New Roman"/>
                <a:cs typeface="Times New Roman"/>
                <a:sym typeface="Times New Roman"/>
              </a:defRPr>
            </a:pPr>
            <a:r>
              <a:t> </a:t>
            </a:r>
            <a:endParaRPr>
              <a:latin typeface="Segoe UI"/>
              <a:ea typeface="Segoe UI"/>
              <a:cs typeface="Segoe UI"/>
              <a:sym typeface="Segoe UI"/>
            </a:endParaRPr>
          </a:p>
          <a:p>
            <a:pPr>
              <a:lnSpc>
                <a:spcPts val="1500"/>
              </a:lnSpc>
              <a:spcBef>
                <a:spcPts val="800"/>
              </a:spcBef>
              <a:defRPr sz="1800">
                <a:latin typeface="Times New Roman"/>
                <a:ea typeface="Times New Roman"/>
                <a:cs typeface="Times New Roman"/>
                <a:sym typeface="Times New Roman"/>
              </a:defRPr>
            </a:pPr>
            <a:r>
              <a:t>If this prayer is done in a group, the leader may slowly recite a prayer such as the Lord’s Prayer while the others listen.</a:t>
            </a:r>
            <a:r>
              <a:rPr>
                <a:latin typeface="+mj-lt"/>
                <a:ea typeface="+mj-ea"/>
                <a:cs typeface="+mj-cs"/>
                <a:sym typeface="Helvetica"/>
              </a:rPr>
              <a:t> </a:t>
            </a:r>
            <a:r>
              <a:t> </a:t>
            </a:r>
          </a:p>
          <a:p>
            <a:pPr>
              <a:lnSpc>
                <a:spcPts val="1500"/>
              </a:lnSpc>
              <a:spcBef>
                <a:spcPts val="800"/>
              </a:spcBef>
              <a:defRPr>
                <a:latin typeface="Segoe UI"/>
                <a:ea typeface="Segoe UI"/>
                <a:cs typeface="Segoe UI"/>
                <a:sym typeface="Segoe UI"/>
              </a:defRPr>
            </a:pPr>
          </a:p>
          <a:p>
            <a:pPr>
              <a:lnSpc>
                <a:spcPts val="1500"/>
              </a:lnSpc>
              <a:spcBef>
                <a:spcPts val="800"/>
              </a:spcBef>
              <a:defRPr sz="1800">
                <a:latin typeface="Times New Roman"/>
                <a:ea typeface="Times New Roman"/>
                <a:cs typeface="Times New Roman"/>
                <a:sym typeface="Times New Roman"/>
              </a:defRPr>
            </a:pPr>
            <a:r>
              <a:t>The recommended time for this prayer is twenty minutes.</a:t>
            </a:r>
          </a:p>
          <a:p>
            <a:pPr>
              <a:lnSpc>
                <a:spcPts val="1500"/>
              </a:lnSpc>
              <a:spcBef>
                <a:spcPts val="800"/>
              </a:spcBef>
              <a:defRPr sz="1800">
                <a:latin typeface="Times New Roman"/>
                <a:ea typeface="Times New Roman"/>
                <a:cs typeface="Times New Roman"/>
                <a:sym typeface="Times New Roman"/>
              </a:defRPr>
            </a:pPr>
            <a:r>
              <a:t> </a:t>
            </a:r>
            <a:endParaRPr>
              <a:latin typeface="Segoe UI"/>
              <a:ea typeface="Segoe UI"/>
              <a:cs typeface="Segoe UI"/>
              <a:sym typeface="Segoe UI"/>
            </a:endParaRPr>
          </a:p>
          <a:p>
            <a:pPr>
              <a:lnSpc>
                <a:spcPts val="1500"/>
              </a:lnSpc>
              <a:spcBef>
                <a:spcPts val="800"/>
              </a:spcBef>
              <a:defRPr sz="1800">
                <a:solidFill>
                  <a:srgbClr val="4472C4"/>
                </a:solidFill>
              </a:defRPr>
            </a:pPr>
            <a:r>
              <a:t>**Option** Read aloud from Open Mind, Open Heart (2006), p. 32.</a:t>
            </a:r>
          </a:p>
          <a:p>
            <a:pPr>
              <a:lnSpc>
                <a:spcPts val="1500"/>
              </a:lnSpc>
              <a:spcBef>
                <a:spcPts val="800"/>
              </a:spcBef>
              <a:defRPr sz="1800">
                <a:solidFill>
                  <a:srgbClr val="4472C4"/>
                </a:solidFill>
              </a:defRPr>
            </a:pPr>
            <a:r>
              <a:t> </a:t>
            </a:r>
            <a:endParaRPr>
              <a:latin typeface="Segoe UI"/>
              <a:ea typeface="Segoe UI"/>
              <a:cs typeface="Segoe UI"/>
              <a:sym typeface="Segoe UI"/>
            </a:endParaRPr>
          </a:p>
          <a:p>
            <a:pPr>
              <a:lnSpc>
                <a:spcPts val="1500"/>
              </a:lnSpc>
              <a:spcBef>
                <a:spcPts val="800"/>
              </a:spcBef>
              <a:defRPr b="1" sz="1800">
                <a:solidFill>
                  <a:srgbClr val="4472C4"/>
                </a:solidFill>
              </a:defRPr>
            </a:pPr>
            <a:r>
              <a:t>On the Spiritual Level of Being</a:t>
            </a:r>
            <a:r>
              <a:rPr b="0">
                <a:latin typeface="+mj-lt"/>
                <a:ea typeface="+mj-ea"/>
                <a:cs typeface="+mj-cs"/>
                <a:sym typeface="Helvetica"/>
              </a:rPr>
              <a:t> </a:t>
            </a:r>
            <a:r>
              <a:rPr b="0"/>
              <a:t> </a:t>
            </a:r>
            <a:endParaRPr>
              <a:latin typeface="Segoe UI"/>
              <a:ea typeface="Segoe UI"/>
              <a:cs typeface="Segoe UI"/>
              <a:sym typeface="Segoe UI"/>
            </a:endParaRPr>
          </a:p>
          <a:p>
            <a:pPr>
              <a:lnSpc>
                <a:spcPct val="150000"/>
              </a:lnSpc>
              <a:spcBef>
                <a:spcPts val="800"/>
              </a:spcBef>
              <a:defRPr sz="1800">
                <a:solidFill>
                  <a:srgbClr val="4472C4"/>
                </a:solidFill>
              </a:defRPr>
            </a:pPr>
            <a:r>
              <a:t>“The sacred word is a way of renewing your intention to open yourself to God and to accept God as God is. While this does not prevent anyone from praying in other forms at other times, the period of Centering Prayer is not the time to pray specifically for others. By consenting to God, you are implicitly praying for everyone past, present, and future. You are embracing the whole of creation. You are accepting all reality, beginning with God and with that part of your own reality of which you may not be generally aware, namely, the spiritual level of your being.” </a:t>
            </a:r>
            <a:endParaRPr>
              <a:latin typeface="Segoe UI"/>
              <a:ea typeface="Segoe UI"/>
              <a:cs typeface="Segoe UI"/>
              <a:sym typeface="Segoe UI"/>
            </a:endParaRPr>
          </a:p>
          <a:p>
            <a:pPr>
              <a:defRPr b="1"/>
            </a:pPr>
            <a:r>
              <a:t>19. Leitlinie 4</a:t>
            </a:r>
          </a:p>
          <a:p>
            <a:pPr>
              <a:defRPr b="1"/>
            </a:pPr>
            <a:r>
              <a:t>Verweile am Ende der Gebetszeit mit geschlossenen Augen ein paar Minuten in der Stille.</a:t>
            </a:r>
          </a:p>
          <a:p>
            <a:pPr/>
            <a:r>
              <a:t>Durch diese zusätzliche Zeit können wir die Atmosphäre der Stille in die Aktivitäten des täglichen Lebens einbringen.</a:t>
            </a:r>
          </a:p>
          <a:p>
            <a:pPr/>
            <a:r>
              <a:t>Wenn in einer Gruppe gebetet wird, kann der Kursleiter sachte ein Gebet wie das Vaterunser sprechen, während die anderen zuhören.</a:t>
            </a:r>
          </a:p>
          <a:p>
            <a:pPr/>
            <a:r>
              <a:t>Die empfohlene Dauer des Gebets ist 20 Minuten.</a:t>
            </a:r>
          </a:p>
          <a:p>
            <a:pPr/>
            <a:r>
              <a:t>**Option**: Lesung aus „Open Mind, Open Heart“ („Das Gebet der Sammlung“)</a:t>
            </a:r>
          </a:p>
          <a:p>
            <a:pPr/>
            <a:r>
              <a:t>Über die spirituelle Ebene des Seins</a:t>
            </a:r>
          </a:p>
          <a:p>
            <a:pPr/>
            <a:r>
              <a:t>„Durch das Gebetswort erneuerst du deine Absicht, dich für Gott zu öffnen und Gott so anzunehmen, wie Gott ist. Das soll niemanden davon abhalten, zu anderen Zeiten anders zu beten, aber die Gebetszeit mit dem Gebet der Sammlung ist nicht dazu da, speziell für andere zu beten. Durch das Ja zu Gott betest du implizit für alle mit, in der Vergangenheit, Gegenwart und Zukunft. Du umarmst die ganze Schöpfung. Du nimmst die ganze Wirklichkeit an, angefangen mit Gott und mit dem Teil deiner eigenen Wirklichkeit, deren du dir normalerweise vielleicht gar nicht bewusst bist, nämlich der spirituellen Ebene deines Seins.“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lgn="ctr">
              <a:defRPr b="1">
                <a:latin typeface="Arial"/>
                <a:ea typeface="Arial"/>
                <a:cs typeface="Arial"/>
                <a:sym typeface="Arial"/>
              </a:defRPr>
            </a:pPr>
            <a:r>
              <a:t>2. Prayer as Relationship</a:t>
            </a:r>
          </a:p>
          <a:p>
            <a:pPr algn="ctr">
              <a:defRPr b="1">
                <a:latin typeface="Arial"/>
                <a:ea typeface="Arial"/>
                <a:cs typeface="Arial"/>
                <a:sym typeface="Arial"/>
              </a:defRPr>
            </a:pPr>
            <a:r>
              <a:t>Conference One</a:t>
            </a:r>
          </a:p>
          <a:p>
            <a:pPr algn="ctr">
              <a:defRPr b="1">
                <a:latin typeface="Arial"/>
                <a:ea typeface="Arial"/>
                <a:cs typeface="Arial"/>
                <a:sym typeface="Arial"/>
              </a:defRPr>
            </a:pPr>
          </a:p>
          <a:p>
            <a:pPr algn="ctr">
              <a:defRPr b="1"/>
            </a:pPr>
            <a:r>
              <a:t>2 Gebet als Beziehung</a:t>
            </a:r>
          </a:p>
          <a:p>
            <a:pPr algn="ctr">
              <a:defRPr b="1"/>
            </a:pPr>
            <a:r>
              <a:t>Konferenz 1 </a:t>
            </a:r>
          </a:p>
          <a:p>
            <a:pPr algn="ctr">
              <a:defRPr b="1">
                <a:latin typeface="Arial"/>
                <a:ea typeface="Arial"/>
                <a:cs typeface="Arial"/>
                <a:sym typeface="Arial"/>
              </a:defRPr>
            </a:pPr>
          </a:p>
          <a:p>
            <a:pPr>
              <a:lnSpc>
                <a:spcPts val="1500"/>
              </a:lnSpc>
              <a:spcBef>
                <a:spcPts val="800"/>
              </a:spcBef>
              <a:defRPr>
                <a:latin typeface="Times New Roman"/>
                <a:ea typeface="Times New Roman"/>
                <a:cs typeface="Times New Roman"/>
                <a:sym typeface="Times New Roman"/>
              </a:defRPr>
            </a:pPr>
          </a:p>
          <a:p>
            <a:pPr>
              <a:lnSpc>
                <a:spcPts val="1500"/>
              </a:lnSpc>
              <a:spcBef>
                <a:spcPts val="800"/>
              </a:spcBef>
              <a:defRPr>
                <a:latin typeface="Times New Roman"/>
                <a:ea typeface="Times New Roman"/>
                <a:cs typeface="Times New Roman"/>
                <a:sym typeface="Times New Roman"/>
              </a:defRPr>
            </a:pPr>
            <a:r>
              <a:t>Für den Kursleiter:</a:t>
            </a:r>
          </a:p>
          <a:p>
            <a:pPr>
              <a:lnSpc>
                <a:spcPts val="1500"/>
              </a:lnSpc>
              <a:spcBef>
                <a:spcPts val="800"/>
              </a:spcBef>
              <a:defRPr>
                <a:latin typeface="Times New Roman"/>
                <a:ea typeface="Times New Roman"/>
                <a:cs typeface="Times New Roman"/>
                <a:sym typeface="Times New Roman"/>
              </a:defRPr>
            </a:pPr>
            <a:r>
              <a:t>Konferenztitelfolie /Kein vorgeschlagener Inhalt</a:t>
            </a:r>
          </a:p>
          <a:p>
            <a:pPr>
              <a:lnSpc>
                <a:spcPts val="1500"/>
              </a:lnSpc>
              <a:spcBef>
                <a:spcPts val="800"/>
              </a:spcBef>
              <a:defRPr>
                <a:latin typeface="Times New Roman"/>
                <a:ea typeface="Times New Roman"/>
                <a:cs typeface="Times New Roman"/>
                <a:sym typeface="Times New Roman"/>
              </a:defRPr>
            </a:pPr>
          </a:p>
          <a:p>
            <a:pPr/>
            <a:r>
              <a:t>NOTES TO PRESENTER:</a:t>
            </a:r>
          </a:p>
          <a:p>
            <a:pPr>
              <a:lnSpc>
                <a:spcPts val="1500"/>
              </a:lnSpc>
              <a:spcBef>
                <a:spcPts val="800"/>
              </a:spcBef>
              <a:defRPr>
                <a:latin typeface="Times New Roman"/>
                <a:ea typeface="Times New Roman"/>
                <a:cs typeface="Times New Roman"/>
                <a:sym typeface="Times New Roman"/>
              </a:defRPr>
            </a:pPr>
            <a:r>
              <a:t>CONFERENCE TITLE SLIDE | No suggested content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lgn="ctr">
              <a:defRPr b="1" sz="1800"/>
            </a:pPr>
            <a:r>
              <a:t>Übergang zum Gebet der Sammlung</a:t>
            </a:r>
          </a:p>
          <a:p>
            <a:pPr>
              <a:defRPr sz="1800"/>
            </a:pPr>
          </a:p>
          <a:p>
            <a:pPr>
              <a:defRPr b="1" sz="1800"/>
            </a:pPr>
            <a:r>
              <a:t>Auswählen eines ein- oder zweisilbigen Gebetsworts</a:t>
            </a:r>
          </a:p>
          <a:p>
            <a:pPr>
              <a:defRPr sz="1800"/>
            </a:pPr>
          </a:p>
          <a:p>
            <a:pPr>
              <a:defRPr sz="1800"/>
            </a:pPr>
            <a:r>
              <a:t>Für den Kursleiter: </a:t>
            </a:r>
          </a:p>
          <a:p>
            <a:pPr>
              <a:defRPr sz="1800"/>
            </a:pPr>
          </a:p>
          <a:p>
            <a:pPr>
              <a:defRPr sz="1800"/>
            </a:pPr>
            <a:r>
              <a:t>Bitte die Teilnehmer, ihre Augen zu schließen.</a:t>
            </a:r>
          </a:p>
          <a:p>
            <a:pPr>
              <a:defRPr sz="1800"/>
            </a:pPr>
          </a:p>
          <a:p>
            <a:pPr>
              <a:defRPr sz="1800"/>
            </a:pPr>
            <a:r>
              <a:t>Beginne mit einem kurzen Gebet zum Heiligen Geist. Z.B.: „Liebender Geist Gottes, wir öffnen dir unsere Herzen bei der Wahl unseres Gebetsworts.“</a:t>
            </a:r>
          </a:p>
          <a:p>
            <a:pPr>
              <a:defRPr sz="1800"/>
            </a:pPr>
          </a:p>
          <a:p>
            <a:pPr>
              <a:defRPr sz="1800"/>
            </a:pPr>
            <a:r>
              <a:t>Es gibt kein besseres oder heiligeres Wort.</a:t>
            </a:r>
          </a:p>
          <a:p>
            <a:pPr>
              <a:defRPr sz="1800"/>
            </a:pPr>
          </a:p>
          <a:p>
            <a:pPr>
              <a:defRPr sz="1800"/>
            </a:pPr>
            <a:r>
              <a:t>Wenn du ein Gebetswort gewählt hast, ändere es nicht während des Gebets, weil du dann ins Denken geraten würdest.</a:t>
            </a:r>
          </a:p>
          <a:p>
            <a:pPr>
              <a:defRPr sz="1800"/>
            </a:pPr>
          </a:p>
          <a:p>
            <a:pPr>
              <a:defRPr sz="1800"/>
            </a:pPr>
            <a:r>
              <a:t>Beispiele: Gott, Jesus, Gnade, ja, Liebe, Friede, offen, Stille, Glaube, hier, jetzt.  Du kannst auch ein Wort aus einer anderen Sprache wählen wie Abba oder Shalom.</a:t>
            </a:r>
          </a:p>
          <a:p>
            <a:pPr>
              <a:defRPr sz="1800"/>
            </a:pPr>
          </a:p>
          <a:p>
            <a:pPr>
              <a:defRPr sz="1800"/>
            </a:pPr>
            <a:r>
              <a:t>Gib den Teilnehmern Zeit, ein ein- oder zweisilbiges Gebetswort auszusuchen (ungefähr zwei Minuten).</a:t>
            </a:r>
          </a:p>
          <a:p>
            <a:pPr>
              <a:defRPr sz="1800"/>
            </a:pPr>
          </a:p>
          <a:p>
            <a:pPr>
              <a:defRPr sz="1800"/>
            </a:pPr>
            <a:r>
              <a:t>Wenn sie sich nicht gleich für ein Wort entscheiden können, schlage ihnen vor, das Wort „Friede“ oder „ja“ zu verwenden.</a:t>
            </a:r>
          </a:p>
          <a:p>
            <a:pPr algn="ctr">
              <a:defRPr b="1">
                <a:latin typeface="Arial"/>
                <a:ea typeface="Arial"/>
                <a:cs typeface="Arial"/>
                <a:sym typeface="Arial"/>
              </a:defRPr>
            </a:pPr>
          </a:p>
          <a:p>
            <a:pPr algn="ctr">
              <a:defRPr b="1">
                <a:latin typeface="Arial"/>
                <a:ea typeface="Arial"/>
                <a:cs typeface="Arial"/>
                <a:sym typeface="Arial"/>
              </a:defRPr>
            </a:pPr>
          </a:p>
          <a:p>
            <a:pPr algn="ctr">
              <a:defRPr b="1">
                <a:latin typeface="Arial"/>
                <a:ea typeface="Arial"/>
                <a:cs typeface="Arial"/>
                <a:sym typeface="Arial"/>
              </a:defRPr>
            </a:pPr>
          </a:p>
          <a:p>
            <a:pPr algn="ctr">
              <a:defRPr b="1">
                <a:latin typeface="Arial"/>
                <a:ea typeface="Arial"/>
                <a:cs typeface="Arial"/>
                <a:sym typeface="Arial"/>
              </a:defRPr>
            </a:pPr>
            <a:r>
              <a:t>20. Transition to Centering Prayer </a:t>
            </a:r>
          </a:p>
          <a:p>
            <a:pPr algn="ctr">
              <a:defRPr b="1">
                <a:latin typeface="Arial"/>
                <a:ea typeface="Arial"/>
                <a:cs typeface="Arial"/>
                <a:sym typeface="Arial"/>
              </a:defRPr>
            </a:pPr>
          </a:p>
          <a:p>
            <a:pPr>
              <a:lnSpc>
                <a:spcPts val="1500"/>
              </a:lnSpc>
              <a:spcBef>
                <a:spcPts val="800"/>
              </a:spcBef>
              <a:defRPr b="1" sz="1800">
                <a:latin typeface="Times New Roman"/>
                <a:ea typeface="Times New Roman"/>
                <a:cs typeface="Times New Roman"/>
                <a:sym typeface="Times New Roman"/>
              </a:defRPr>
            </a:pPr>
            <a:r>
              <a:t>Choosing A Sacred Word of One or Two Syllables</a:t>
            </a:r>
          </a:p>
          <a:p>
            <a:pPr>
              <a:lnSpc>
                <a:spcPts val="1500"/>
              </a:lnSpc>
              <a:spcBef>
                <a:spcPts val="800"/>
              </a:spcBef>
              <a:defRPr>
                <a:latin typeface="Segoe UI"/>
                <a:ea typeface="Segoe UI"/>
                <a:cs typeface="Segoe UI"/>
                <a:sym typeface="Segoe UI"/>
              </a:defRPr>
            </a:pPr>
          </a:p>
          <a:p>
            <a:pPr>
              <a:lnSpc>
                <a:spcPts val="1500"/>
              </a:lnSpc>
              <a:spcBef>
                <a:spcPts val="800"/>
              </a:spcBef>
              <a:defRPr i="1" sz="1800">
                <a:latin typeface="Times New Roman"/>
                <a:ea typeface="Times New Roman"/>
                <a:cs typeface="Times New Roman"/>
                <a:sym typeface="Times New Roman"/>
              </a:defRPr>
            </a:pPr>
            <a:r>
              <a:t>NOTES TO PRESENTER:</a:t>
            </a:r>
            <a:r>
              <a:rPr i="0"/>
              <a:t> </a:t>
            </a:r>
          </a:p>
          <a:p>
            <a:pPr>
              <a:lnSpc>
                <a:spcPts val="1500"/>
              </a:lnSpc>
              <a:spcBef>
                <a:spcPts val="800"/>
              </a:spcBef>
              <a:defRPr i="1" sz="1800">
                <a:latin typeface="Times New Roman"/>
                <a:ea typeface="Times New Roman"/>
                <a:cs typeface="Times New Roman"/>
                <a:sym typeface="Times New Roman"/>
              </a:defRPr>
            </a:pPr>
            <a:r>
              <a:t>Invite participants to close their eyes.</a:t>
            </a:r>
          </a:p>
          <a:p>
            <a:pPr>
              <a:lnSpc>
                <a:spcPts val="1500"/>
              </a:lnSpc>
              <a:spcBef>
                <a:spcPts val="800"/>
              </a:spcBef>
              <a:defRPr>
                <a:latin typeface="Segoe UI"/>
                <a:ea typeface="Segoe UI"/>
                <a:cs typeface="Segoe UI"/>
                <a:sym typeface="Segoe UI"/>
              </a:defRPr>
            </a:pPr>
          </a:p>
          <a:p>
            <a:pPr>
              <a:lnSpc>
                <a:spcPts val="1500"/>
              </a:lnSpc>
              <a:spcBef>
                <a:spcPts val="800"/>
              </a:spcBef>
              <a:defRPr i="1" sz="1800">
                <a:latin typeface="Times New Roman"/>
                <a:ea typeface="Times New Roman"/>
                <a:cs typeface="Times New Roman"/>
                <a:sym typeface="Times New Roman"/>
              </a:defRPr>
            </a:pPr>
            <a:r>
              <a:t>Begin with a short prayer to the Holy Spirit. For example: “Loving Spirit of God, we open our hearts to you as we choose our Sacred Word.”</a:t>
            </a:r>
            <a:r>
              <a:rPr i="0"/>
              <a:t> </a:t>
            </a:r>
            <a:endParaRPr i="0"/>
          </a:p>
          <a:p>
            <a:pPr>
              <a:lnSpc>
                <a:spcPts val="1500"/>
              </a:lnSpc>
              <a:spcBef>
                <a:spcPts val="800"/>
              </a:spcBef>
              <a:defRPr>
                <a:latin typeface="Segoe UI"/>
                <a:ea typeface="Segoe UI"/>
                <a:cs typeface="Segoe UI"/>
                <a:sym typeface="Segoe UI"/>
              </a:defRPr>
            </a:pPr>
          </a:p>
          <a:p>
            <a:pPr marL="285750" indent="-285750">
              <a:lnSpc>
                <a:spcPts val="1500"/>
              </a:lnSpc>
              <a:buSzPct val="100000"/>
              <a:buFont typeface="Arial"/>
              <a:buChar char="•"/>
              <a:defRPr sz="1800">
                <a:latin typeface="Times New Roman"/>
                <a:ea typeface="Times New Roman"/>
                <a:cs typeface="Times New Roman"/>
                <a:sym typeface="Times New Roman"/>
              </a:defRPr>
            </a:pPr>
            <a:r>
              <a:t>There isn’t a better word or more sacred word. </a:t>
            </a:r>
          </a:p>
          <a:p>
            <a:pPr marL="285750" indent="-285750">
              <a:lnSpc>
                <a:spcPts val="1500"/>
              </a:lnSpc>
              <a:buSzPct val="100000"/>
              <a:buChar char="▪"/>
              <a:defRPr sz="1800">
                <a:latin typeface="Times New Roman"/>
                <a:ea typeface="Times New Roman"/>
                <a:cs typeface="Times New Roman"/>
                <a:sym typeface="Times New Roman"/>
              </a:defRPr>
            </a:pPr>
          </a:p>
          <a:p>
            <a:pPr marL="285750" indent="-285750">
              <a:lnSpc>
                <a:spcPts val="1500"/>
              </a:lnSpc>
              <a:buSzPct val="100000"/>
              <a:buFont typeface="Arial"/>
              <a:buChar char="•"/>
              <a:defRPr sz="1800">
                <a:latin typeface="Times New Roman"/>
                <a:ea typeface="Times New Roman"/>
                <a:cs typeface="Times New Roman"/>
                <a:sym typeface="Times New Roman"/>
              </a:defRPr>
            </a:pPr>
            <a:r>
              <a:t>After choosing a sacred word, do not change it during the period of Centering Prayer because that would be engaging thoughts.</a:t>
            </a:r>
          </a:p>
          <a:p>
            <a:pPr marL="285750" indent="-285750">
              <a:lnSpc>
                <a:spcPts val="1500"/>
              </a:lnSpc>
              <a:buSzPct val="100000"/>
              <a:buChar char="▪"/>
              <a:defRPr sz="1800">
                <a:latin typeface="Times New Roman"/>
                <a:ea typeface="Times New Roman"/>
                <a:cs typeface="Times New Roman"/>
                <a:sym typeface="Times New Roman"/>
              </a:defRPr>
            </a:pPr>
          </a:p>
          <a:p>
            <a:pPr marL="285750" indent="-285750">
              <a:lnSpc>
                <a:spcPts val="1500"/>
              </a:lnSpc>
              <a:buSzPct val="100000"/>
              <a:buFont typeface="Arial"/>
              <a:buChar char="•"/>
              <a:defRPr sz="1800">
                <a:latin typeface="Times New Roman"/>
                <a:ea typeface="Times New Roman"/>
                <a:cs typeface="Times New Roman"/>
                <a:sym typeface="Times New Roman"/>
              </a:defRPr>
            </a:pPr>
            <a:r>
              <a:t>Examples: God, Jesus, Mercy, Yes, Love, Listen, Peace, Let Go, Silence, Trust, Here, Now. You may choose a word from another language, such as Abba or Shalom. </a:t>
            </a:r>
          </a:p>
          <a:p>
            <a:pPr marL="285750" indent="-285750">
              <a:lnSpc>
                <a:spcPts val="1500"/>
              </a:lnSpc>
              <a:buSzPct val="100000"/>
              <a:buChar char="▪"/>
              <a:defRPr sz="1800">
                <a:latin typeface="Times New Roman"/>
                <a:ea typeface="Times New Roman"/>
                <a:cs typeface="Times New Roman"/>
                <a:sym typeface="Times New Roman"/>
              </a:defRPr>
            </a:pPr>
          </a:p>
          <a:p>
            <a:pPr marL="285750" indent="-285750">
              <a:lnSpc>
                <a:spcPts val="1500"/>
              </a:lnSpc>
              <a:buSzPct val="100000"/>
              <a:buFont typeface="Arial"/>
              <a:buChar char="•"/>
              <a:defRPr i="1" sz="1800">
                <a:latin typeface="Times New Roman"/>
                <a:ea typeface="Times New Roman"/>
                <a:cs typeface="Times New Roman"/>
                <a:sym typeface="Times New Roman"/>
              </a:defRPr>
            </a:pPr>
            <a:r>
              <a:t>Give the participants time to choose a sacred word, a word of one or two syllables (approximately two minutes). </a:t>
            </a:r>
          </a:p>
          <a:p>
            <a:pPr marL="285750" indent="-285750">
              <a:lnSpc>
                <a:spcPts val="1500"/>
              </a:lnSpc>
              <a:buSzPct val="100000"/>
              <a:buChar char="▪"/>
              <a:defRPr i="1" sz="1800">
                <a:latin typeface="Times New Roman"/>
                <a:ea typeface="Times New Roman"/>
                <a:cs typeface="Times New Roman"/>
                <a:sym typeface="Times New Roman"/>
              </a:defRPr>
            </a:pPr>
          </a:p>
          <a:p>
            <a:pPr marL="285750" indent="-285750">
              <a:lnSpc>
                <a:spcPts val="1500"/>
              </a:lnSpc>
              <a:buSzPct val="100000"/>
              <a:buFont typeface="Arial"/>
              <a:buChar char="•"/>
              <a:defRPr i="1" sz="1800">
                <a:latin typeface="Times New Roman"/>
                <a:ea typeface="Times New Roman"/>
                <a:cs typeface="Times New Roman"/>
                <a:sym typeface="Times New Roman"/>
              </a:defRPr>
            </a:pPr>
            <a:r>
              <a:t>If they are unable to choose a word at this time, suggest using the word “peace” or “yes.” </a:t>
            </a:r>
          </a:p>
          <a:p>
            <a:pPr lvl="1" marL="644615" indent="-166615">
              <a:buSzPct val="100000"/>
              <a:buFont typeface="Arial"/>
              <a:buChar char="•"/>
              <a:defRPr>
                <a:latin typeface="Arial"/>
                <a:ea typeface="Arial"/>
                <a:cs typeface="Arial"/>
                <a:sym typeface="Arial"/>
              </a:defRPr>
            </a:pPr>
          </a:p>
          <a:p>
            <a:pPr>
              <a:defRPr b="1"/>
            </a:pPr>
            <a:r>
              <a:t>20. Übergang zum Gebet der Sammlung</a:t>
            </a:r>
          </a:p>
          <a:p>
            <a:pPr>
              <a:defRPr b="1"/>
            </a:pPr>
            <a:r>
              <a:t>Auswählen eines ein- oder zweisilbigen heiligen Worts</a:t>
            </a:r>
          </a:p>
          <a:p>
            <a:pPr>
              <a:defRPr i="1"/>
            </a:pPr>
            <a:r>
              <a:t>Für den Kursleiter: </a:t>
            </a:r>
          </a:p>
          <a:p>
            <a:pPr>
              <a:defRPr i="1"/>
            </a:pPr>
            <a:r>
              <a:t>Bitte die Teilnehmer, ihre Augen zu schließen.</a:t>
            </a:r>
          </a:p>
          <a:p>
            <a:pPr>
              <a:defRPr i="1"/>
            </a:pPr>
            <a:r>
              <a:t>Beginne mit einem kurzen Gebet zum Heiligen Geist. Z.B.: „Liebender Geist Gottes, wir öffnen dir unsere Herzen bei der Wahl unseres heiligen Worts.“</a:t>
            </a:r>
          </a:p>
          <a:p>
            <a:pPr marL="171450" indent="-171450">
              <a:buSzPct val="100000"/>
              <a:buFont typeface="Arial"/>
              <a:buChar char="•"/>
            </a:pPr>
            <a:r>
              <a:t>Es gibt kein besseres oder heiligeres Wort.</a:t>
            </a:r>
          </a:p>
          <a:p>
            <a:pPr marL="171450" indent="-171450">
              <a:buSzPct val="100000"/>
              <a:buFont typeface="Arial"/>
              <a:buChar char="•"/>
            </a:pPr>
            <a:r>
              <a:t>Wenn du ein Gebetswort gewählt hast, ändere es nicht während des Gebets, weil du dann ins Denken geraten würdest.</a:t>
            </a:r>
          </a:p>
          <a:p>
            <a:pPr marL="171450" indent="-171450">
              <a:buSzPct val="100000"/>
              <a:buFont typeface="Arial"/>
              <a:buChar char="•"/>
            </a:pPr>
            <a:r>
              <a:t>Beispiele: Gott, Jesus, Gnade, ja, Liebe, höre, Friede, lass los, Stille, Glaube, hier, jetzt. Du kannst auch ein Wort aus einer anderen Sprache wählen wie Abba oder Shalom.</a:t>
            </a:r>
          </a:p>
          <a:p>
            <a:pPr marL="171450" indent="-171450">
              <a:buSzPct val="100000"/>
              <a:buFont typeface="Arial"/>
              <a:buChar char="•"/>
              <a:defRPr i="1"/>
            </a:pPr>
            <a:r>
              <a:t>Gib den Teilnehmern Zeit, ein ein- oder zweisilbiges Gebetswort auszusuchen (ungefähr zwei Minuten).</a:t>
            </a:r>
          </a:p>
          <a:p>
            <a:pPr marL="171450" indent="-171450">
              <a:buSzPct val="100000"/>
              <a:buFont typeface="Arial"/>
              <a:buChar char="•"/>
              <a:defRPr i="1"/>
            </a:pPr>
            <a:r>
              <a:t>Wenn sie sich nicht gleich für ein Wort entscheiden können, schlage ihnen vor, das Wort „Friede“ oder „ja“ zu verwenden.</a:t>
            </a:r>
          </a:p>
          <a:p>
            <a:pPr lvl="1" marL="644615" indent="-166615">
              <a:buSzPct val="100000"/>
              <a:buFont typeface="Arial"/>
              <a:buChar char="•"/>
              <a:defRPr>
                <a:latin typeface="Arial"/>
                <a:ea typeface="Arial"/>
                <a:cs typeface="Arial"/>
                <a:sym typeface="Arial"/>
              </a:defRPr>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defRPr sz="1800"/>
            </a:pPr>
            <a:r>
              <a:rPr b="1"/>
              <a:t>Erste Gebetszeit</a:t>
            </a:r>
          </a:p>
          <a:p>
            <a:pPr>
              <a:defRPr i="1" sz="1800"/>
            </a:pPr>
            <a:r>
              <a:t>Für den Kursleiter: Führe die Teilnehmer in ihre erste Centering-Prayer-Gebetszeit. Leite sie zu einer bequemen und zugleich wachen Sitzhaltung an, die sich für ihre körperlichen Bedingungen gut eignet.</a:t>
            </a:r>
          </a:p>
          <a:p>
            <a:pPr>
              <a:defRPr i="1" sz="1800"/>
            </a:pPr>
          </a:p>
          <a:p>
            <a:pPr marL="171450" indent="-171450">
              <a:buSzPct val="100000"/>
              <a:buFont typeface="Arial"/>
              <a:buChar char="•"/>
              <a:defRPr sz="1800"/>
            </a:pPr>
            <a:r>
              <a:t>Ich lade euch ein, die Augen zu schließen.</a:t>
            </a:r>
          </a:p>
          <a:p>
            <a:pPr marL="171450" indent="-171450">
              <a:buSzPct val="100000"/>
              <a:buFont typeface="Arial"/>
              <a:buChar char="•"/>
              <a:defRPr sz="1800"/>
            </a:pPr>
            <a:r>
              <a:t>Euer Gebetswort ist ein Symbol für euer Ja/eure Zustimmung zu Gottes Gegenwart und Wirken in euch</a:t>
            </a:r>
          </a:p>
          <a:p>
            <a:pPr marL="171450" indent="-171450">
              <a:buSzPct val="100000"/>
              <a:buFont typeface="Arial"/>
              <a:buChar char="•"/>
              <a:defRPr sz="1800"/>
            </a:pPr>
            <a:r>
              <a:t>Kehrt ohne Mühe und ganz sanft zu eurem Gebetswort zurück, wenn ihr merkt, dass ihr Gedanken, Gefühlen und Empfindungen nachhängt.</a:t>
            </a:r>
          </a:p>
          <a:p>
            <a:pPr marL="171450" indent="-171450">
              <a:buSzPct val="100000"/>
              <a:buFont typeface="Arial"/>
              <a:buChar char="•"/>
              <a:defRPr sz="1800"/>
            </a:pPr>
            <a:r>
              <a:t>Das Ende der Gebetszeit wird durch die Glocke/Klangschale (oder ein Gebet) angezeigt. Ich spreche dann langsam ein Gebet, während ihr still zuhört.</a:t>
            </a:r>
          </a:p>
          <a:p>
            <a:pPr>
              <a:defRPr sz="1800"/>
            </a:pPr>
          </a:p>
          <a:p>
            <a:pPr>
              <a:defRPr sz="1800"/>
            </a:pPr>
          </a:p>
          <a:p>
            <a:pPr>
              <a:defRPr sz="1800"/>
            </a:pPr>
          </a:p>
          <a:p>
            <a:pPr>
              <a:defRPr sz="1800"/>
            </a:pPr>
          </a:p>
          <a:p>
            <a:pPr>
              <a:defRPr sz="1800"/>
            </a:pPr>
            <a:r>
              <a:t>Für den Kursleiter:</a:t>
            </a:r>
          </a:p>
          <a:p>
            <a:pPr>
              <a:defRPr sz="1800"/>
            </a:pPr>
          </a:p>
          <a:p>
            <a:pPr>
              <a:defRPr sz="1800"/>
            </a:pPr>
            <a:r>
              <a:t>Bitte die Teilnehmer beim Beginn der Gebetszeit, still ihr Gebetswort einzuführen als Symbol ihrer Einwilligung in Gottes Gegenwart und Wirken im Inneren.</a:t>
            </a:r>
          </a:p>
          <a:p>
            <a:pPr>
              <a:defRPr sz="1800"/>
            </a:pPr>
          </a:p>
          <a:p>
            <a:pPr>
              <a:defRPr sz="1800"/>
            </a:pPr>
            <a:r>
              <a:t>Beginne mit 10 bis 20 Minuten Centering Prayer nach ein paar tiefen Atemzügen, der in einem Gebet ausgesprochenen Absicht oder einer kurzen Schriftlesung.</a:t>
            </a:r>
          </a:p>
          <a:p>
            <a:pPr>
              <a:defRPr sz="1800"/>
            </a:pPr>
          </a:p>
          <a:p>
            <a:pPr>
              <a:defRPr sz="1800"/>
            </a:pPr>
            <a:r>
              <a:t>Am Ende der Gebetszeit spricht der Kursleiter langsam ein Gebet (wie das Vaterunser), und die Teilnehmer hören zu.</a:t>
            </a:r>
          </a:p>
          <a:p>
            <a:pPr>
              <a:defRPr sz="1800"/>
            </a:pPr>
            <a:r>
              <a:t>Lade nach einer Pause die Teilnehmer ein, behutsam ihre Augen zu öffnen.</a:t>
            </a:r>
          </a:p>
          <a:p>
            <a:pPr>
              <a:defRPr sz="1800"/>
            </a:pPr>
          </a:p>
          <a:p>
            <a:pPr>
              <a:defRPr sz="1800"/>
            </a:pPr>
            <a:r>
              <a:t>Frage: „Gibt es irgendwelche Fragen zum Centering Prayer, nachdem ihr jetzt eine erste Erfahrung damit machen konntet?“ </a:t>
            </a:r>
          </a:p>
          <a:p>
            <a:pPr>
              <a:defRPr sz="1800"/>
            </a:pPr>
            <a:r>
              <a:t>(Nach der zweiten Gebetszeit werden sie zum Teilen ihrer Erfahrung in diesen zwei Gebetszeiten eingeladen.)</a:t>
            </a:r>
          </a:p>
          <a:p>
            <a:pPr algn="ctr">
              <a:defRPr b="1" sz="1100">
                <a:latin typeface="Arial"/>
                <a:ea typeface="Arial"/>
                <a:cs typeface="Arial"/>
                <a:sym typeface="Arial"/>
              </a:defRPr>
            </a:pPr>
          </a:p>
          <a:p>
            <a:pPr algn="ctr">
              <a:defRPr b="1" sz="1100">
                <a:latin typeface="Arial"/>
                <a:ea typeface="Arial"/>
                <a:cs typeface="Arial"/>
                <a:sym typeface="Arial"/>
              </a:defRPr>
            </a:pPr>
            <a:r>
              <a:t>21. First Period of Centering Prayer </a:t>
            </a:r>
          </a:p>
          <a:p>
            <a:pPr algn="ctr">
              <a:defRPr b="1" i="1" sz="1100">
                <a:latin typeface="Arial"/>
                <a:ea typeface="Arial"/>
                <a:cs typeface="Arial"/>
                <a:sym typeface="Arial"/>
              </a:defRPr>
            </a:pPr>
          </a:p>
          <a:p>
            <a:pPr>
              <a:lnSpc>
                <a:spcPts val="1500"/>
              </a:lnSpc>
              <a:spcBef>
                <a:spcPts val="800"/>
              </a:spcBef>
              <a:defRPr i="1" sz="1800">
                <a:latin typeface="Times New Roman"/>
                <a:ea typeface="Times New Roman"/>
                <a:cs typeface="Times New Roman"/>
                <a:sym typeface="Times New Roman"/>
              </a:defRPr>
            </a:pPr>
            <a:r>
              <a:t>NOTES TO PRESENTER: Lead the participants into their first period of Centering Prayer. Guide them into a comfortable yet alert sitting position that suits each of their physical conditions well.</a:t>
            </a:r>
          </a:p>
          <a:p>
            <a:pPr>
              <a:lnSpc>
                <a:spcPts val="1500"/>
              </a:lnSpc>
              <a:spcBef>
                <a:spcPts val="800"/>
              </a:spcBef>
              <a:defRPr sz="1600">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I invite you to close your eyes.</a:t>
            </a:r>
          </a:p>
          <a:p>
            <a:pPr>
              <a:lnSpc>
                <a:spcPts val="1500"/>
              </a:lnSpc>
              <a:defRPr sz="1800">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Your sacred word is a symbol of your consent to God’s presence and action within. </a:t>
            </a:r>
          </a:p>
          <a:p>
            <a:pPr>
              <a:lnSpc>
                <a:spcPts val="1500"/>
              </a:lnSpc>
              <a:defRPr sz="1800">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Effortlessly and ever-so-gently return to your sacred word when you notice you have been engaged in thoughts, feelings, and sensations.</a:t>
            </a:r>
          </a:p>
          <a:p>
            <a:pPr>
              <a:lnSpc>
                <a:spcPts val="1500"/>
              </a:lnSpc>
              <a:defRPr sz="1800">
                <a:latin typeface="Times New Roman"/>
                <a:ea typeface="Times New Roman"/>
                <a:cs typeface="Times New Roman"/>
                <a:sym typeface="Times New Roman"/>
              </a:defRPr>
            </a:pPr>
          </a:p>
          <a:p>
            <a:pPr marL="285750" indent="-285750">
              <a:lnSpc>
                <a:spcPts val="1500"/>
              </a:lnSpc>
              <a:buSzPct val="100000"/>
              <a:buFont typeface="Arial"/>
              <a:buChar char="•"/>
              <a:defRPr sz="1800">
                <a:latin typeface="Times New Roman"/>
                <a:ea typeface="Times New Roman"/>
                <a:cs typeface="Times New Roman"/>
                <a:sym typeface="Times New Roman"/>
              </a:defRPr>
            </a:pPr>
            <a:r>
              <a:t>When the prayer period ends, as indicated by the bell (or a prayer), I will recite a prayer slowly while you listen and remain in silence with eyes closed for a couple of minutes. </a:t>
            </a:r>
          </a:p>
          <a:p>
            <a:pPr>
              <a:defRPr sz="1800">
                <a:latin typeface="WordVisiCarriageReturn_MSFontService"/>
                <a:ea typeface="WordVisiCarriageReturn_MSFontService"/>
                <a:cs typeface="WordVisiCarriageReturn_MSFontService"/>
                <a:sym typeface="WordVisiCarriageReturn_MSFontService"/>
              </a:defRPr>
            </a:pPr>
          </a:p>
          <a:p>
            <a:pPr>
              <a:lnSpc>
                <a:spcPts val="1500"/>
              </a:lnSpc>
              <a:spcBef>
                <a:spcPts val="800"/>
              </a:spcBef>
              <a:defRPr sz="1800">
                <a:latin typeface="WordVisiCarriageReturn_MSFontService"/>
                <a:ea typeface="WordVisiCarriageReturn_MSFontService"/>
                <a:cs typeface="WordVisiCarriageReturn_MSFontService"/>
                <a:sym typeface="WordVisiCarriageReturn_MSFontService"/>
              </a:defRPr>
            </a:pPr>
            <a:br/>
            <a:r>
              <a:t> </a:t>
            </a:r>
            <a:r>
              <a:rPr i="1">
                <a:latin typeface="Times New Roman"/>
                <a:ea typeface="Times New Roman"/>
                <a:cs typeface="Times New Roman"/>
                <a:sym typeface="Times New Roman"/>
              </a:rPr>
              <a:t>NOTES TO PRESENTER:</a:t>
            </a:r>
            <a:r>
              <a:rPr>
                <a:latin typeface="Times New Roman"/>
                <a:ea typeface="Times New Roman"/>
                <a:cs typeface="Times New Roman"/>
                <a:sym typeface="Times New Roman"/>
              </a:rPr>
              <a:t>  </a:t>
            </a:r>
            <a:endParaRPr sz="1600">
              <a:latin typeface="Times New Roman"/>
              <a:ea typeface="Times New Roman"/>
              <a:cs typeface="Times New Roman"/>
              <a:sym typeface="Times New Roman"/>
            </a:endParaRPr>
          </a:p>
          <a:p>
            <a:pPr marL="285750" indent="-285750">
              <a:lnSpc>
                <a:spcPts val="1500"/>
              </a:lnSpc>
              <a:buSzPct val="100000"/>
              <a:buChar char="▪"/>
              <a:defRPr i="1" sz="1800">
                <a:latin typeface="Times New Roman"/>
                <a:ea typeface="Times New Roman"/>
                <a:cs typeface="Times New Roman"/>
                <a:sym typeface="Times New Roman"/>
              </a:defRPr>
            </a:pPr>
            <a:r>
              <a:t>As you begin the prayer, invite participants to silently introduce their sacred word as the symbol of their consent to God’s presence and action within.</a:t>
            </a:r>
            <a:r>
              <a:rPr i="0"/>
              <a:t> </a:t>
            </a:r>
            <a:endParaRPr i="0"/>
          </a:p>
          <a:p>
            <a:pPr marL="285750" indent="-285750">
              <a:lnSpc>
                <a:spcPts val="1500"/>
              </a:lnSpc>
              <a:buSzPct val="100000"/>
              <a:buChar char="▪"/>
              <a:defRPr sz="1800">
                <a:latin typeface="Times New Roman"/>
                <a:ea typeface="Times New Roman"/>
                <a:cs typeface="Times New Roman"/>
                <a:sym typeface="Times New Roman"/>
              </a:defRPr>
            </a:pPr>
          </a:p>
          <a:p>
            <a:pPr marL="285750" indent="-285750">
              <a:lnSpc>
                <a:spcPts val="1500"/>
              </a:lnSpc>
              <a:buSzPct val="100000"/>
              <a:buChar char="▪"/>
              <a:defRPr i="1" sz="1800">
                <a:latin typeface="Times New Roman"/>
                <a:ea typeface="Times New Roman"/>
                <a:cs typeface="Times New Roman"/>
                <a:sym typeface="Times New Roman"/>
              </a:defRPr>
            </a:pPr>
            <a:r>
              <a:t>Begin ten to twenty (10-20) minutes of Centering Prayer after a couple of deep breaths, a spoken prayer of intention, or a short scripture reading.</a:t>
            </a:r>
            <a:r>
              <a:rPr i="0"/>
              <a:t> </a:t>
            </a:r>
            <a:endParaRPr i="0"/>
          </a:p>
          <a:p>
            <a:pPr>
              <a:lnSpc>
                <a:spcPts val="1500"/>
              </a:lnSpc>
              <a:defRPr sz="1800">
                <a:latin typeface="Times New Roman"/>
                <a:ea typeface="Times New Roman"/>
                <a:cs typeface="Times New Roman"/>
                <a:sym typeface="Times New Roman"/>
              </a:defRPr>
            </a:pPr>
          </a:p>
          <a:p>
            <a:pPr marL="285750" indent="-285750">
              <a:lnSpc>
                <a:spcPts val="1500"/>
              </a:lnSpc>
              <a:buSzPct val="100000"/>
              <a:buChar char="▪"/>
              <a:defRPr i="1" sz="1800">
                <a:latin typeface="Times New Roman"/>
                <a:ea typeface="Times New Roman"/>
                <a:cs typeface="Times New Roman"/>
                <a:sym typeface="Times New Roman"/>
              </a:defRPr>
            </a:pPr>
            <a:r>
              <a:t>At the end of the period of Centering Prayer, the presenter recites a prayer slowly (such as the Lord’s Prayer) while participants listen. </a:t>
            </a:r>
            <a:r>
              <a:rPr i="0"/>
              <a:t> </a:t>
            </a:r>
            <a:endParaRPr i="0"/>
          </a:p>
          <a:p>
            <a:pPr marL="285750" indent="-285750">
              <a:lnSpc>
                <a:spcPts val="1500"/>
              </a:lnSpc>
              <a:buSzPct val="100000"/>
              <a:buChar char="▪"/>
              <a:defRPr sz="1800">
                <a:latin typeface="Times New Roman"/>
                <a:ea typeface="Times New Roman"/>
                <a:cs typeface="Times New Roman"/>
                <a:sym typeface="Times New Roman"/>
              </a:defRPr>
            </a:pPr>
          </a:p>
          <a:p>
            <a:pPr marL="285750" indent="-285750">
              <a:lnSpc>
                <a:spcPts val="1500"/>
              </a:lnSpc>
              <a:buSzPct val="100000"/>
              <a:buChar char="▪"/>
              <a:defRPr i="1" sz="1800">
                <a:latin typeface="Times New Roman"/>
                <a:ea typeface="Times New Roman"/>
                <a:cs typeface="Times New Roman"/>
                <a:sym typeface="Times New Roman"/>
              </a:defRPr>
            </a:pPr>
            <a:r>
              <a:t>After a pause, invite participants to gently open their eyes.</a:t>
            </a:r>
            <a:r>
              <a:rPr i="0"/>
              <a:t> </a:t>
            </a:r>
            <a:endParaRPr i="0"/>
          </a:p>
          <a:p>
            <a:pPr marL="285750" indent="-285750">
              <a:lnSpc>
                <a:spcPts val="1500"/>
              </a:lnSpc>
              <a:buSzPct val="100000"/>
              <a:buChar char="▪"/>
              <a:defRPr sz="1800">
                <a:latin typeface="Times New Roman"/>
                <a:ea typeface="Times New Roman"/>
                <a:cs typeface="Times New Roman"/>
                <a:sym typeface="Times New Roman"/>
              </a:defRPr>
            </a:pPr>
          </a:p>
          <a:p>
            <a:pPr marL="285750" indent="-285750">
              <a:lnSpc>
                <a:spcPts val="1500"/>
              </a:lnSpc>
              <a:buSzPct val="100000"/>
              <a:buChar char="▪"/>
              <a:defRPr i="1" sz="1800">
                <a:latin typeface="Times New Roman"/>
                <a:ea typeface="Times New Roman"/>
                <a:cs typeface="Times New Roman"/>
                <a:sym typeface="Times New Roman"/>
              </a:defRPr>
            </a:pPr>
            <a:r>
              <a:t>Ask: “Are there </a:t>
            </a:r>
            <a:r>
              <a:rPr b="1"/>
              <a:t>any questions about Centering Prayer</a:t>
            </a:r>
            <a:r>
              <a:t> now that you have had a chance to experience the prayer?” (After the second period of Centering Prayer they will be invited to </a:t>
            </a:r>
            <a:r>
              <a:rPr b="1"/>
              <a:t>share their experience </a:t>
            </a:r>
            <a:r>
              <a:t>in these two Centering Prayer periods.)</a:t>
            </a:r>
            <a:r>
              <a:rPr i="0"/>
              <a:t> </a:t>
            </a:r>
            <a:endParaRPr i="0"/>
          </a:p>
          <a:p>
            <a:pPr marL="171450" indent="-171450">
              <a:buSzPct val="100000"/>
              <a:buFont typeface="Arial"/>
              <a:buChar char="•"/>
              <a:defRPr i="1"/>
            </a:pPr>
          </a:p>
          <a:p>
            <a:pPr marL="171450" indent="-171450">
              <a:buSzPct val="100000"/>
              <a:buFont typeface="Arial"/>
              <a:buChar char="•"/>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Shape 284"/>
          <p:cNvSpPr/>
          <p:nvPr>
            <p:ph type="sldImg"/>
          </p:nvPr>
        </p:nvSpPr>
        <p:spPr>
          <a:prstGeom prst="rect">
            <a:avLst/>
          </a:prstGeom>
        </p:spPr>
        <p:txBody>
          <a:bodyPr/>
          <a:lstStyle/>
          <a:p>
            <a:pPr/>
          </a:p>
        </p:txBody>
      </p:sp>
      <p:sp>
        <p:nvSpPr>
          <p:cNvPr id="285" name="Shape 285"/>
          <p:cNvSpPr/>
          <p:nvPr>
            <p:ph type="body" sz="quarter" idx="1"/>
          </p:nvPr>
        </p:nvSpPr>
        <p:spPr>
          <a:prstGeom prst="rect">
            <a:avLst/>
          </a:prstGeom>
        </p:spPr>
        <p:txBody>
          <a:bodyPr/>
          <a:lstStyle/>
          <a:p>
            <a:pPr algn="ctr">
              <a:defRPr b="1">
                <a:latin typeface="Arial"/>
                <a:ea typeface="Arial"/>
                <a:cs typeface="Arial"/>
                <a:sym typeface="Arial"/>
              </a:defRPr>
            </a:pPr>
            <a:r>
              <a:t>22. Thoughts &amp; Use of the Sacred Word</a:t>
            </a:r>
          </a:p>
          <a:p>
            <a:pPr algn="ctr">
              <a:defRPr b="1">
                <a:latin typeface="Arial"/>
                <a:ea typeface="Arial"/>
                <a:cs typeface="Arial"/>
                <a:sym typeface="Arial"/>
              </a:defRPr>
            </a:pPr>
            <a:r>
              <a:t>Conference Three</a:t>
            </a:r>
          </a:p>
          <a:p>
            <a:pPr/>
          </a:p>
          <a:p>
            <a:pPr/>
            <a:r>
              <a:t>NOTE TO PRESENTER:</a:t>
            </a:r>
          </a:p>
          <a:p>
            <a:pPr>
              <a:lnSpc>
                <a:spcPts val="1500"/>
              </a:lnSpc>
              <a:spcBef>
                <a:spcPts val="800"/>
              </a:spcBef>
              <a:defRPr sz="1800">
                <a:latin typeface="Times New Roman"/>
                <a:ea typeface="Times New Roman"/>
                <a:cs typeface="Times New Roman"/>
                <a:sym typeface="Times New Roman"/>
              </a:defRPr>
            </a:pPr>
            <a:r>
              <a:t>Conference Three TITLE SLIDE | No suggested content</a:t>
            </a:r>
          </a:p>
          <a:p>
            <a:pPr>
              <a:lnSpc>
                <a:spcPts val="1500"/>
              </a:lnSpc>
              <a:spcBef>
                <a:spcPts val="800"/>
              </a:spcBef>
              <a:defRPr i="1" sz="1800">
                <a:latin typeface="Times New Roman"/>
                <a:ea typeface="Times New Roman"/>
                <a:cs typeface="Times New Roman"/>
                <a:sym typeface="Times New Roman"/>
              </a:defRPr>
            </a:pPr>
            <a:r>
              <a:t>Für den Kursleiter</a:t>
            </a:r>
          </a:p>
          <a:p>
            <a:pPr>
              <a:lnSpc>
                <a:spcPts val="1500"/>
              </a:lnSpc>
              <a:spcBef>
                <a:spcPts val="800"/>
              </a:spcBef>
              <a:defRPr i="1" sz="1800">
                <a:latin typeface="Times New Roman"/>
                <a:ea typeface="Times New Roman"/>
                <a:cs typeface="Times New Roman"/>
                <a:sym typeface="Times New Roman"/>
              </a:defRPr>
            </a:pPr>
            <a:r>
              <a:t>22. Konferenz 3 Titelfolie /Kein empfohlener Inhalt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lgn="ctr">
              <a:defRPr b="1" sz="1800"/>
            </a:pPr>
            <a:r>
              <a:t>23. Leitlinie 3</a:t>
            </a:r>
          </a:p>
          <a:p>
            <a:pPr>
              <a:defRPr b="1" sz="1800"/>
            </a:pPr>
            <a:r>
              <a:t>“Bemerkst du, dass du Gedanken nachgehst, kehre behutsam zu deinem Gebetswort zurück..”</a:t>
            </a:r>
          </a:p>
          <a:p>
            <a:pPr>
              <a:defRPr b="1" sz="1800"/>
            </a:pPr>
          </a:p>
          <a:p>
            <a:pPr marL="171450" indent="-171450">
              <a:buSzPct val="100000"/>
              <a:buFont typeface="Arial"/>
              <a:buChar char="•"/>
              <a:defRPr sz="1800"/>
            </a:pPr>
            <a:r>
              <a:t>Das Gebetswort ist ein Symbol, das unsere Einwilligung in die Gegenwart und das Wirken Gottes in uns ausdrückt.</a:t>
            </a:r>
          </a:p>
          <a:p>
            <a:pPr>
              <a:defRPr sz="1800"/>
            </a:pPr>
          </a:p>
          <a:p>
            <a:pPr marL="171450" indent="-171450">
              <a:buSzPct val="100000"/>
              <a:buFont typeface="Arial"/>
              <a:buChar char="•"/>
              <a:defRPr sz="1800"/>
            </a:pPr>
            <a:r>
              <a:t>Für das Gebetswort ist nicht seine inhärenten Bedeutung an sich wichtig, sondern die Bedeutung, die wir ihm als Ausdruck unserer Absicht zuzustimmen geben.</a:t>
            </a:r>
          </a:p>
          <a:p>
            <a:pPr>
              <a:defRPr sz="1800"/>
            </a:pPr>
          </a:p>
          <a:p>
            <a:pPr marL="171450" indent="-171450">
              <a:buSzPct val="100000"/>
              <a:buFont typeface="Arial"/>
              <a:buChar char="•"/>
              <a:defRPr sz="1800"/>
            </a:pPr>
            <a:r>
              <a:t>Wenn wir an Gedanken hängenbleiben, kehren wir sanft zu unserem Gebetswort zurück. Wenn ein Gedanke einfach nur kommt und ganz natürlich wieder geht, brauchen wir unser Wort nicht. Wir können uns unsere Gedanken wie Boote auf einem Fluss vorstellen und Gottes innewohnende Gegenwart als den Fluss selbst. Während der Gebetszeit lassen wir unsere Gedanken los – wir lassen sie wie Boote los, die einen Fluss hinuntertreiben – und ruhen im Glauben in der Gegenwart Gottes in uns.</a:t>
            </a:r>
          </a:p>
          <a:p>
            <a:pPr>
              <a:defRPr sz="1800"/>
            </a:pPr>
          </a:p>
          <a:p>
            <a:pPr marL="171450" indent="-171450">
              <a:buSzPct val="100000"/>
              <a:buFont typeface="Arial"/>
              <a:buChar char="•"/>
              <a:defRPr sz="1800"/>
            </a:pPr>
            <a:r>
              <a:t>Jede Rückkehr zu unserem Gebetswort ist ein Gebet und ein Akt der Liebe. </a:t>
            </a:r>
          </a:p>
          <a:p>
            <a:pPr>
              <a:defRPr sz="1800"/>
            </a:pPr>
          </a:p>
          <a:p>
            <a:pPr marL="171450" indent="-171450">
              <a:buSzPct val="100000"/>
              <a:buFont typeface="Arial"/>
              <a:buChar char="•"/>
              <a:defRPr sz="1800"/>
            </a:pPr>
            <a:r>
              <a:t>Statt eines Gebetsworts bevorzugen manche Menschen einen einfachen Blick nach innen hin zur Göttlichen Gegenwart oder das Wahrnehmen des eigenen Atems. Beides erfordert keinen körperlichen Ausdruck. Egal welches Symbol benutzt wird, ein Wort, ein innerer Blick, der Atem, jedes drückt unsere Einwilligung in Gottes Gegenwart und Wirken aus.</a:t>
            </a:r>
          </a:p>
          <a:p>
            <a:pPr algn="ctr">
              <a:defRPr b="1">
                <a:latin typeface="Arial"/>
                <a:ea typeface="Arial"/>
                <a:cs typeface="Arial"/>
                <a:sym typeface="Arial"/>
              </a:defRPr>
            </a:pPr>
          </a:p>
          <a:p>
            <a:pPr algn="ctr">
              <a:defRPr b="1">
                <a:latin typeface="Arial"/>
                <a:ea typeface="Arial"/>
                <a:cs typeface="Arial"/>
                <a:sym typeface="Arial"/>
              </a:defRPr>
            </a:pPr>
            <a:r>
              <a:t>23. Guideline 3 </a:t>
            </a:r>
          </a:p>
          <a:p>
            <a:pPr algn="ctr">
              <a:defRPr b="1">
                <a:latin typeface="Arial"/>
                <a:ea typeface="Arial"/>
                <a:cs typeface="Arial"/>
                <a:sym typeface="Arial"/>
              </a:defRPr>
            </a:pPr>
          </a:p>
          <a:p>
            <a:pPr>
              <a:lnSpc>
                <a:spcPts val="1500"/>
              </a:lnSpc>
              <a:spcBef>
                <a:spcPts val="800"/>
              </a:spcBef>
              <a:defRPr b="1">
                <a:latin typeface="Times New Roman"/>
                <a:ea typeface="Times New Roman"/>
                <a:cs typeface="Times New Roman"/>
                <a:sym typeface="Times New Roman"/>
              </a:defRPr>
            </a:pPr>
            <a:r>
              <a:t>“When engaged with your thoughts, return ever-so-gently to the sacred word.”</a:t>
            </a:r>
          </a:p>
          <a:p>
            <a:pPr>
              <a:lnSpc>
                <a:spcPts val="1500"/>
              </a:lnSpc>
              <a:spcBef>
                <a:spcPts val="800"/>
              </a:spcBef>
              <a:defRPr>
                <a:latin typeface="Segoe UI"/>
                <a:ea typeface="Segoe UI"/>
                <a:cs typeface="Segoe UI"/>
                <a:sym typeface="Segoe UI"/>
              </a:defRPr>
            </a:pPr>
          </a:p>
          <a:p>
            <a:pPr marL="285750" indent="-285750">
              <a:lnSpc>
                <a:spcPts val="1500"/>
              </a:lnSpc>
              <a:buSzPct val="100000"/>
              <a:buChar char="▪"/>
              <a:defRPr>
                <a:latin typeface="Times New Roman"/>
                <a:ea typeface="Times New Roman"/>
                <a:cs typeface="Times New Roman"/>
                <a:sym typeface="Times New Roman"/>
              </a:defRPr>
            </a:pPr>
            <a:r>
              <a:t>The sacred word is a symbol that expresses our consent to God’s presence and action within. </a:t>
            </a:r>
          </a:p>
          <a:p>
            <a:pPr marL="285750" indent="-285750">
              <a:lnSpc>
                <a:spcPts val="1500"/>
              </a:lnSpc>
              <a:buSzPct val="100000"/>
              <a:buChar char="▪"/>
              <a:defRPr>
                <a:latin typeface="Times New Roman"/>
                <a:ea typeface="Times New Roman"/>
                <a:cs typeface="Times New Roman"/>
                <a:sym typeface="Times New Roman"/>
              </a:defRPr>
            </a:pPr>
          </a:p>
          <a:p>
            <a:pPr marL="285750" indent="-285750">
              <a:lnSpc>
                <a:spcPts val="1500"/>
              </a:lnSpc>
              <a:buSzPct val="100000"/>
              <a:buChar char="▪"/>
              <a:defRPr>
                <a:latin typeface="Times New Roman"/>
                <a:ea typeface="Times New Roman"/>
                <a:cs typeface="Times New Roman"/>
                <a:sym typeface="Times New Roman"/>
              </a:defRPr>
            </a:pPr>
            <a:r>
              <a:t>It is sacred not because of its inherent meaning but because of the meaning we give it as the expression of our consent. </a:t>
            </a:r>
          </a:p>
          <a:p>
            <a:pPr marL="285750" indent="-285750">
              <a:lnSpc>
                <a:spcPts val="1500"/>
              </a:lnSpc>
              <a:buSzPct val="100000"/>
              <a:buChar char="▪"/>
              <a:defRPr>
                <a:latin typeface="Times New Roman"/>
                <a:ea typeface="Times New Roman"/>
                <a:cs typeface="Times New Roman"/>
                <a:sym typeface="Times New Roman"/>
              </a:defRPr>
            </a:pPr>
          </a:p>
          <a:p>
            <a:pPr marL="285750" indent="-285750">
              <a:lnSpc>
                <a:spcPts val="1500"/>
              </a:lnSpc>
              <a:buSzPct val="100000"/>
              <a:buChar char="▪"/>
              <a:defRPr>
                <a:latin typeface="Times New Roman"/>
                <a:ea typeface="Times New Roman"/>
                <a:cs typeface="Times New Roman"/>
                <a:sym typeface="Times New Roman"/>
              </a:defRPr>
            </a:pPr>
            <a:r>
              <a:t>When we are caught up in our thoughts, we gently return our sacred word. If a thought just comes and goes naturally, we do not need our word. We can think of our thoughts as boats on a river and God’s indwelling presence as the river itself. During Centering Prayer, we let go of our thoughts—we let them go by like boats floating down a river—and by faith we rest in God’s indwelling presence. </a:t>
            </a:r>
          </a:p>
          <a:p>
            <a:pPr marL="285750" indent="-285750">
              <a:lnSpc>
                <a:spcPts val="1500"/>
              </a:lnSpc>
              <a:buSzPct val="100000"/>
              <a:buChar char="▪"/>
              <a:defRPr>
                <a:latin typeface="Times New Roman"/>
                <a:ea typeface="Times New Roman"/>
                <a:cs typeface="Times New Roman"/>
                <a:sym typeface="Times New Roman"/>
              </a:defRPr>
            </a:pPr>
          </a:p>
          <a:p>
            <a:pPr marL="285750" indent="-285750">
              <a:lnSpc>
                <a:spcPts val="1500"/>
              </a:lnSpc>
              <a:buSzPct val="100000"/>
              <a:buChar char="▪"/>
              <a:defRPr>
                <a:latin typeface="Times New Roman"/>
                <a:ea typeface="Times New Roman"/>
                <a:cs typeface="Times New Roman"/>
                <a:sym typeface="Times New Roman"/>
              </a:defRPr>
            </a:pPr>
            <a:r>
              <a:t>Each return to our sacred word is a prayer and an act of love.</a:t>
            </a:r>
            <a:r>
              <a:rPr>
                <a:latin typeface="+mj-lt"/>
                <a:ea typeface="+mj-ea"/>
                <a:cs typeface="+mj-cs"/>
                <a:sym typeface="Helvetica"/>
              </a:rPr>
              <a:t> </a:t>
            </a:r>
            <a:endParaRPr>
              <a:latin typeface="+mj-lt"/>
              <a:ea typeface="+mj-ea"/>
              <a:cs typeface="+mj-cs"/>
              <a:sym typeface="Helvetica"/>
            </a:endParaRPr>
          </a:p>
          <a:p>
            <a:pPr marL="285750" indent="-285750">
              <a:lnSpc>
                <a:spcPts val="1500"/>
              </a:lnSpc>
              <a:buSzPct val="100000"/>
              <a:buChar char="▪"/>
              <a:defRPr>
                <a:latin typeface="Times New Roman"/>
                <a:ea typeface="Times New Roman"/>
                <a:cs typeface="Times New Roman"/>
                <a:sym typeface="Times New Roman"/>
              </a:defRPr>
            </a:pPr>
          </a:p>
          <a:p>
            <a:pPr marL="285750" indent="-285750">
              <a:lnSpc>
                <a:spcPts val="1500"/>
              </a:lnSpc>
              <a:buSzPct val="100000"/>
              <a:buChar char="▪"/>
              <a:defRPr>
                <a:latin typeface="Times New Roman"/>
                <a:ea typeface="Times New Roman"/>
                <a:cs typeface="Times New Roman"/>
                <a:sym typeface="Times New Roman"/>
              </a:defRPr>
            </a:pPr>
            <a:r>
              <a:t>Instead of a sacred word, a simple inward glance toward the Divine Presence, or a noticing of one’s breath may be a preferable symbol for some people. These require no physical expression. Whichever symbol is used, each expresses our consent to God’s presence and action. </a:t>
            </a:r>
          </a:p>
          <a:p>
            <a:pPr marL="171450" indent="-171450">
              <a:buSzPct val="100000"/>
              <a:buFont typeface="Arial"/>
              <a:buChar char="•"/>
            </a:pPr>
          </a:p>
          <a:p>
            <a:pPr marL="285750" indent="-285750">
              <a:lnSpc>
                <a:spcPts val="1500"/>
              </a:lnSpc>
              <a:buSzPct val="100000"/>
              <a:buChar char="▪"/>
              <a:defRPr>
                <a:latin typeface="Times New Roman"/>
                <a:ea typeface="Times New Roman"/>
                <a:cs typeface="Times New Roman"/>
                <a:sym typeface="Times New Roman"/>
              </a:defRPr>
            </a:pPr>
          </a:p>
          <a:p>
            <a:pPr>
              <a:spcBef>
                <a:spcPts val="600"/>
              </a:spcBef>
              <a:defRPr>
                <a:latin typeface="Arial"/>
                <a:ea typeface="Arial"/>
                <a:cs typeface="Arial"/>
                <a:sym typeface="Arial"/>
              </a:defRPr>
            </a:pPr>
            <a:r>
              <a: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lgn="ctr">
              <a:defRPr b="1" sz="1800"/>
            </a:pPr>
            <a:r>
              <a:t>24. Gedanken sind ein Oberbegriff</a:t>
            </a:r>
          </a:p>
          <a:p>
            <a:pPr>
              <a:defRPr b="1" sz="1800"/>
            </a:pPr>
          </a:p>
          <a:p>
            <a:pPr>
              <a:defRPr sz="1800"/>
            </a:pPr>
            <a:r>
              <a:t>„Gedanken“ sind ein Oberbegriff für jede Wahrnehmung wie z.B.</a:t>
            </a:r>
          </a:p>
          <a:p>
            <a:pPr marL="171450" indent="-171450">
              <a:buSzPct val="100000"/>
              <a:buFont typeface="Arial"/>
              <a:buChar char="•"/>
              <a:defRPr sz="1800"/>
            </a:pPr>
            <a:r>
              <a:t>Körperempfindungen</a:t>
            </a:r>
          </a:p>
          <a:p>
            <a:pPr marL="171450" indent="-171450">
              <a:buSzPct val="100000"/>
              <a:buFont typeface="Arial"/>
              <a:buChar char="•"/>
              <a:defRPr sz="1800"/>
            </a:pPr>
            <a:r>
              <a:t>Sinneswahrnehmungen</a:t>
            </a:r>
          </a:p>
          <a:p>
            <a:pPr marL="171450" indent="-171450">
              <a:buSzPct val="100000"/>
              <a:buFont typeface="Arial"/>
              <a:buChar char="•"/>
              <a:defRPr sz="1800"/>
            </a:pPr>
            <a:r>
              <a:t>Gefühle</a:t>
            </a:r>
          </a:p>
          <a:p>
            <a:pPr marL="171450" indent="-171450">
              <a:buSzPct val="100000"/>
              <a:buFont typeface="Arial"/>
              <a:buChar char="•"/>
              <a:defRPr sz="1800"/>
            </a:pPr>
            <a:r>
              <a:t>Bilder</a:t>
            </a:r>
          </a:p>
          <a:p>
            <a:pPr marL="171450" indent="-171450">
              <a:buSzPct val="100000"/>
              <a:buFont typeface="Arial"/>
              <a:buChar char="•"/>
              <a:defRPr sz="1800"/>
            </a:pPr>
            <a:r>
              <a:t>Erinnerungen</a:t>
            </a:r>
          </a:p>
          <a:p>
            <a:pPr marL="171450" indent="-171450">
              <a:buSzPct val="100000"/>
              <a:buFont typeface="Arial"/>
              <a:buChar char="•"/>
              <a:defRPr sz="1800"/>
            </a:pPr>
            <a:r>
              <a:t>Pläne</a:t>
            </a:r>
          </a:p>
          <a:p>
            <a:pPr marL="171450" indent="-171450">
              <a:buSzPct val="100000"/>
              <a:buFont typeface="Arial"/>
              <a:buChar char="•"/>
              <a:defRPr sz="1800"/>
            </a:pPr>
            <a:r>
              <a:t>Überlegungen</a:t>
            </a:r>
          </a:p>
          <a:p>
            <a:pPr marL="171450" indent="-171450">
              <a:buSzPct val="100000"/>
              <a:buFont typeface="Arial"/>
              <a:buChar char="•"/>
              <a:defRPr sz="1800"/>
            </a:pPr>
            <a:r>
              <a:t>Vorstellungen</a:t>
            </a:r>
          </a:p>
          <a:p>
            <a:pPr marL="171450" indent="-171450">
              <a:buSzPct val="100000"/>
              <a:buFont typeface="Arial"/>
              <a:buChar char="•"/>
              <a:defRPr sz="1800"/>
            </a:pPr>
            <a:r>
              <a:t>Kommentare und</a:t>
            </a:r>
          </a:p>
          <a:p>
            <a:pPr marL="171450" indent="-171450">
              <a:buSzPct val="100000"/>
              <a:buFont typeface="Arial"/>
              <a:buChar char="•"/>
              <a:defRPr sz="1800"/>
            </a:pPr>
            <a:r>
              <a:t>spirituelle Erfahrungen</a:t>
            </a:r>
          </a:p>
          <a:p>
            <a:pPr algn="ctr">
              <a:defRPr b="1">
                <a:latin typeface="Arial"/>
                <a:ea typeface="Arial"/>
                <a:cs typeface="Arial"/>
                <a:sym typeface="Arial"/>
              </a:defRPr>
            </a:pPr>
          </a:p>
          <a:p>
            <a:pPr algn="ctr">
              <a:defRPr b="1">
                <a:latin typeface="Arial"/>
                <a:ea typeface="Arial"/>
                <a:cs typeface="Arial"/>
                <a:sym typeface="Arial"/>
              </a:defRPr>
            </a:pPr>
          </a:p>
          <a:p>
            <a:pPr algn="ctr">
              <a:defRPr b="1">
                <a:latin typeface="Arial"/>
                <a:ea typeface="Arial"/>
                <a:cs typeface="Arial"/>
                <a:sym typeface="Arial"/>
              </a:defRPr>
            </a:pPr>
            <a:r>
              <a:t>24. Thoughts is an Umbrella Term</a:t>
            </a:r>
          </a:p>
          <a:p>
            <a:pPr>
              <a:defRPr b="1">
                <a:latin typeface="Arial"/>
                <a:ea typeface="Arial"/>
                <a:cs typeface="Arial"/>
                <a:sym typeface="Arial"/>
              </a:defRPr>
            </a:pPr>
            <a:r>
              <a:t> </a:t>
            </a:r>
          </a:p>
          <a:p>
            <a:pPr>
              <a:lnSpc>
                <a:spcPts val="1500"/>
              </a:lnSpc>
              <a:spcBef>
                <a:spcPts val="800"/>
              </a:spcBef>
              <a:defRPr sz="1800">
                <a:latin typeface="Times New Roman"/>
                <a:ea typeface="Times New Roman"/>
                <a:cs typeface="Times New Roman"/>
                <a:sym typeface="Times New Roman"/>
              </a:defRPr>
            </a:pPr>
            <a:r>
              <a:t>“Thoughts” is an umbrella term for any perception at all, including </a:t>
            </a:r>
          </a:p>
          <a:p>
            <a:pPr>
              <a:lnSpc>
                <a:spcPts val="1500"/>
              </a:lnSpc>
              <a:spcBef>
                <a:spcPts val="800"/>
              </a:spcBef>
              <a:defRPr>
                <a:latin typeface="Segoe UI"/>
                <a:ea typeface="Segoe UI"/>
                <a:cs typeface="Segoe UI"/>
                <a:sym typeface="Segoe UI"/>
              </a:defRPr>
            </a:pPr>
          </a:p>
          <a:p>
            <a:pPr marL="285750" indent="-285750">
              <a:lnSpc>
                <a:spcPts val="1500"/>
              </a:lnSpc>
              <a:buSzPct val="100000"/>
              <a:buChar char="▪"/>
              <a:defRPr sz="1800">
                <a:latin typeface="Times New Roman"/>
                <a:ea typeface="Times New Roman"/>
                <a:cs typeface="Times New Roman"/>
                <a:sym typeface="Times New Roman"/>
              </a:defRPr>
            </a:pPr>
            <a:r>
              <a:t>body sensations, </a:t>
            </a:r>
          </a:p>
          <a:p>
            <a:pPr marL="285750" indent="-285750">
              <a:lnSpc>
                <a:spcPts val="1500"/>
              </a:lnSpc>
              <a:buSzPct val="100000"/>
              <a:buChar char="▪"/>
              <a:defRPr sz="1800">
                <a:latin typeface="Times New Roman"/>
                <a:ea typeface="Times New Roman"/>
                <a:cs typeface="Times New Roman"/>
                <a:sym typeface="Times New Roman"/>
              </a:defRPr>
            </a:pPr>
            <a:r>
              <a:t>sense perceptions, </a:t>
            </a:r>
          </a:p>
          <a:p>
            <a:pPr marL="285750" indent="-285750">
              <a:lnSpc>
                <a:spcPts val="1500"/>
              </a:lnSpc>
              <a:buSzPct val="100000"/>
              <a:buChar char="▪"/>
              <a:defRPr sz="1800">
                <a:latin typeface="Times New Roman"/>
                <a:ea typeface="Times New Roman"/>
                <a:cs typeface="Times New Roman"/>
                <a:sym typeface="Times New Roman"/>
              </a:defRPr>
            </a:pPr>
            <a:r>
              <a:t>feelings, </a:t>
            </a:r>
          </a:p>
          <a:p>
            <a:pPr marL="285750" indent="-285750">
              <a:lnSpc>
                <a:spcPts val="1500"/>
              </a:lnSpc>
              <a:buSzPct val="100000"/>
              <a:buChar char="▪"/>
              <a:defRPr sz="1800">
                <a:latin typeface="Times New Roman"/>
                <a:ea typeface="Times New Roman"/>
                <a:cs typeface="Times New Roman"/>
                <a:sym typeface="Times New Roman"/>
              </a:defRPr>
            </a:pPr>
            <a:r>
              <a:t>images, </a:t>
            </a:r>
          </a:p>
          <a:p>
            <a:pPr marL="285750" indent="-285750">
              <a:lnSpc>
                <a:spcPts val="1500"/>
              </a:lnSpc>
              <a:buSzPct val="100000"/>
              <a:buChar char="▪"/>
              <a:defRPr sz="1800">
                <a:latin typeface="Times New Roman"/>
                <a:ea typeface="Times New Roman"/>
                <a:cs typeface="Times New Roman"/>
                <a:sym typeface="Times New Roman"/>
              </a:defRPr>
            </a:pPr>
            <a:r>
              <a:t>memories, </a:t>
            </a:r>
          </a:p>
          <a:p>
            <a:pPr marL="285750" indent="-285750">
              <a:lnSpc>
                <a:spcPts val="1500"/>
              </a:lnSpc>
              <a:buSzPct val="100000"/>
              <a:buChar char="▪"/>
              <a:defRPr sz="1800">
                <a:latin typeface="Times New Roman"/>
                <a:ea typeface="Times New Roman"/>
                <a:cs typeface="Times New Roman"/>
                <a:sym typeface="Times New Roman"/>
              </a:defRPr>
            </a:pPr>
            <a:r>
              <a:t>plans, </a:t>
            </a:r>
          </a:p>
          <a:p>
            <a:pPr marL="285750" indent="-285750">
              <a:lnSpc>
                <a:spcPts val="1500"/>
              </a:lnSpc>
              <a:buSzPct val="100000"/>
              <a:buChar char="▪"/>
              <a:defRPr sz="1800">
                <a:latin typeface="Times New Roman"/>
                <a:ea typeface="Times New Roman"/>
                <a:cs typeface="Times New Roman"/>
                <a:sym typeface="Times New Roman"/>
              </a:defRPr>
            </a:pPr>
            <a:r>
              <a:t>reflections, </a:t>
            </a:r>
          </a:p>
          <a:p>
            <a:pPr marL="285750" indent="-285750">
              <a:lnSpc>
                <a:spcPts val="1500"/>
              </a:lnSpc>
              <a:buSzPct val="100000"/>
              <a:buChar char="▪"/>
              <a:defRPr sz="1800">
                <a:latin typeface="Times New Roman"/>
                <a:ea typeface="Times New Roman"/>
                <a:cs typeface="Times New Roman"/>
                <a:sym typeface="Times New Roman"/>
              </a:defRPr>
            </a:pPr>
            <a:r>
              <a:t>concepts, </a:t>
            </a:r>
          </a:p>
          <a:p>
            <a:pPr marL="285750" indent="-285750">
              <a:lnSpc>
                <a:spcPts val="1500"/>
              </a:lnSpc>
              <a:buSzPct val="100000"/>
              <a:buChar char="▪"/>
              <a:defRPr sz="1800">
                <a:latin typeface="Times New Roman"/>
                <a:ea typeface="Times New Roman"/>
                <a:cs typeface="Times New Roman"/>
                <a:sym typeface="Times New Roman"/>
              </a:defRPr>
            </a:pPr>
            <a:r>
              <a:t>commentaries, and </a:t>
            </a:r>
          </a:p>
          <a:p>
            <a:pPr marL="285750" indent="-285750">
              <a:lnSpc>
                <a:spcPts val="1500"/>
              </a:lnSpc>
              <a:buSzPct val="100000"/>
              <a:buChar char="▪"/>
              <a:defRPr sz="1800">
                <a:latin typeface="Times New Roman"/>
                <a:ea typeface="Times New Roman"/>
                <a:cs typeface="Times New Roman"/>
                <a:sym typeface="Times New Roman"/>
              </a:defRPr>
            </a:pPr>
            <a:r>
              <a:t>spiritual experiences. </a:t>
            </a:r>
          </a:p>
          <a:p>
            <a:pPr marL="171450" indent="-171450">
              <a:buSzPct val="100000"/>
              <a:buFont typeface="Arial"/>
              <a:buChar char="•"/>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a:p>
        </p:txBody>
      </p:sp>
      <p:sp>
        <p:nvSpPr>
          <p:cNvPr id="308" name="Shape 308"/>
          <p:cNvSpPr/>
          <p:nvPr>
            <p:ph type="body" sz="quarter" idx="1"/>
          </p:nvPr>
        </p:nvSpPr>
        <p:spPr>
          <a:prstGeom prst="rect">
            <a:avLst/>
          </a:prstGeom>
        </p:spPr>
        <p:txBody>
          <a:bodyPr/>
          <a:lstStyle/>
          <a:p>
            <a:pPr>
              <a:defRPr b="1" sz="1800"/>
            </a:pPr>
            <a:r>
              <a:t>25. Gedanken sind normal</a:t>
            </a:r>
          </a:p>
          <a:p>
            <a:pPr>
              <a:defRPr sz="1800"/>
            </a:pPr>
          </a:p>
          <a:p>
            <a:pPr>
              <a:defRPr sz="1800"/>
            </a:pPr>
            <a:r>
              <a:t>Gedanken sind ein unvermeidlicher, integraler und normaler Teil des Centering Prayer.</a:t>
            </a:r>
          </a:p>
          <a:p>
            <a:pPr>
              <a:defRPr sz="1800"/>
            </a:pPr>
          </a:p>
          <a:p>
            <a:pPr>
              <a:defRPr sz="1800"/>
            </a:pPr>
            <a:r>
              <a:t>Werte deine Gedanken nicht als gut oder schlecht, denn das wäre wieder ein Gedanke.</a:t>
            </a:r>
          </a:p>
          <a:p>
            <a:pPr>
              <a:defRPr sz="1800"/>
            </a:pPr>
          </a:p>
          <a:p>
            <a:pPr>
              <a:defRPr sz="1800"/>
            </a:pPr>
            <a:r>
              <a:t>In manchen Gedanken steckt, was geheilt werden muss, und die Stille schafft einen Raum für die Heilung.</a:t>
            </a:r>
          </a:p>
          <a:p>
            <a:pPr algn="ctr">
              <a:defRPr b="1">
                <a:latin typeface="Arial"/>
                <a:ea typeface="Arial"/>
                <a:cs typeface="Arial"/>
                <a:sym typeface="Arial"/>
              </a:defRPr>
            </a:pPr>
          </a:p>
          <a:p>
            <a:pPr algn="ctr">
              <a:defRPr b="1">
                <a:latin typeface="Arial"/>
                <a:ea typeface="Arial"/>
                <a:cs typeface="Arial"/>
                <a:sym typeface="Arial"/>
              </a:defRPr>
            </a:pPr>
          </a:p>
          <a:p>
            <a:pPr algn="ctr">
              <a:defRPr b="1">
                <a:latin typeface="Arial"/>
                <a:ea typeface="Arial"/>
                <a:cs typeface="Arial"/>
                <a:sym typeface="Arial"/>
              </a:defRPr>
            </a:pPr>
          </a:p>
          <a:p>
            <a:pPr algn="ctr">
              <a:defRPr b="1">
                <a:latin typeface="Arial"/>
                <a:ea typeface="Arial"/>
                <a:cs typeface="Arial"/>
                <a:sym typeface="Arial"/>
              </a:defRPr>
            </a:pPr>
            <a:r>
              <a:t>25. Thoughts are Normal</a:t>
            </a:r>
          </a:p>
          <a:p>
            <a:pPr>
              <a:lnSpc>
                <a:spcPts val="1500"/>
              </a:lnSpc>
              <a:spcBef>
                <a:spcPts val="800"/>
              </a:spcBef>
              <a:defRPr>
                <a:latin typeface="Times New Roman"/>
                <a:ea typeface="Times New Roman"/>
                <a:cs typeface="Times New Roman"/>
                <a:sym typeface="Times New Roman"/>
              </a:defRPr>
            </a:pPr>
          </a:p>
          <a:p>
            <a:pPr>
              <a:lnSpc>
                <a:spcPts val="1500"/>
              </a:lnSpc>
              <a:spcBef>
                <a:spcPts val="800"/>
              </a:spcBef>
              <a:defRPr>
                <a:latin typeface="Times New Roman"/>
                <a:ea typeface="Times New Roman"/>
                <a:cs typeface="Times New Roman"/>
                <a:sym typeface="Times New Roman"/>
              </a:defRPr>
            </a:pPr>
            <a:r>
              <a:t>Thoughts are an inevitable, integral and normal part of Centering Prayer. </a:t>
            </a:r>
          </a:p>
          <a:p>
            <a:pPr>
              <a:lnSpc>
                <a:spcPts val="1500"/>
              </a:lnSpc>
              <a:spcBef>
                <a:spcPts val="800"/>
              </a:spcBef>
              <a:defRPr>
                <a:latin typeface="Segoe UI"/>
                <a:ea typeface="Segoe UI"/>
                <a:cs typeface="Segoe UI"/>
                <a:sym typeface="Segoe UI"/>
              </a:defRPr>
            </a:pPr>
          </a:p>
          <a:p>
            <a:pPr>
              <a:lnSpc>
                <a:spcPts val="1500"/>
              </a:lnSpc>
              <a:spcBef>
                <a:spcPts val="800"/>
              </a:spcBef>
              <a:defRPr>
                <a:latin typeface="Times New Roman"/>
                <a:ea typeface="Times New Roman"/>
                <a:cs typeface="Times New Roman"/>
                <a:sym typeface="Times New Roman"/>
              </a:defRPr>
            </a:pPr>
            <a:r>
              <a:t>Don’t judge thoughts as good or bad as that would be another thought.  </a:t>
            </a:r>
          </a:p>
          <a:p>
            <a:pPr>
              <a:lnSpc>
                <a:spcPts val="1500"/>
              </a:lnSpc>
              <a:spcBef>
                <a:spcPts val="800"/>
              </a:spcBef>
              <a:defRPr>
                <a:latin typeface="Segoe UI"/>
                <a:ea typeface="Segoe UI"/>
                <a:cs typeface="Segoe UI"/>
                <a:sym typeface="Segoe UI"/>
              </a:defRPr>
            </a:pPr>
          </a:p>
          <a:p>
            <a:pPr>
              <a:lnSpc>
                <a:spcPts val="1500"/>
              </a:lnSpc>
              <a:spcBef>
                <a:spcPts val="800"/>
              </a:spcBef>
              <a:defRPr>
                <a:latin typeface="Times New Roman"/>
                <a:ea typeface="Times New Roman"/>
                <a:cs typeface="Times New Roman"/>
                <a:sym typeface="Times New Roman"/>
              </a:defRPr>
            </a:pPr>
            <a:r>
              <a:t>Some thoughts contain what needs to be healed, and the silence creates a space for the healing to take place. </a:t>
            </a:r>
          </a:p>
          <a:p>
            <a:pPr>
              <a:defRPr b="1"/>
            </a:pPr>
            <a:r>
              <a:t>25. Gedanken sind normal</a:t>
            </a:r>
          </a:p>
          <a:p>
            <a:pPr/>
            <a:r>
              <a:t>Gedanken sind ein unvermeidlicher, integraler und normaler Teil des Centering Prayer.</a:t>
            </a:r>
          </a:p>
          <a:p>
            <a:pPr/>
            <a:r>
              <a:t>Werte deine Gedanken nicht als gut oder schlecht, denn das wäre wieder ein Gedanke.</a:t>
            </a:r>
          </a:p>
          <a:p>
            <a:pPr/>
            <a:r>
              <a:t>In manchen Gedanken steckt, was geheilt werden muss, und die Stille schafft einen Raum für die Heilung.</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Shape 317"/>
          <p:cNvSpPr/>
          <p:nvPr>
            <p:ph type="sldImg"/>
          </p:nvPr>
        </p:nvSpPr>
        <p:spPr>
          <a:prstGeom prst="rect">
            <a:avLst/>
          </a:prstGeom>
        </p:spPr>
        <p:txBody>
          <a:bodyPr/>
          <a:lstStyle/>
          <a:p>
            <a:pPr/>
          </a:p>
        </p:txBody>
      </p:sp>
      <p:sp>
        <p:nvSpPr>
          <p:cNvPr id="318" name="Shape 318"/>
          <p:cNvSpPr/>
          <p:nvPr>
            <p:ph type="body" sz="quarter" idx="1"/>
          </p:nvPr>
        </p:nvSpPr>
        <p:spPr>
          <a:prstGeom prst="rect">
            <a:avLst/>
          </a:prstGeom>
        </p:spPr>
        <p:txBody>
          <a:bodyPr/>
          <a:lstStyle/>
          <a:p>
            <a:pPr algn="ctr">
              <a:defRPr b="1" sz="1800"/>
            </a:pPr>
            <a:r>
              <a:t>26. </a:t>
            </a:r>
            <a:r>
              <a:t>Umgang mit Gedanken</a:t>
            </a:r>
          </a:p>
          <a:p>
            <a:pPr/>
          </a:p>
          <a:p>
            <a:pPr>
              <a:defRPr sz="1800"/>
            </a:pPr>
            <a:r>
              <a:t>Gehe nicht gegen Gedanken an.</a:t>
            </a:r>
          </a:p>
          <a:p>
            <a:pPr marL="171450" indent="-171450">
              <a:buSzPct val="100000"/>
              <a:buFont typeface="Arial"/>
              <a:buChar char="•"/>
              <a:defRPr sz="1800"/>
            </a:pPr>
            <a:r>
              <a:t>Lass den Gedanken zu.</a:t>
            </a:r>
          </a:p>
          <a:p>
            <a:pPr marL="171450" indent="-171450">
              <a:buSzPct val="100000"/>
              <a:buFont typeface="Arial"/>
              <a:buChar char="•"/>
              <a:defRPr sz="1800"/>
            </a:pPr>
            <a:r>
              <a:t>den Widerstand gegen Gedanken abmildern oder aufgeben</a:t>
            </a:r>
          </a:p>
          <a:p>
            <a:pPr>
              <a:defRPr sz="1800"/>
            </a:pPr>
          </a:p>
          <a:p>
            <a:pPr>
              <a:defRPr sz="1800"/>
            </a:pPr>
            <a:r>
              <a:t>Halte nicht an Gedanken fest.</a:t>
            </a:r>
          </a:p>
          <a:p>
            <a:pPr marL="171450" indent="-171450">
              <a:buSzPct val="100000"/>
              <a:buFont typeface="Arial"/>
              <a:buChar char="•"/>
              <a:defRPr sz="1800"/>
            </a:pPr>
            <a:r>
              <a:t>Klammere dich nicht an Gedanken.</a:t>
            </a:r>
          </a:p>
          <a:p>
            <a:pPr marL="171450" indent="-171450">
              <a:buSzPct val="100000"/>
              <a:buFont typeface="Arial"/>
              <a:buChar char="•"/>
              <a:defRPr sz="1800"/>
            </a:pPr>
            <a:r>
              <a:t>Wie angenehm, inspiriert oder bedeutungsvoll sie auch sein mögen, lass sie wie Boote auf einem Fluss einfach vorbeiziehen.</a:t>
            </a:r>
          </a:p>
          <a:p>
            <a:pPr>
              <a:defRPr sz="1800"/>
            </a:pPr>
          </a:p>
          <a:p>
            <a:pPr>
              <a:defRPr sz="1800"/>
            </a:pPr>
            <a:r>
              <a:t>Reagiere nicht emotional auf Gedanken.</a:t>
            </a:r>
          </a:p>
          <a:p>
            <a:pPr marL="171450" indent="-171450">
              <a:buSzPct val="100000"/>
              <a:buFont typeface="Arial"/>
              <a:buChar char="•"/>
              <a:defRPr sz="1800"/>
            </a:pPr>
            <a:r>
              <a:t>Reagiere weniger oder gar nicht emotional auf Gedanken.</a:t>
            </a:r>
          </a:p>
          <a:p>
            <a:pPr marL="171450" indent="-171450">
              <a:buSzPct val="100000"/>
              <a:buFont typeface="Arial"/>
              <a:buChar char="•"/>
              <a:defRPr sz="1800"/>
            </a:pPr>
            <a:r>
              <a:t>Lass die positiven oder negativen Gefühle los, wenn sie aufkommen.</a:t>
            </a:r>
          </a:p>
          <a:p>
            <a:pPr>
              <a:defRPr sz="1800"/>
            </a:pPr>
          </a:p>
          <a:p>
            <a:pPr>
              <a:defRPr sz="1800"/>
            </a:pPr>
            <a:r>
              <a:t>Kehre ganz sanft zu dem Gebetswort zurück, wenn dich Gedanken beschäftigen.</a:t>
            </a:r>
          </a:p>
          <a:p>
            <a:pPr marL="171450" indent="-171450">
              <a:buSzPct val="100000"/>
              <a:buFont typeface="Arial"/>
              <a:buChar char="•"/>
              <a:defRPr sz="1800"/>
            </a:pPr>
            <a:r>
              <a:t>Wenn du merkst, dass du dich mit einem Gedanken beschäftigst, kehre einfach ohne Wertung oder unnötige Energie zum Gebetswort zurück.</a:t>
            </a:r>
          </a:p>
          <a:p>
            <a:pPr/>
          </a:p>
          <a:p>
            <a:pPr/>
          </a:p>
          <a:p>
            <a:pPr/>
            <a:r>
              <a:t>Von Stefan Thull &amp; ChatGPT:</a:t>
            </a:r>
          </a:p>
          <a:p>
            <a:pPr/>
          </a:p>
          <a:p>
            <a:pPr/>
            <a:r>
              <a:t>    Verweigere keinen Gedanken</a:t>
            </a:r>
          </a:p>
          <a:p>
            <a:pPr/>
            <a:r>
              <a:t>    Verharre in keinem Gedanken</a:t>
            </a:r>
          </a:p>
          <a:p>
            <a:pPr/>
            <a:r>
              <a:t>    Verstricke dich emotional in keinen Gedanken</a:t>
            </a:r>
          </a:p>
          <a:p>
            <a:pPr/>
            <a:r>
              <a:t>    Verweile sanft beim heiligen Wort</a:t>
            </a:r>
          </a:p>
          <a:p>
            <a:pPr algn="ctr">
              <a:defRPr b="1">
                <a:latin typeface="Arial"/>
                <a:ea typeface="Arial"/>
                <a:cs typeface="Arial"/>
                <a:sym typeface="Arial"/>
              </a:defRPr>
            </a:pPr>
          </a:p>
          <a:p>
            <a:pPr algn="ctr">
              <a:defRPr b="1">
                <a:latin typeface="Arial"/>
                <a:ea typeface="Arial"/>
                <a:cs typeface="Arial"/>
                <a:sym typeface="Arial"/>
              </a:defRPr>
            </a:pPr>
            <a:r>
              <a:t>26. How to Respond to Thoughts: The 4 Rs </a:t>
            </a:r>
          </a:p>
          <a:p>
            <a:pPr algn="ctr">
              <a:defRPr b="1">
                <a:latin typeface="Arial"/>
                <a:ea typeface="Arial"/>
                <a:cs typeface="Arial"/>
                <a:sym typeface="Arial"/>
              </a:defRPr>
            </a:pPr>
          </a:p>
          <a:p>
            <a:pPr>
              <a:lnSpc>
                <a:spcPts val="1500"/>
              </a:lnSpc>
              <a:spcBef>
                <a:spcPts val="800"/>
              </a:spcBef>
              <a:defRPr sz="1800">
                <a:latin typeface="Times New Roman"/>
                <a:ea typeface="Times New Roman"/>
                <a:cs typeface="Times New Roman"/>
                <a:sym typeface="Times New Roman"/>
              </a:defRPr>
            </a:pPr>
            <a:r>
              <a:t>Resist no thought. </a:t>
            </a:r>
          </a:p>
          <a:p>
            <a:pPr marL="285750" indent="-285750">
              <a:lnSpc>
                <a:spcPts val="1500"/>
              </a:lnSpc>
              <a:buSzPct val="100000"/>
              <a:buChar char="▪"/>
              <a:defRPr sz="1800">
                <a:latin typeface="Times New Roman"/>
                <a:ea typeface="Times New Roman"/>
                <a:cs typeface="Times New Roman"/>
                <a:sym typeface="Times New Roman"/>
              </a:defRPr>
            </a:pPr>
            <a:r>
              <a:t>Allow the thought. </a:t>
            </a:r>
          </a:p>
          <a:p>
            <a:pPr marL="285750" indent="-285750">
              <a:lnSpc>
                <a:spcPts val="1500"/>
              </a:lnSpc>
              <a:buSzPct val="100000"/>
              <a:buChar char="▪"/>
              <a:defRPr sz="1800">
                <a:latin typeface="Times New Roman"/>
                <a:ea typeface="Times New Roman"/>
                <a:cs typeface="Times New Roman"/>
                <a:sym typeface="Times New Roman"/>
              </a:defRPr>
            </a:pPr>
            <a:r>
              <a:t>Soften or drop resistance to thoughts. </a:t>
            </a:r>
          </a:p>
          <a:p>
            <a:pPr>
              <a:lnSpc>
                <a:spcPts val="1500"/>
              </a:lnSpc>
              <a:spcBef>
                <a:spcPts val="800"/>
              </a:spcBef>
              <a:defRPr sz="1800">
                <a:latin typeface="Times New Roman"/>
                <a:ea typeface="Times New Roman"/>
                <a:cs typeface="Times New Roman"/>
                <a:sym typeface="Times New Roman"/>
              </a:defRPr>
            </a:pPr>
          </a:p>
          <a:p>
            <a:pPr>
              <a:lnSpc>
                <a:spcPts val="1500"/>
              </a:lnSpc>
              <a:spcBef>
                <a:spcPts val="800"/>
              </a:spcBef>
              <a:defRPr sz="1800">
                <a:latin typeface="Times New Roman"/>
                <a:ea typeface="Times New Roman"/>
                <a:cs typeface="Times New Roman"/>
                <a:sym typeface="Times New Roman"/>
              </a:defRPr>
            </a:pPr>
            <a:r>
              <a:t>Retain no thought. </a:t>
            </a:r>
          </a:p>
          <a:p>
            <a:pPr marL="285750" indent="-285750">
              <a:lnSpc>
                <a:spcPts val="1500"/>
              </a:lnSpc>
              <a:buSzPct val="100000"/>
              <a:buChar char="▪"/>
              <a:defRPr sz="1800">
                <a:latin typeface="Times New Roman"/>
                <a:ea typeface="Times New Roman"/>
                <a:cs typeface="Times New Roman"/>
                <a:sym typeface="Times New Roman"/>
              </a:defRPr>
            </a:pPr>
            <a:r>
              <a:t>Loosen your grip on thoughts. </a:t>
            </a:r>
          </a:p>
          <a:p>
            <a:pPr marL="285750" indent="-285750">
              <a:lnSpc>
                <a:spcPts val="1500"/>
              </a:lnSpc>
              <a:buSzPct val="100000"/>
              <a:buChar char="▪"/>
              <a:defRPr sz="1800">
                <a:latin typeface="Times New Roman"/>
                <a:ea typeface="Times New Roman"/>
                <a:cs typeface="Times New Roman"/>
                <a:sym typeface="Times New Roman"/>
              </a:defRPr>
            </a:pPr>
            <a:r>
              <a:t>However pleasant, inspired, or meaningful, like boats on a river simply let them float by. </a:t>
            </a:r>
          </a:p>
          <a:p>
            <a:pPr>
              <a:lnSpc>
                <a:spcPts val="1500"/>
              </a:lnSpc>
              <a:spcBef>
                <a:spcPts val="800"/>
              </a:spcBef>
              <a:defRPr sz="1800">
                <a:latin typeface="Times New Roman"/>
                <a:ea typeface="Times New Roman"/>
                <a:cs typeface="Times New Roman"/>
                <a:sym typeface="Times New Roman"/>
              </a:defRPr>
            </a:pPr>
          </a:p>
          <a:p>
            <a:pPr>
              <a:lnSpc>
                <a:spcPts val="1500"/>
              </a:lnSpc>
              <a:spcBef>
                <a:spcPts val="800"/>
              </a:spcBef>
              <a:defRPr sz="1800">
                <a:latin typeface="Times New Roman"/>
                <a:ea typeface="Times New Roman"/>
                <a:cs typeface="Times New Roman"/>
                <a:sym typeface="Times New Roman"/>
              </a:defRPr>
            </a:pPr>
            <a:r>
              <a:t>React emotionally to no thought. </a:t>
            </a:r>
          </a:p>
          <a:p>
            <a:pPr marL="285750" indent="-285750">
              <a:lnSpc>
                <a:spcPts val="1500"/>
              </a:lnSpc>
              <a:buSzPct val="100000"/>
              <a:buChar char="▪"/>
              <a:defRPr sz="1800">
                <a:latin typeface="Times New Roman"/>
                <a:ea typeface="Times New Roman"/>
                <a:cs typeface="Times New Roman"/>
                <a:sym typeface="Times New Roman"/>
              </a:defRPr>
            </a:pPr>
            <a:r>
              <a:t>Soften or drop emotional reactions to thoughts. </a:t>
            </a:r>
          </a:p>
          <a:p>
            <a:pPr marL="285750" indent="-285750">
              <a:lnSpc>
                <a:spcPts val="1500"/>
              </a:lnSpc>
              <a:buSzPct val="100000"/>
              <a:buChar char="▪"/>
              <a:defRPr sz="1800">
                <a:latin typeface="Times New Roman"/>
                <a:ea typeface="Times New Roman"/>
                <a:cs typeface="Times New Roman"/>
                <a:sym typeface="Times New Roman"/>
              </a:defRPr>
            </a:pPr>
            <a:r>
              <a:t>Let go of the positive or negative emotions that might arise.  </a:t>
            </a:r>
          </a:p>
          <a:p>
            <a:pPr>
              <a:lnSpc>
                <a:spcPts val="1500"/>
              </a:lnSpc>
              <a:spcBef>
                <a:spcPts val="800"/>
              </a:spcBef>
              <a:defRPr sz="1800">
                <a:latin typeface="Times New Roman"/>
                <a:ea typeface="Times New Roman"/>
                <a:cs typeface="Times New Roman"/>
                <a:sym typeface="Times New Roman"/>
              </a:defRPr>
            </a:pPr>
          </a:p>
          <a:p>
            <a:pPr>
              <a:lnSpc>
                <a:spcPts val="1500"/>
              </a:lnSpc>
              <a:spcBef>
                <a:spcPts val="800"/>
              </a:spcBef>
              <a:defRPr sz="1800">
                <a:latin typeface="Times New Roman"/>
                <a:ea typeface="Times New Roman"/>
                <a:cs typeface="Times New Roman"/>
                <a:sym typeface="Times New Roman"/>
              </a:defRPr>
            </a:pPr>
            <a:r>
              <a:t>Return ever-so-gently to the sacred word when engaged with your thoughts. </a:t>
            </a:r>
          </a:p>
          <a:p>
            <a:pPr marL="285750" indent="-285750">
              <a:lnSpc>
                <a:spcPts val="1500"/>
              </a:lnSpc>
              <a:buSzPct val="100000"/>
              <a:buChar char="▪"/>
              <a:defRPr sz="1800">
                <a:latin typeface="Times New Roman"/>
                <a:ea typeface="Times New Roman"/>
                <a:cs typeface="Times New Roman"/>
                <a:sym typeface="Times New Roman"/>
              </a:defRPr>
            </a:pPr>
            <a:r>
              <a:t>When you realize you are engaged with a thought, simply return to the sacred word without judgment or undue energy. </a:t>
            </a:r>
          </a:p>
          <a:p>
            <a:pPr lvl="1" marL="610922" indent="-166615">
              <a:buSzPct val="100000"/>
              <a:buFont typeface="Arial"/>
              <a:buChar char="•"/>
              <a:defRPr>
                <a:latin typeface="Arial"/>
                <a:ea typeface="Arial"/>
                <a:cs typeface="Arial"/>
                <a:sym typeface="Arial"/>
              </a:defRPr>
            </a:pPr>
          </a:p>
          <a:p>
            <a:pPr/>
          </a:p>
          <a:p>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Shape 323"/>
          <p:cNvSpPr/>
          <p:nvPr>
            <p:ph type="sldImg"/>
          </p:nvPr>
        </p:nvSpPr>
        <p:spPr>
          <a:prstGeom prst="rect">
            <a:avLst/>
          </a:prstGeom>
        </p:spPr>
        <p:txBody>
          <a:bodyPr/>
          <a:lstStyle/>
          <a:p>
            <a:pPr/>
          </a:p>
        </p:txBody>
      </p:sp>
      <p:sp>
        <p:nvSpPr>
          <p:cNvPr id="324" name="Shape 324"/>
          <p:cNvSpPr/>
          <p:nvPr>
            <p:ph type="body" sz="quarter" idx="1"/>
          </p:nvPr>
        </p:nvSpPr>
        <p:spPr>
          <a:prstGeom prst="rect">
            <a:avLst/>
          </a:prstGeom>
        </p:spPr>
        <p:txBody>
          <a:bodyPr/>
          <a:lstStyle/>
          <a:p>
            <a:pPr algn="ctr">
              <a:defRPr b="1" sz="1800"/>
            </a:pPr>
            <a:r>
              <a:t>27. </a:t>
            </a:r>
            <a:r>
              <a:t>Centering Prayer ist eine Methode, keine „Technik“</a:t>
            </a:r>
          </a:p>
          <a:p>
            <a:pPr algn="ctr">
              <a:defRPr b="1" sz="1800"/>
            </a:pPr>
          </a:p>
          <a:p>
            <a:pPr>
              <a:defRPr sz="1800" u="sng"/>
            </a:pPr>
            <a:r>
              <a:t>„Technik“ bedeutet, ein bestimmtes Verfahren anzuwenden und ein erwünschtes Resultat zu erwarten.</a:t>
            </a:r>
          </a:p>
          <a:p>
            <a:pPr>
              <a:defRPr sz="1800"/>
            </a:pPr>
          </a:p>
          <a:p>
            <a:pPr>
              <a:defRPr sz="1800"/>
            </a:pPr>
            <a:r>
              <a:t>Centering Prayer gilt nicht als Technik, weil es keine unmittelbare Beziehung zwischen Ursache und Wirkung gibt. </a:t>
            </a:r>
          </a:p>
          <a:p>
            <a:pPr>
              <a:defRPr sz="1800"/>
            </a:pPr>
          </a:p>
          <a:p>
            <a:pPr>
              <a:defRPr sz="1800"/>
            </a:pPr>
            <a:r>
              <a:t>Wir entwickeln eine Beziehung des Glaubens und Vertrauens ohne ein bestimmtes Ziel oder eine konkrete Erwartung. </a:t>
            </a:r>
          </a:p>
          <a:p>
            <a:pPr>
              <a:defRPr sz="1800"/>
            </a:pPr>
          </a:p>
          <a:p>
            <a:pPr>
              <a:defRPr sz="1800"/>
            </a:pPr>
            <a:r>
              <a:t>(Beispiel: Beim Centering Prayer streben wir nicht das Ziel Entspannung an, aber wir können Momente der Erfrischung und Ruhe erleben.)</a:t>
            </a:r>
          </a:p>
          <a:p>
            <a:pPr algn="ctr">
              <a:defRPr b="1">
                <a:latin typeface="Arial"/>
                <a:ea typeface="Arial"/>
                <a:cs typeface="Arial"/>
                <a:sym typeface="Arial"/>
              </a:defRPr>
            </a:pPr>
          </a:p>
          <a:p>
            <a:pPr algn="ctr">
              <a:defRPr b="1">
                <a:latin typeface="Arial"/>
                <a:ea typeface="Arial"/>
                <a:cs typeface="Arial"/>
                <a:sym typeface="Arial"/>
              </a:defRPr>
            </a:pPr>
          </a:p>
          <a:p>
            <a:pPr algn="ctr">
              <a:defRPr b="1">
                <a:latin typeface="Arial"/>
                <a:ea typeface="Arial"/>
                <a:cs typeface="Arial"/>
                <a:sym typeface="Arial"/>
              </a:defRPr>
            </a:pPr>
            <a:r>
              <a:t>27. Centering Prayer is a Method not a “Technique” </a:t>
            </a:r>
          </a:p>
          <a:p>
            <a:pPr>
              <a:defRPr>
                <a:latin typeface="Arial"/>
                <a:ea typeface="Arial"/>
                <a:cs typeface="Arial"/>
                <a:sym typeface="Arial"/>
              </a:defRPr>
            </a:pPr>
          </a:p>
          <a:p>
            <a:pPr>
              <a:defRPr sz="1800" u="sng">
                <a:latin typeface="Times New Roman"/>
                <a:ea typeface="Times New Roman"/>
                <a:cs typeface="Times New Roman"/>
                <a:sym typeface="Times New Roman"/>
              </a:defRPr>
            </a:pPr>
            <a:r>
              <a:t>The meaning of “technique” is to follow a particular procedure and expect a desired result. </a:t>
            </a:r>
          </a:p>
          <a:p>
            <a:pPr>
              <a:defRPr sz="1800" u="sng">
                <a:latin typeface="Times New Roman"/>
                <a:ea typeface="Times New Roman"/>
                <a:cs typeface="Times New Roman"/>
                <a:sym typeface="Times New Roman"/>
              </a:defRPr>
            </a:pPr>
          </a:p>
          <a:p>
            <a:pPr marL="285750" indent="-285750">
              <a:buSzPct val="100000"/>
              <a:buChar char="▪"/>
              <a:defRPr sz="1800">
                <a:latin typeface="Times New Roman"/>
                <a:ea typeface="Times New Roman"/>
                <a:cs typeface="Times New Roman"/>
                <a:sym typeface="Times New Roman"/>
              </a:defRPr>
            </a:pPr>
            <a:r>
              <a:t>Centering Prayer is not considered a technique because there is no immediate cause and effect relationship.</a:t>
            </a:r>
          </a:p>
          <a:p>
            <a:pPr marL="285750" indent="-285750">
              <a:buSzPct val="100000"/>
              <a:buChar char="▪"/>
              <a:defRPr sz="1800">
                <a:latin typeface="Times New Roman"/>
                <a:ea typeface="Times New Roman"/>
                <a:cs typeface="Times New Roman"/>
                <a:sym typeface="Times New Roman"/>
              </a:defRPr>
            </a:pPr>
            <a:r>
              <a:t>We are developing a relationship of faith and trust without a specific goal or expectation.</a:t>
            </a:r>
          </a:p>
          <a:p>
            <a:pPr>
              <a:defRPr sz="1800">
                <a:latin typeface="Times New Roman"/>
                <a:ea typeface="Times New Roman"/>
                <a:cs typeface="Times New Roman"/>
                <a:sym typeface="Times New Roman"/>
              </a:defRPr>
            </a:pPr>
          </a:p>
          <a:p>
            <a:pPr>
              <a:defRPr sz="1800">
                <a:latin typeface="Times New Roman"/>
                <a:ea typeface="Times New Roman"/>
                <a:cs typeface="Times New Roman"/>
                <a:sym typeface="Times New Roman"/>
              </a:defRPr>
            </a:pPr>
            <a:r>
              <a:t>(For example: In Centering Prayer we are not seeking the goal of relaxation, but we may have moments of refreshment and calm.) </a:t>
            </a:r>
            <a:endParaRPr>
              <a:latin typeface="Arial"/>
              <a:ea typeface="Arial"/>
              <a:cs typeface="Arial"/>
              <a:sym typeface="Arial"/>
            </a:endParaRPr>
          </a:p>
          <a:p>
            <a:pPr/>
          </a:p>
          <a:p>
            <a:pPr>
              <a:defRPr b="1">
                <a:latin typeface="Arial"/>
                <a:ea typeface="Arial"/>
                <a:cs typeface="Arial"/>
                <a:sym typeface="Arial"/>
              </a:defRPr>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defRPr sz="1800"/>
            </a:pPr>
          </a:p>
          <a:p>
            <a:pPr>
              <a:defRPr b="1" sz="1800"/>
            </a:pPr>
            <a:r>
              <a:t>28. Während des Gebets vermeiden wir es, unsere Erfahrung zu analysieren oder Erwartungen zu hegen.</a:t>
            </a:r>
          </a:p>
          <a:p>
            <a:pPr>
              <a:defRPr b="1" sz="1800"/>
            </a:pPr>
          </a:p>
          <a:p>
            <a:pPr marL="228600" indent="-228600">
              <a:buSzPct val="100000"/>
              <a:buChar char="•"/>
              <a:defRPr sz="1800"/>
            </a:pPr>
            <a:r>
              <a:t>Wir wiederholen das Gebetswort nicht ständig.</a:t>
            </a:r>
          </a:p>
          <a:p>
            <a:pPr marL="228600" indent="-228600">
              <a:buSzPct val="100000"/>
              <a:buChar char="•"/>
              <a:defRPr sz="1800"/>
            </a:pPr>
            <a:r>
              <a:t>Wir meiden nicht alle Gedanken.</a:t>
            </a:r>
          </a:p>
          <a:p>
            <a:pPr marL="228600" indent="-228600">
              <a:buSzPct val="100000"/>
              <a:buChar char="•"/>
              <a:defRPr sz="1800"/>
            </a:pPr>
            <a:r>
              <a:t>Wir machen den Geist nicht leer.</a:t>
            </a:r>
          </a:p>
          <a:p>
            <a:pPr marL="228600" indent="-228600">
              <a:buSzPct val="100000"/>
              <a:buChar char="•"/>
              <a:defRPr sz="1800"/>
            </a:pPr>
            <a:r>
              <a:t>Wir „schaffen“ keine spirituelle Erfahrung.</a:t>
            </a:r>
          </a:p>
          <a:p>
            <a:pPr>
              <a:defRPr sz="1800"/>
            </a:pPr>
          </a:p>
          <a:p>
            <a:pPr>
              <a:defRPr sz="1800"/>
            </a:pPr>
            <a:r>
              <a:t>Wenn wir Erwartungen haben, was beim Centering Prayer passieren sollte, ist das meist ein Versuch, die Beziehung mit Gott zu kontrollieren. Es kann sein, dass wir während des Gebets der Sammlung Gedanken haben wie</a:t>
            </a:r>
          </a:p>
          <a:p>
            <a:pPr>
              <a:defRPr sz="1800"/>
            </a:pPr>
          </a:p>
          <a:p>
            <a:pPr>
              <a:defRPr sz="1800"/>
            </a:pPr>
            <a:r>
              <a:t>- „Mache ich es richtig?“ oder</a:t>
            </a:r>
          </a:p>
          <a:p>
            <a:pPr>
              <a:defRPr sz="1800"/>
            </a:pPr>
            <a:r>
              <a:t>- „Ich spüre Gottes Gegenwart nicht.“ oder</a:t>
            </a:r>
          </a:p>
          <a:p>
            <a:pPr>
              <a:defRPr sz="1800"/>
            </a:pPr>
            <a:r>
              <a:t>- „Mein Gebetswort funktioniert nicht.“</a:t>
            </a:r>
          </a:p>
          <a:p>
            <a:pPr>
              <a:defRPr sz="1800"/>
            </a:pPr>
          </a:p>
          <a:p>
            <a:pPr>
              <a:defRPr sz="1800"/>
            </a:pPr>
          </a:p>
          <a:p>
            <a:pPr>
              <a:defRPr sz="1800"/>
            </a:pPr>
          </a:p>
          <a:p>
            <a:pPr>
              <a:defRPr b="1">
                <a:latin typeface="Arial"/>
                <a:ea typeface="Arial"/>
                <a:cs typeface="Arial"/>
                <a:sym typeface="Arial"/>
              </a:defRPr>
            </a:pPr>
          </a:p>
          <a:p>
            <a:pPr>
              <a:defRPr b="1">
                <a:latin typeface="Arial"/>
                <a:ea typeface="Arial"/>
                <a:cs typeface="Arial"/>
                <a:sym typeface="Arial"/>
              </a:defRPr>
            </a:pPr>
            <a:r>
              <a:t>28. </a:t>
            </a:r>
            <a:r>
              <a:rPr>
                <a:latin typeface="WordVisi_MSFontService"/>
                <a:ea typeface="WordVisi_MSFontService"/>
                <a:cs typeface="WordVisi_MSFontService"/>
                <a:sym typeface="WordVisi_MSFontService"/>
              </a:rPr>
              <a:t>During this prayer we avoid analyzing our experience or harboring expectations.</a:t>
            </a:r>
          </a:p>
          <a:p>
            <a:pPr>
              <a:defRPr>
                <a:latin typeface="Arial"/>
                <a:ea typeface="Arial"/>
                <a:cs typeface="Arial"/>
                <a:sym typeface="Arial"/>
              </a:defRPr>
            </a:pPr>
          </a:p>
          <a:p>
            <a:pPr>
              <a:lnSpc>
                <a:spcPts val="1500"/>
              </a:lnSpc>
              <a:spcBef>
                <a:spcPts val="800"/>
              </a:spcBef>
              <a:defRPr sz="1800">
                <a:latin typeface="Times New Roman"/>
                <a:ea typeface="Times New Roman"/>
                <a:cs typeface="Times New Roman"/>
                <a:sym typeface="Times New Roman"/>
              </a:defRPr>
            </a:pPr>
            <a:r>
              <a:t>We are NOT </a:t>
            </a:r>
          </a:p>
          <a:p>
            <a:pPr>
              <a:lnSpc>
                <a:spcPts val="1500"/>
              </a:lnSpc>
              <a:spcBef>
                <a:spcPts val="800"/>
              </a:spcBef>
              <a:defRPr>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Repeating the sacred word continuously. </a:t>
            </a:r>
          </a:p>
          <a:p>
            <a:pPr marL="285750" indent="-285750">
              <a:lnSpc>
                <a:spcPts val="1500"/>
              </a:lnSpc>
              <a:buSzPct val="100000"/>
              <a:buChar char="▪"/>
              <a:defRPr sz="1800">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Avoiding all thoughts. </a:t>
            </a:r>
          </a:p>
          <a:p>
            <a:pPr marL="285750" indent="-285750">
              <a:lnSpc>
                <a:spcPts val="1500"/>
              </a:lnSpc>
              <a:buSzPct val="100000"/>
              <a:buChar char="▪"/>
              <a:defRPr sz="1800">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Making the mind a blank. </a:t>
            </a:r>
          </a:p>
          <a:p>
            <a:pPr marL="285750" indent="-285750">
              <a:lnSpc>
                <a:spcPts val="1500"/>
              </a:lnSpc>
              <a:buSzPct val="100000"/>
              <a:buChar char="▪"/>
              <a:defRPr sz="1800">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Achieving a spiritual experience. </a:t>
            </a:r>
          </a:p>
          <a:p>
            <a:pPr>
              <a:lnSpc>
                <a:spcPts val="1500"/>
              </a:lnSpc>
              <a:spcBef>
                <a:spcPts val="800"/>
              </a:spcBef>
              <a:defRPr sz="1800">
                <a:latin typeface="Times New Roman"/>
                <a:ea typeface="Times New Roman"/>
                <a:cs typeface="Times New Roman"/>
                <a:sym typeface="Times New Roman"/>
              </a:defRPr>
            </a:pPr>
            <a:r>
              <a:rPr>
                <a:latin typeface="+mj-lt"/>
                <a:ea typeface="+mj-ea"/>
                <a:cs typeface="+mj-cs"/>
                <a:sym typeface="Helvetica"/>
              </a:rPr>
              <a:t> </a:t>
            </a:r>
            <a:r>
              <a:t> </a:t>
            </a:r>
          </a:p>
          <a:p>
            <a:pPr>
              <a:lnSpc>
                <a:spcPts val="1500"/>
              </a:lnSpc>
              <a:spcBef>
                <a:spcPts val="800"/>
              </a:spcBef>
              <a:defRPr sz="1800">
                <a:latin typeface="Times New Roman"/>
                <a:ea typeface="Times New Roman"/>
                <a:cs typeface="Times New Roman"/>
                <a:sym typeface="Times New Roman"/>
              </a:defRPr>
            </a:pPr>
            <a:r>
              <a:t>Generally, having expectations about what should happen during Centering Prayer is an attempt to control the relationship with God. During our time in Centering Prayer, we may have thoughts such as </a:t>
            </a:r>
          </a:p>
          <a:p>
            <a:pPr>
              <a:lnSpc>
                <a:spcPts val="1500"/>
              </a:lnSpc>
              <a:spcBef>
                <a:spcPts val="800"/>
              </a:spcBef>
              <a:defRPr>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“Am I doing this prayer right?” or </a:t>
            </a:r>
          </a:p>
          <a:p>
            <a:pPr marL="285750" indent="-285750">
              <a:lnSpc>
                <a:spcPts val="1500"/>
              </a:lnSpc>
              <a:buSzPct val="100000"/>
              <a:buChar char="▪"/>
              <a:defRPr sz="1800">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“I don’t feel God’s presence.” or </a:t>
            </a:r>
          </a:p>
          <a:p>
            <a:pPr marL="285750" indent="-285750">
              <a:lnSpc>
                <a:spcPts val="1500"/>
              </a:lnSpc>
              <a:buSzPct val="100000"/>
              <a:buChar char="▪"/>
              <a:defRPr sz="1800">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“My sacred word is not working.” </a:t>
            </a:r>
          </a:p>
          <a:p>
            <a:pPr lvl="1" marL="681765" indent="-185935">
              <a:buSzPct val="100000"/>
              <a:buChar char="•"/>
              <a:defRPr>
                <a:latin typeface="Arial"/>
                <a:ea typeface="Arial"/>
                <a:cs typeface="Arial"/>
                <a:sym typeface="Arial"/>
              </a:defRPr>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 name="Shape 335"/>
          <p:cNvSpPr/>
          <p:nvPr>
            <p:ph type="sldImg"/>
          </p:nvPr>
        </p:nvSpPr>
        <p:spPr>
          <a:prstGeom prst="rect">
            <a:avLst/>
          </a:prstGeom>
        </p:spPr>
        <p:txBody>
          <a:bodyPr/>
          <a:lstStyle/>
          <a:p>
            <a:pPr/>
          </a:p>
        </p:txBody>
      </p:sp>
      <p:sp>
        <p:nvSpPr>
          <p:cNvPr id="336" name="Shape 336"/>
          <p:cNvSpPr/>
          <p:nvPr>
            <p:ph type="body" sz="quarter" idx="1"/>
          </p:nvPr>
        </p:nvSpPr>
        <p:spPr>
          <a:prstGeom prst="rect">
            <a:avLst/>
          </a:prstGeom>
        </p:spPr>
        <p:txBody>
          <a:bodyPr/>
          <a:lstStyle/>
          <a:p>
            <a:pPr algn="ctr">
              <a:defRPr b="1" sz="1800"/>
            </a:pPr>
            <a:r>
              <a:t>29. Vertiefung des Glaubens</a:t>
            </a:r>
          </a:p>
          <a:p>
            <a:pPr algn="ctr">
              <a:defRPr b="1" sz="1800"/>
            </a:pPr>
          </a:p>
          <a:p>
            <a:pPr>
              <a:defRPr sz="1800"/>
            </a:pPr>
            <a:r>
              <a:t>Das Ja unseres Willens öffnet uns für Gottes Gegenwart und Wirken.</a:t>
            </a:r>
          </a:p>
          <a:p>
            <a:pPr>
              <a:defRPr sz="1800"/>
            </a:pPr>
          </a:p>
          <a:p>
            <a:pPr>
              <a:defRPr sz="1800"/>
            </a:pPr>
            <a:r>
              <a:t>Mit menschlichen Möglichkeiten können wir dieses Geheimnis Gottes nicht erkennen.</a:t>
            </a:r>
          </a:p>
          <a:p>
            <a:pPr>
              <a:defRPr sz="1800"/>
            </a:pPr>
          </a:p>
          <a:p>
            <a:pPr>
              <a:defRPr sz="1800"/>
            </a:pPr>
            <a:r>
              <a:t>Deshalb bewerten wir unsere Gebetszeiten nicht aufgrund unserer psychologischen Erfahrungen.</a:t>
            </a:r>
          </a:p>
          <a:p>
            <a:pPr>
              <a:defRPr sz="1800"/>
            </a:pPr>
          </a:p>
          <a:p>
            <a:pPr>
              <a:defRPr sz="1800"/>
            </a:pPr>
            <a:r>
              <a:t>Unsere Erfahrung beim Centering Prayer ist nicht abhängig von der „gefühlten Gegenwart“ Gottes, sondern ist eine Vertiefung des Glaubens an Gottes beständige Gegenwart.</a:t>
            </a:r>
          </a:p>
          <a:p>
            <a:pPr>
              <a:defRPr sz="1800"/>
            </a:pPr>
          </a:p>
          <a:p>
            <a:pPr>
              <a:defRPr sz="1800">
                <a:solidFill>
                  <a:srgbClr val="0433FF"/>
                </a:solidFill>
              </a:defRPr>
            </a:pPr>
            <a:r>
              <a:t>**Option**: „Dabei hilft uns der Geist Gottes in all unseren Schwächen und Nöten. Wissen wir doch nicht einmal, wie wir beten sollen, damit es Gott gefällt! Deshalb tritt Gottes Geist für uns ein, er bittet für uns mit einem Seufzen, wie es sich nicht in Worte fassen lässt.“ (Römer 8,26)</a:t>
            </a:r>
          </a:p>
          <a:p>
            <a:pPr>
              <a:defRPr sz="1800"/>
            </a:pPr>
            <a:r>
              <a:t> </a:t>
            </a:r>
          </a:p>
          <a:p>
            <a:pPr algn="ctr">
              <a:defRPr b="1">
                <a:latin typeface="Arial"/>
                <a:ea typeface="Arial"/>
                <a:cs typeface="Arial"/>
                <a:sym typeface="Arial"/>
              </a:defRPr>
            </a:pPr>
          </a:p>
          <a:p>
            <a:pPr algn="ctr">
              <a:defRPr b="1">
                <a:latin typeface="Arial"/>
                <a:ea typeface="Arial"/>
                <a:cs typeface="Arial"/>
                <a:sym typeface="Arial"/>
              </a:defRPr>
            </a:pPr>
          </a:p>
          <a:p>
            <a:pPr algn="ctr">
              <a:defRPr b="1">
                <a:latin typeface="Arial"/>
                <a:ea typeface="Arial"/>
                <a:cs typeface="Arial"/>
                <a:sym typeface="Arial"/>
              </a:defRPr>
            </a:pPr>
            <a:r>
              <a:t>29. Deepening of Faith </a:t>
            </a:r>
          </a:p>
          <a:p>
            <a:pPr algn="ctr">
              <a:defRPr b="1">
                <a:latin typeface="Arial"/>
                <a:ea typeface="Arial"/>
                <a:cs typeface="Arial"/>
                <a:sym typeface="Arial"/>
              </a:defRPr>
            </a:pPr>
          </a:p>
          <a:p>
            <a:pPr marL="285750" indent="-285750">
              <a:lnSpc>
                <a:spcPts val="1500"/>
              </a:lnSpc>
              <a:buSzPct val="100000"/>
              <a:buChar char="▪"/>
              <a:defRPr sz="1800">
                <a:latin typeface="Times New Roman"/>
                <a:ea typeface="Times New Roman"/>
                <a:cs typeface="Times New Roman"/>
                <a:sym typeface="Times New Roman"/>
              </a:defRPr>
            </a:pPr>
            <a:r>
              <a:t>The consent of our will opens us to God’s divine presence and action within. </a:t>
            </a:r>
          </a:p>
          <a:p>
            <a:pPr marL="285750" indent="-285750">
              <a:lnSpc>
                <a:spcPts val="1500"/>
              </a:lnSpc>
              <a:buSzPct val="100000"/>
              <a:buChar char="▪"/>
              <a:defRPr sz="1800">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We have no human faculty to perceive this mystery of God. </a:t>
            </a:r>
          </a:p>
          <a:p>
            <a:pPr marL="285750" indent="-285750">
              <a:lnSpc>
                <a:spcPts val="1500"/>
              </a:lnSpc>
              <a:buSzPct val="100000"/>
              <a:buChar char="▪"/>
              <a:defRPr sz="1800">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We, therefore, do not judge our periods of Centering Prayer by our psychological experiences. </a:t>
            </a:r>
          </a:p>
          <a:p>
            <a:pPr marL="285750" indent="-285750">
              <a:lnSpc>
                <a:spcPts val="1500"/>
              </a:lnSpc>
              <a:buSzPct val="100000"/>
              <a:buChar char="▪"/>
              <a:defRPr sz="1800">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Our experience in Centering Prayer is not dependent on the </a:t>
            </a:r>
            <a:r>
              <a:rPr b="1"/>
              <a:t>“felt presence” </a:t>
            </a:r>
            <a:r>
              <a:t>of God but is a </a:t>
            </a:r>
            <a:r>
              <a:rPr b="1"/>
              <a:t>deepening of faith </a:t>
            </a:r>
            <a:r>
              <a:t>in God’s abiding presence. </a:t>
            </a:r>
          </a:p>
          <a:p>
            <a:pPr marL="285750" indent="-285750">
              <a:lnSpc>
                <a:spcPts val="1500"/>
              </a:lnSpc>
              <a:buSzPct val="100000"/>
              <a:buChar char="▪"/>
              <a:defRPr i="1" sz="1800">
                <a:latin typeface="Times New Roman"/>
                <a:ea typeface="Times New Roman"/>
                <a:cs typeface="Times New Roman"/>
                <a:sym typeface="Times New Roman"/>
              </a:defRPr>
            </a:pPr>
          </a:p>
          <a:p>
            <a:pPr>
              <a:lnSpc>
                <a:spcPts val="1500"/>
              </a:lnSpc>
              <a:spcBef>
                <a:spcPts val="800"/>
              </a:spcBef>
              <a:defRPr sz="1800">
                <a:solidFill>
                  <a:srgbClr val="4472C4"/>
                </a:solidFill>
              </a:defRPr>
            </a:pPr>
            <a:r>
              <a:t>**Option** “Likewise, the Spirit helps us in our weakness; for we do not know how to pray as we ought, but that very Spirit intercedes with sighs too deep for words.”  (Romans 8:26, NRSV)</a:t>
            </a:r>
            <a:r>
              <a:rPr i="1"/>
              <a:t> </a:t>
            </a:r>
            <a:endParaRPr i="1"/>
          </a:p>
          <a:p>
            <a:pPr>
              <a:defRPr>
                <a:latin typeface="Arial"/>
                <a:ea typeface="Arial"/>
                <a:cs typeface="Arial"/>
                <a:sym typeface="Arial"/>
              </a:defRPr>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9" name="Shape 149"/>
          <p:cNvSpPr/>
          <p:nvPr>
            <p:ph type="sldImg"/>
          </p:nvPr>
        </p:nvSpPr>
        <p:spPr>
          <a:prstGeom prst="rect">
            <a:avLst/>
          </a:prstGeom>
        </p:spPr>
        <p:txBody>
          <a:bodyPr/>
          <a:lstStyle/>
          <a:p>
            <a:pPr/>
          </a:p>
        </p:txBody>
      </p:sp>
      <p:sp>
        <p:nvSpPr>
          <p:cNvPr id="150" name="Shape 150"/>
          <p:cNvSpPr/>
          <p:nvPr>
            <p:ph type="body" sz="quarter" idx="1"/>
          </p:nvPr>
        </p:nvSpPr>
        <p:spPr>
          <a:prstGeom prst="rect">
            <a:avLst/>
          </a:prstGeom>
        </p:spPr>
        <p:txBody>
          <a:bodyPr/>
          <a:lstStyle/>
          <a:p>
            <a:pPr>
              <a:defRPr b="1"/>
            </a:pPr>
            <a:r>
              <a:t>3. Was ist Gebet?</a:t>
            </a:r>
          </a:p>
          <a:p>
            <a:pPr/>
            <a:r>
              <a:t>Frage die Teilnehmer: „Was ist Gebet für euch?“</a:t>
            </a:r>
          </a:p>
          <a:p>
            <a:pPr/>
            <a:r>
              <a:t>**Option** 	</a:t>
            </a:r>
          </a:p>
          <a:p>
            <a:pPr/>
            <a:r>
              <a:t>- Wenn es eine kleine Gruppe ist, lass die Teilnehmer teilen, was „Gebet für sie ist“.</a:t>
            </a:r>
          </a:p>
          <a:p>
            <a:pPr marL="120315" indent="-120315">
              <a:buSzPct val="100000"/>
              <a:buChar char="-"/>
            </a:pPr>
            <a:r>
              <a:t>Wenn es eine große Gruppe ist, bilde Kleingruppen und lass sie dort sich austauschen.</a:t>
            </a:r>
          </a:p>
          <a:p>
            <a:pPr/>
          </a:p>
          <a:p>
            <a:pPr/>
          </a:p>
          <a:p>
            <a:pPr/>
          </a:p>
          <a:p>
            <a:pPr algn="ctr">
              <a:defRPr b="1">
                <a:latin typeface="Arial"/>
                <a:ea typeface="Arial"/>
                <a:cs typeface="Arial"/>
                <a:sym typeface="Arial"/>
              </a:defRPr>
            </a:pPr>
            <a:r>
              <a:t>3. What is Prayer?</a:t>
            </a:r>
          </a:p>
          <a:p>
            <a:pPr algn="ctr">
              <a:defRPr b="1">
                <a:latin typeface="Arial"/>
                <a:ea typeface="Arial"/>
                <a:cs typeface="Arial"/>
                <a:sym typeface="Arial"/>
              </a:defRPr>
            </a:pPr>
          </a:p>
          <a:p>
            <a:pPr>
              <a:lnSpc>
                <a:spcPts val="1500"/>
              </a:lnSpc>
              <a:defRPr sz="1300">
                <a:latin typeface="WordVisi_MSFontService"/>
                <a:ea typeface="WordVisi_MSFontService"/>
                <a:cs typeface="WordVisi_MSFontService"/>
                <a:sym typeface="WordVisi_MSFontService"/>
              </a:defRPr>
            </a:pPr>
            <a:r>
              <a:t>Ask participants: “What is prayer to you?”</a:t>
            </a:r>
          </a:p>
          <a:p>
            <a:pPr>
              <a:lnSpc>
                <a:spcPts val="1500"/>
              </a:lnSpc>
              <a:defRPr sz="1300">
                <a:latin typeface="WordVisi_MSFontService"/>
                <a:ea typeface="WordVisi_MSFontService"/>
                <a:cs typeface="WordVisi_MSFontService"/>
                <a:sym typeface="WordVisi_MSFontService"/>
              </a:defRPr>
            </a:pPr>
            <a:r>
              <a:t> </a:t>
            </a:r>
            <a:r>
              <a:rPr>
                <a:latin typeface="WordVisiPilcrow_MSFontService"/>
                <a:ea typeface="WordVisiPilcrow_MSFontService"/>
                <a:cs typeface="WordVisiPilcrow_MSFontService"/>
                <a:sym typeface="WordVisiPilcrow_MSFontService"/>
              </a:rPr>
              <a:t> </a:t>
            </a:r>
            <a:endParaRPr>
              <a:latin typeface="Segoe UI"/>
              <a:ea typeface="Segoe UI"/>
              <a:cs typeface="Segoe UI"/>
              <a:sym typeface="Segoe UI"/>
            </a:endParaRPr>
          </a:p>
          <a:p>
            <a:pPr>
              <a:lnSpc>
                <a:spcPts val="1500"/>
              </a:lnSpc>
              <a:defRPr sz="1300">
                <a:solidFill>
                  <a:srgbClr val="4472C4"/>
                </a:solidFill>
                <a:latin typeface="WordVisi_MSFontService"/>
                <a:ea typeface="WordVisi_MSFontService"/>
                <a:cs typeface="WordVisi_MSFontService"/>
                <a:sym typeface="WordVisi_MSFontService"/>
              </a:defRPr>
            </a:pPr>
            <a:r>
              <a:t>**Options**</a:t>
            </a:r>
          </a:p>
          <a:p>
            <a:pPr marL="285750" indent="-285750">
              <a:lnSpc>
                <a:spcPts val="1500"/>
              </a:lnSpc>
              <a:buSzPct val="100000"/>
              <a:buChar char="▪"/>
              <a:defRPr sz="1300">
                <a:solidFill>
                  <a:srgbClr val="4472C4"/>
                </a:solidFill>
                <a:latin typeface="WordVisi_MSFontService"/>
                <a:ea typeface="WordVisi_MSFontService"/>
                <a:cs typeface="WordVisi_MSFontService"/>
                <a:sym typeface="WordVisi_MSFontService"/>
              </a:defRPr>
            </a:pPr>
            <a:r>
              <a:t>If it is a small group, have the participants share “what prayer is” to them.</a:t>
            </a:r>
          </a:p>
          <a:p>
            <a:pPr marL="285750" indent="-285750">
              <a:lnSpc>
                <a:spcPts val="1500"/>
              </a:lnSpc>
              <a:buSzPct val="100000"/>
              <a:buChar char="▪"/>
              <a:defRPr sz="1300">
                <a:solidFill>
                  <a:srgbClr val="4472C4"/>
                </a:solidFill>
                <a:latin typeface="WordVisiPilcrow_MSFontService"/>
                <a:ea typeface="WordVisiPilcrow_MSFontService"/>
                <a:cs typeface="WordVisiPilcrow_MSFontService"/>
                <a:sym typeface="WordVisiPilcrow_MSFontService"/>
              </a:defRPr>
            </a:pPr>
          </a:p>
          <a:p>
            <a:pPr marL="285750" indent="-285750">
              <a:lnSpc>
                <a:spcPts val="1500"/>
              </a:lnSpc>
              <a:buSzPct val="100000"/>
              <a:buChar char="▪"/>
              <a:defRPr sz="1300">
                <a:solidFill>
                  <a:srgbClr val="4472C4"/>
                </a:solidFill>
                <a:latin typeface="WordVisi_MSFontService"/>
                <a:ea typeface="WordVisi_MSFontService"/>
                <a:cs typeface="WordVisi_MSFontService"/>
                <a:sym typeface="WordVisi_MSFontService"/>
              </a:defRPr>
            </a:pPr>
            <a:r>
              <a:t>If it is a large group, have them get in small groups and share in their groups.</a:t>
            </a:r>
            <a:r>
              <a:rPr i="1">
                <a:latin typeface="WordVisiPilcrow_MSFontService"/>
                <a:ea typeface="WordVisiPilcrow_MSFontService"/>
                <a:cs typeface="WordVisiPilcrow_MSFontService"/>
                <a:sym typeface="WordVisiPilcrow_MSFontService"/>
              </a:rPr>
              <a:t> </a:t>
            </a:r>
            <a:endParaRPr i="1">
              <a:latin typeface="Segoe UI"/>
              <a:ea typeface="Segoe UI"/>
              <a:cs typeface="Segoe UI"/>
              <a:sym typeface="Segoe UI"/>
            </a:endParaRPr>
          </a:p>
          <a:p>
            <a:pPr/>
          </a:p>
          <a:p>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Shape 340"/>
          <p:cNvSpPr/>
          <p:nvPr>
            <p:ph type="sldImg"/>
          </p:nvPr>
        </p:nvSpPr>
        <p:spPr>
          <a:prstGeom prst="rect">
            <a:avLst/>
          </a:prstGeom>
        </p:spPr>
        <p:txBody>
          <a:bodyPr/>
          <a:lstStyle/>
          <a:p>
            <a:pPr/>
          </a:p>
        </p:txBody>
      </p:sp>
      <p:sp>
        <p:nvSpPr>
          <p:cNvPr id="341" name="Shape 341"/>
          <p:cNvSpPr/>
          <p:nvPr>
            <p:ph type="body" sz="quarter" idx="1"/>
          </p:nvPr>
        </p:nvSpPr>
        <p:spPr>
          <a:prstGeom prst="rect">
            <a:avLst/>
          </a:prstGeom>
        </p:spPr>
        <p:txBody>
          <a:bodyPr/>
          <a:lstStyle/>
          <a:p>
            <a:pPr algn="ctr">
              <a:defRPr b="1" sz="1800"/>
            </a:pPr>
            <a:r>
              <a:t>30. Zusammenfassung</a:t>
            </a:r>
          </a:p>
          <a:p>
            <a:pPr algn="ctr">
              <a:defRPr b="1" sz="1800"/>
            </a:pPr>
          </a:p>
          <a:p>
            <a:pPr>
              <a:defRPr sz="1800"/>
            </a:pPr>
            <a:r>
              <a:t>Die Zustimmung zu Gottes Gegenwart und Wirken ist das Herzstück der Praxis des Gebets der Sammlung.</a:t>
            </a:r>
          </a:p>
          <a:p>
            <a:pPr>
              <a:defRPr sz="1800"/>
            </a:pPr>
          </a:p>
          <a:p>
            <a:pPr>
              <a:defRPr sz="1800"/>
            </a:pPr>
            <a:r>
              <a:t>Wenn du dich mit deinen Gedanken, Gefühlen und Empfindungen beschäftigst, kehre ganz sanft zum Gebetswort zurück. „Ganz sanft zum Gebetswort zurückzukehren“ bedeutet ein Minimum an Bemühen. Das ist die einzige Aktivität, die wir während der Gebetszeit initiieren.</a:t>
            </a:r>
          </a:p>
          <a:p>
            <a:pPr>
              <a:defRPr sz="1800"/>
            </a:pPr>
          </a:p>
          <a:p>
            <a:pPr>
              <a:defRPr sz="1800"/>
            </a:pPr>
            <a:r>
              <a:t>Centering Prayer ist eine Herzenssache [„Herzsamkeit“ - in Ahnlehnung an den Begriff „Achtsamkeit, auf Englisch heartfulness/mindfulness]; Wir lassen unsere Gedanken los und lassen uns in unsere Beziehung zu Gott hineinsinken.</a:t>
            </a:r>
          </a:p>
          <a:p>
            <a:pPr>
              <a:defRPr sz="1800"/>
            </a:pPr>
          </a:p>
          <a:p>
            <a:pPr>
              <a:defRPr sz="1800"/>
            </a:pPr>
            <a:r>
              <a:t>Wenn du verstanden hast, dass Gedanken nicht nur unvermeidlich sind, sondern auch ein integraler Bestandteil des Heilungs- und Wachstumsprozesses sind, der von Gott ausgeht, wirst du ihnen wohlwollender begegnen.</a:t>
            </a:r>
          </a:p>
          <a:p>
            <a:pPr>
              <a:defRPr sz="1800"/>
            </a:pPr>
          </a:p>
          <a:p>
            <a:pPr>
              <a:defRPr sz="1800"/>
            </a:pPr>
            <a:r>
              <a:t>Centering Prayer fördert eine Haltung des Loslassens.</a:t>
            </a:r>
          </a:p>
          <a:p>
            <a:pPr>
              <a:defRPr sz="1800"/>
            </a:pPr>
          </a:p>
          <a:p>
            <a:pPr>
              <a:defRPr sz="1800"/>
            </a:pPr>
            <a:r>
              <a:t>Gedanken unterbrechen das Gebet nicht, außer du lässt dich bewusst auf sie ein und steigst aus dem Gebet aus.</a:t>
            </a:r>
          </a:p>
          <a:p>
            <a:pPr>
              <a:defRPr sz="1800"/>
            </a:pPr>
          </a:p>
          <a:p>
            <a:pPr>
              <a:defRPr sz="1800"/>
            </a:pPr>
            <a:r>
              <a:t>Beim Üben des Centering Prayer lassen wir die Gedanken kommen und gehen. Die Prinzipien sind: nicht gegen Gedanken angehen, nicht an Gedanken festhalten, nicht emotional auf Gedanken reagieren, und sanft zum Gebetswort zurückkehren, wenn wir Gedanken nachhängen.</a:t>
            </a:r>
          </a:p>
          <a:p>
            <a:pPr>
              <a:defRPr sz="1800"/>
            </a:pPr>
          </a:p>
          <a:p>
            <a:pPr>
              <a:defRPr sz="1800">
                <a:solidFill>
                  <a:srgbClr val="0433FF"/>
                </a:solidFill>
              </a:defRPr>
            </a:pPr>
            <a:r>
              <a:t>**Option**: Du kannst aus Open Mind, Open Heart 8S.33) vorlesen:</a:t>
            </a:r>
          </a:p>
          <a:p>
            <a:pPr>
              <a:defRPr sz="1800">
                <a:solidFill>
                  <a:srgbClr val="0433FF"/>
                </a:solidFill>
              </a:defRPr>
            </a:pPr>
          </a:p>
          <a:p>
            <a:pPr>
              <a:defRPr b="1" sz="1800">
                <a:solidFill>
                  <a:srgbClr val="0433FF"/>
                </a:solidFill>
              </a:defRPr>
            </a:pPr>
            <a:r>
              <a:t>Über das Gebetswort</a:t>
            </a:r>
          </a:p>
          <a:p>
            <a:pPr>
              <a:defRPr sz="1800">
                <a:solidFill>
                  <a:srgbClr val="0433FF"/>
                </a:solidFill>
              </a:defRPr>
            </a:pPr>
          </a:p>
          <a:p>
            <a:pPr>
              <a:defRPr sz="1800">
                <a:solidFill>
                  <a:srgbClr val="0433FF"/>
                </a:solidFill>
              </a:defRPr>
            </a:pPr>
            <a:r>
              <a:t>„Das Gebetswort ist ein Weg, alle Gedanken loszulassen. Dadurch können unsere spirituellen Fähigkeiten, die es zu innerer Stille zieht, sich von ganz allein in diese Richtung bewegen. Eine solche Bewegung erfordert keine Anstrengung. Sie erfordert nur Bereitschaft, unsere gewöhnlichen Beschäftigungen und Themen loszulassen.“ </a:t>
            </a:r>
          </a:p>
          <a:p>
            <a:pPr>
              <a:defRPr sz="1800"/>
            </a:pPr>
          </a:p>
          <a:p>
            <a:pPr>
              <a:defRPr sz="1800"/>
            </a:pPr>
          </a:p>
          <a:p>
            <a:pPr algn="ctr">
              <a:defRPr b="1" sz="1100">
                <a:latin typeface="Arial"/>
                <a:ea typeface="Arial"/>
                <a:cs typeface="Arial"/>
                <a:sym typeface="Arial"/>
              </a:defRPr>
            </a:pPr>
            <a:r>
              <a:t>30. In Summary </a:t>
            </a:r>
          </a:p>
          <a:p>
            <a:pPr algn="ctr">
              <a:defRPr b="1" sz="1100">
                <a:latin typeface="Arial"/>
                <a:ea typeface="Arial"/>
                <a:cs typeface="Arial"/>
                <a:sym typeface="Arial"/>
              </a:defRPr>
            </a:pPr>
          </a:p>
          <a:p>
            <a:pPr>
              <a:lnSpc>
                <a:spcPts val="1500"/>
              </a:lnSpc>
              <a:spcBef>
                <a:spcPts val="800"/>
              </a:spcBef>
              <a:defRPr sz="1800">
                <a:latin typeface="Times New Roman"/>
                <a:ea typeface="Times New Roman"/>
                <a:cs typeface="Times New Roman"/>
                <a:sym typeface="Times New Roman"/>
              </a:defRPr>
            </a:pPr>
            <a:r>
              <a:t>Consent to God’s presence and action is the heart and soul of the Centering Prayer practice. </a:t>
            </a:r>
          </a:p>
          <a:p>
            <a:pPr>
              <a:lnSpc>
                <a:spcPts val="1500"/>
              </a:lnSpc>
              <a:spcBef>
                <a:spcPts val="800"/>
              </a:spcBef>
              <a:defRPr sz="1600">
                <a:latin typeface="Segoe UI"/>
                <a:ea typeface="Segoe UI"/>
                <a:cs typeface="Segoe UI"/>
                <a:sym typeface="Segoe UI"/>
              </a:defRPr>
            </a:pPr>
          </a:p>
          <a:p>
            <a:pPr>
              <a:lnSpc>
                <a:spcPts val="1500"/>
              </a:lnSpc>
              <a:spcBef>
                <a:spcPts val="800"/>
              </a:spcBef>
              <a:defRPr sz="1800">
                <a:latin typeface="Times New Roman"/>
                <a:ea typeface="Times New Roman"/>
                <a:cs typeface="Times New Roman"/>
                <a:sym typeface="Times New Roman"/>
              </a:defRPr>
            </a:pPr>
            <a:r>
              <a:t>When engaged with your thoughts, feelings, and sensations, return ever-so-gently to the sacred word. By “returning ever-so-gently to the sacred word” we give a minimum of effort. This is the only activity we initiate during the time of Centering Prayer.  </a:t>
            </a:r>
          </a:p>
          <a:p>
            <a:pPr>
              <a:lnSpc>
                <a:spcPts val="1500"/>
              </a:lnSpc>
              <a:spcBef>
                <a:spcPts val="800"/>
              </a:spcBef>
              <a:defRPr sz="1600">
                <a:latin typeface="Segoe UI"/>
                <a:ea typeface="Segoe UI"/>
                <a:cs typeface="Segoe UI"/>
                <a:sym typeface="Segoe UI"/>
              </a:defRPr>
            </a:pPr>
          </a:p>
          <a:p>
            <a:pPr>
              <a:lnSpc>
                <a:spcPts val="1500"/>
              </a:lnSpc>
              <a:spcBef>
                <a:spcPts val="800"/>
              </a:spcBef>
              <a:defRPr sz="1800">
                <a:latin typeface="Times New Roman"/>
                <a:ea typeface="Times New Roman"/>
                <a:cs typeface="Times New Roman"/>
                <a:sym typeface="Times New Roman"/>
              </a:defRPr>
            </a:pPr>
            <a:r>
              <a:t>Centering Prayer is about heartfulness; we let go of our thoughts and sink into our relationship with God. </a:t>
            </a:r>
          </a:p>
          <a:p>
            <a:pPr>
              <a:lnSpc>
                <a:spcPts val="1500"/>
              </a:lnSpc>
              <a:spcBef>
                <a:spcPts val="800"/>
              </a:spcBef>
              <a:defRPr sz="1600">
                <a:latin typeface="Segoe UI"/>
                <a:ea typeface="Segoe UI"/>
                <a:cs typeface="Segoe UI"/>
                <a:sym typeface="Segoe UI"/>
              </a:defRPr>
            </a:pPr>
          </a:p>
          <a:p>
            <a:pPr>
              <a:lnSpc>
                <a:spcPts val="1500"/>
              </a:lnSpc>
              <a:spcBef>
                <a:spcPts val="800"/>
              </a:spcBef>
              <a:defRPr sz="1800">
                <a:latin typeface="Times New Roman"/>
                <a:ea typeface="Times New Roman"/>
                <a:cs typeface="Times New Roman"/>
                <a:sym typeface="Times New Roman"/>
              </a:defRPr>
            </a:pPr>
            <a:r>
              <a:t>Once you grasp the fact that thoughts are not only inevitable but an integral part of the process of healing and growth initiated by God, you will be able to take a friendlier attitude toward them. </a:t>
            </a:r>
          </a:p>
          <a:p>
            <a:pPr>
              <a:lnSpc>
                <a:spcPts val="1500"/>
              </a:lnSpc>
              <a:spcBef>
                <a:spcPts val="800"/>
              </a:spcBef>
              <a:defRPr sz="1600">
                <a:latin typeface="Segoe UI"/>
                <a:ea typeface="Segoe UI"/>
                <a:cs typeface="Segoe UI"/>
                <a:sym typeface="Segoe UI"/>
              </a:defRPr>
            </a:pPr>
          </a:p>
          <a:p>
            <a:pPr>
              <a:lnSpc>
                <a:spcPts val="1500"/>
              </a:lnSpc>
              <a:spcBef>
                <a:spcPts val="800"/>
              </a:spcBef>
              <a:defRPr sz="1800">
                <a:latin typeface="Times New Roman"/>
                <a:ea typeface="Times New Roman"/>
                <a:cs typeface="Times New Roman"/>
                <a:sym typeface="Times New Roman"/>
              </a:defRPr>
            </a:pPr>
            <a:r>
              <a:t>Centering Prayer fosters an attitude of letting go. </a:t>
            </a:r>
          </a:p>
          <a:p>
            <a:pPr>
              <a:lnSpc>
                <a:spcPts val="1500"/>
              </a:lnSpc>
              <a:spcBef>
                <a:spcPts val="800"/>
              </a:spcBef>
              <a:defRPr sz="1600">
                <a:latin typeface="Segoe UI"/>
                <a:ea typeface="Segoe UI"/>
                <a:cs typeface="Segoe UI"/>
                <a:sym typeface="Segoe UI"/>
              </a:defRPr>
            </a:pPr>
          </a:p>
          <a:p>
            <a:pPr>
              <a:lnSpc>
                <a:spcPts val="1500"/>
              </a:lnSpc>
              <a:spcBef>
                <a:spcPts val="800"/>
              </a:spcBef>
              <a:defRPr sz="1800">
                <a:latin typeface="Times New Roman"/>
                <a:ea typeface="Times New Roman"/>
                <a:cs typeface="Times New Roman"/>
                <a:sym typeface="Times New Roman"/>
              </a:defRPr>
            </a:pPr>
            <a:r>
              <a:t>Thoughts do not interrupt this prayer unless you deliberately engage them or get up and walk out. </a:t>
            </a:r>
          </a:p>
          <a:p>
            <a:pPr>
              <a:lnSpc>
                <a:spcPts val="1500"/>
              </a:lnSpc>
              <a:spcBef>
                <a:spcPts val="800"/>
              </a:spcBef>
              <a:defRPr sz="1600">
                <a:latin typeface="Segoe UI"/>
                <a:ea typeface="Segoe UI"/>
                <a:cs typeface="Segoe UI"/>
                <a:sym typeface="Segoe UI"/>
              </a:defRPr>
            </a:pPr>
          </a:p>
          <a:p>
            <a:pPr>
              <a:lnSpc>
                <a:spcPts val="1500"/>
              </a:lnSpc>
              <a:spcBef>
                <a:spcPts val="800"/>
              </a:spcBef>
              <a:defRPr sz="1800">
                <a:latin typeface="Times New Roman"/>
                <a:ea typeface="Times New Roman"/>
                <a:cs typeface="Times New Roman"/>
                <a:sym typeface="Times New Roman"/>
              </a:defRPr>
            </a:pPr>
            <a:r>
              <a:t>As we establish the Centering Prayer practice, we let the thoughts come and let them go.</a:t>
            </a:r>
          </a:p>
          <a:p>
            <a:pPr>
              <a:lnSpc>
                <a:spcPts val="1500"/>
              </a:lnSpc>
              <a:spcBef>
                <a:spcPts val="800"/>
              </a:spcBef>
              <a:defRPr sz="1800">
                <a:latin typeface="Times New Roman"/>
                <a:ea typeface="Times New Roman"/>
                <a:cs typeface="Times New Roman"/>
                <a:sym typeface="Times New Roman"/>
              </a:defRPr>
            </a:pPr>
          </a:p>
          <a:p>
            <a:pPr>
              <a:lnSpc>
                <a:spcPts val="1500"/>
              </a:lnSpc>
              <a:spcBef>
                <a:spcPts val="800"/>
              </a:spcBef>
              <a:defRPr sz="1800">
                <a:latin typeface="Times New Roman"/>
                <a:ea typeface="Times New Roman"/>
                <a:cs typeface="Times New Roman"/>
                <a:sym typeface="Times New Roman"/>
              </a:defRPr>
            </a:pPr>
            <a:r>
              <a:t>The principles are: resist no thought, retain no thought, react emotionally to no thought, and when engaged with your thoughts, return ever-so-gently to the sacred word. </a:t>
            </a:r>
          </a:p>
          <a:p>
            <a:pPr>
              <a:lnSpc>
                <a:spcPts val="1500"/>
              </a:lnSpc>
              <a:spcBef>
                <a:spcPts val="800"/>
              </a:spcBef>
              <a:defRPr sz="1600">
                <a:latin typeface="Segoe UI"/>
                <a:ea typeface="Segoe UI"/>
                <a:cs typeface="Segoe UI"/>
                <a:sym typeface="Segoe UI"/>
              </a:defRPr>
            </a:pPr>
          </a:p>
          <a:p>
            <a:pPr>
              <a:lnSpc>
                <a:spcPts val="1500"/>
              </a:lnSpc>
              <a:spcBef>
                <a:spcPts val="800"/>
              </a:spcBef>
              <a:defRPr sz="1800">
                <a:solidFill>
                  <a:srgbClr val="4472C4"/>
                </a:solidFill>
              </a:defRPr>
            </a:pPr>
            <a:r>
              <a:t>**Option**</a:t>
            </a:r>
            <a:r>
              <a:rPr b="1"/>
              <a:t> </a:t>
            </a:r>
            <a:r>
              <a:t>You may choose to read aloud from Open Mind, Open Heart (2006), p. 33. </a:t>
            </a:r>
          </a:p>
          <a:p>
            <a:pPr>
              <a:lnSpc>
                <a:spcPts val="1500"/>
              </a:lnSpc>
              <a:spcBef>
                <a:spcPts val="800"/>
              </a:spcBef>
              <a:defRPr sz="1600">
                <a:latin typeface="Segoe UI"/>
                <a:ea typeface="Segoe UI"/>
                <a:cs typeface="Segoe UI"/>
                <a:sym typeface="Segoe UI"/>
              </a:defRPr>
            </a:pPr>
          </a:p>
          <a:p>
            <a:pPr>
              <a:lnSpc>
                <a:spcPts val="1500"/>
              </a:lnSpc>
              <a:spcBef>
                <a:spcPts val="800"/>
              </a:spcBef>
              <a:defRPr b="1" sz="1800">
                <a:solidFill>
                  <a:srgbClr val="4472C4"/>
                </a:solidFill>
              </a:defRPr>
            </a:pPr>
            <a:r>
              <a:t>On the Sacred Word</a:t>
            </a:r>
            <a:r>
              <a:rPr>
                <a:latin typeface="+mj-lt"/>
                <a:ea typeface="+mj-ea"/>
                <a:cs typeface="+mj-cs"/>
                <a:sym typeface="Helvetica"/>
              </a:rPr>
              <a:t> </a:t>
            </a:r>
            <a:r>
              <a:rPr b="0"/>
              <a:t> </a:t>
            </a:r>
            <a:endParaRPr sz="1600">
              <a:latin typeface="Segoe UI"/>
              <a:ea typeface="Segoe UI"/>
              <a:cs typeface="Segoe UI"/>
              <a:sym typeface="Segoe UI"/>
            </a:endParaRPr>
          </a:p>
          <a:p>
            <a:pPr>
              <a:lnSpc>
                <a:spcPts val="1500"/>
              </a:lnSpc>
              <a:spcBef>
                <a:spcPts val="800"/>
              </a:spcBef>
              <a:defRPr sz="1800">
                <a:solidFill>
                  <a:srgbClr val="4472C4"/>
                </a:solidFill>
              </a:defRPr>
            </a:pPr>
            <a:r>
              <a:t>“The sacred word is a way of letting go of all thoughts. This makes it possible for our spiritual faculties, which are attracted to interior silence, to move spontaneously in that direction. Such a movement does not require effort. It only requires the willingness to let go of our ordinary preoccupations.” </a:t>
            </a:r>
            <a:endParaRPr sz="1600">
              <a:latin typeface="Segoe UI"/>
              <a:ea typeface="Segoe UI"/>
              <a:cs typeface="Segoe UI"/>
              <a:sym typeface="Segoe UI"/>
            </a:endParaRPr>
          </a:p>
          <a:p>
            <a:pPr>
              <a:defRPr i="1" sz="1100">
                <a:latin typeface="Arial"/>
                <a:ea typeface="Arial"/>
                <a:cs typeface="Arial"/>
                <a:sym typeface="Arial"/>
              </a:defRPr>
            </a:pPr>
          </a:p>
          <a:p>
            <a:pPr>
              <a:defRPr b="1"/>
            </a:pPr>
            <a:r>
              <a:t>30 Zusammenfassung</a:t>
            </a:r>
          </a:p>
          <a:p>
            <a:pPr/>
            <a:r>
              <a:t>In Gottes Gegenwart und Wirken einzuwilligen ist das Herzstück der Praxis des Gebets der Sammlung.</a:t>
            </a:r>
          </a:p>
          <a:p>
            <a:pPr/>
            <a:r>
              <a:t>Wenn du dich mit deinen Gedanken, Gefühlen und Empfindungen beschäftigst, kehre ganz sanft zum Gebetswort zurück. „Ganz sanft zum Gebetswort zurückzukehren“ bedeutet ein Minimum an Bemühen. Das ist die einzige Aktivität, die wir während der Gebetszeit initiieren.</a:t>
            </a:r>
          </a:p>
          <a:p>
            <a:pPr/>
            <a:r>
              <a:t>Centering Prayer ist eine Herzenssache; Wir lassen unsere Gedanken los und sinken in unsere Beziehung zu Gott hinein.</a:t>
            </a:r>
          </a:p>
          <a:p>
            <a:pPr/>
            <a:r>
              <a:t>Wenn du verstanden hast, dass Gedanken nicht nur unvermeidlich, sondern integraler Bestandteil des Heilungs- und Wachstumsprozesses sind, der von Gott ausgeht, wirst du ihnen wohlwollender begegnen.</a:t>
            </a:r>
          </a:p>
          <a:p>
            <a:pPr/>
            <a:r>
              <a:t>Centering Prayer fördert eine Haltung des Loslassens.</a:t>
            </a:r>
          </a:p>
          <a:p>
            <a:pPr/>
            <a:r>
              <a:t>Gedanken unterbrechen dieses Gebet nicht, außer du lässt dich bewusst auf sie ein und steigst aus dem Gebet aus.</a:t>
            </a:r>
          </a:p>
          <a:p>
            <a:pPr/>
            <a:r>
              <a:t>Beim Üben des Centering Prayer lassen wir die Gedanken kommen und gehen. Die Prinzipien sind: nicht gegen Gedanken angehen, nicht an Gedanken festhalten, nicht emotional auf Gedanken reagieren, und sanft zum Gebetswort zurückkehren, wenn wir Gedanken nachhängen.</a:t>
            </a:r>
          </a:p>
          <a:p>
            <a:pPr/>
            <a:r>
              <a:t>**Option**: Du kannst aus Open Mind, Open Heart 8S.33) vorlesen:</a:t>
            </a:r>
          </a:p>
          <a:p>
            <a:pPr>
              <a:defRPr b="1"/>
            </a:pPr>
            <a:r>
              <a:t>Über das Gebetswort</a:t>
            </a:r>
          </a:p>
          <a:p>
            <a:pPr/>
            <a:r>
              <a:t>„Das Gebetswort ist ein Weg, alle Gedanken loszulassen. Dadurch können sich unsere spirituellen Fähigkeiten, die es zu innerer Stille zieht, ganz von allein in diese Richtung bewegen. Eine solche Bewegung erfordert keine Anstrengung. Sie erfordert nur Bereitschaft, unsere normalen Beschäftigungen und Themen loszulassen.“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Shape 346"/>
          <p:cNvSpPr/>
          <p:nvPr>
            <p:ph type="sldImg"/>
          </p:nvPr>
        </p:nvSpPr>
        <p:spPr>
          <a:prstGeom prst="rect">
            <a:avLst/>
          </a:prstGeom>
        </p:spPr>
        <p:txBody>
          <a:bodyPr/>
          <a:lstStyle/>
          <a:p>
            <a:pPr/>
          </a:p>
        </p:txBody>
      </p:sp>
      <p:sp>
        <p:nvSpPr>
          <p:cNvPr id="347" name="Shape 347"/>
          <p:cNvSpPr/>
          <p:nvPr>
            <p:ph type="body" sz="quarter" idx="1"/>
          </p:nvPr>
        </p:nvSpPr>
        <p:spPr>
          <a:prstGeom prst="rect">
            <a:avLst/>
          </a:prstGeom>
        </p:spPr>
        <p:txBody>
          <a:bodyPr/>
          <a:lstStyle/>
          <a:p>
            <a:pPr algn="ctr">
              <a:defRPr b="1" sz="1800"/>
            </a:pPr>
            <a:r>
              <a:t>31. Übergang zum Centering Prayer</a:t>
            </a:r>
          </a:p>
          <a:p>
            <a:pPr algn="ctr">
              <a:defRPr b="1" sz="1800"/>
            </a:pPr>
          </a:p>
          <a:p>
            <a:pPr>
              <a:defRPr b="1" sz="1800"/>
            </a:pPr>
            <a:r>
              <a:t>Zweite Gebetszeit </a:t>
            </a:r>
          </a:p>
          <a:p>
            <a:pPr>
              <a:defRPr b="1" sz="1800"/>
            </a:pPr>
          </a:p>
          <a:p>
            <a:pPr>
              <a:defRPr i="1" sz="1800"/>
            </a:pPr>
            <a:r>
              <a:t>Für den Kursleiter: Leite die Teilnehmer an in eine Centering-Prayer-Gebetszeit von 20 Minuten. Leite sie zu einer bequemen, aber wachen Sitzposition, die ihren körperlichen Bedingungen gerecht wird.</a:t>
            </a:r>
          </a:p>
          <a:p>
            <a:pPr>
              <a:defRPr sz="1800"/>
            </a:pPr>
          </a:p>
          <a:p>
            <a:pPr marL="228600" indent="-228600">
              <a:buSzPct val="100000"/>
              <a:buChar char="•"/>
              <a:defRPr sz="1800"/>
            </a:pPr>
            <a:r>
              <a:t>    Ich lade euch ein, die Augen zu schließen.</a:t>
            </a:r>
          </a:p>
          <a:p>
            <a:pPr marL="228600" indent="-228600">
              <a:buSzPct val="100000"/>
              <a:buChar char="•"/>
              <a:defRPr sz="1800"/>
            </a:pPr>
            <a:r>
              <a:t>    Euer Gebetswort ist ein Symbol für eure Einwilligung in Gottes Gegenwart und Wirken in euch. </a:t>
            </a:r>
          </a:p>
          <a:p>
            <a:pPr marL="228600" indent="-228600">
              <a:buSzPct val="100000"/>
              <a:buChar char="•"/>
              <a:defRPr sz="1800"/>
            </a:pPr>
            <a:r>
              <a:t>    </a:t>
            </a:r>
            <a:r>
              <a:rPr i="1"/>
              <a:t>Empfiehl den  Teilnehmern, das zuvor gewählte Gebetswort zu verwenden.</a:t>
            </a:r>
            <a:endParaRPr i="1"/>
          </a:p>
          <a:p>
            <a:pPr marL="228600" indent="-228600">
              <a:buSzPct val="100000"/>
              <a:buChar char="•"/>
              <a:defRPr sz="1800"/>
            </a:pPr>
            <a:r>
              <a:t>    Leitlinie 3 "Bemerkst du, dass du Gedanken nachgehst, kehre behutsam zu deinem Gebetswort zurück."</a:t>
            </a:r>
          </a:p>
          <a:p>
            <a:pPr marL="228600" indent="-228600">
              <a:buSzPct val="100000"/>
              <a:buChar char="•"/>
              <a:defRPr sz="1800"/>
            </a:pPr>
            <a:r>
              <a:t>    Das Ende der Gebetszeit wird durch eine Glocke/Klangschale (oder ein Gebet) angezeigt. Dann werde ich langsam   ein Gebet sprechen, während ihr zuhört und mit geschlossenen Augen in der Stille bleibt.</a:t>
            </a:r>
          </a:p>
          <a:p>
            <a:pPr>
              <a:defRPr sz="1800"/>
            </a:pPr>
          </a:p>
          <a:p>
            <a:pPr>
              <a:defRPr i="1" sz="1800"/>
            </a:pPr>
            <a:r>
              <a:t>Für den Kursleiter:</a:t>
            </a:r>
          </a:p>
          <a:p>
            <a:pPr>
              <a:defRPr i="1" sz="1800"/>
            </a:pPr>
          </a:p>
          <a:p>
            <a:pPr>
              <a:defRPr i="1" sz="1800"/>
            </a:pPr>
            <a:r>
              <a:t>Lade am Anfang die Teilnehmer ein, still ihr Gebetswort einzuführen als Symbol für ihre Einwilligung in Gottes Gegenwart und Wirken in ihnen.</a:t>
            </a:r>
          </a:p>
          <a:p>
            <a:pPr>
              <a:defRPr i="1" sz="1800"/>
            </a:pPr>
          </a:p>
          <a:p>
            <a:pPr>
              <a:defRPr i="1" sz="1800"/>
            </a:pPr>
            <a:r>
              <a:t>Beginne eine Gebetszeit von 20 Minuten nach ein paar tiefen Atemzügen, der in einem Gebet ausgesprochenen Absicht oder einer kurzen Schriftlesung.</a:t>
            </a:r>
          </a:p>
          <a:p>
            <a:pPr>
              <a:defRPr i="1" sz="1800"/>
            </a:pPr>
          </a:p>
          <a:p>
            <a:pPr>
              <a:defRPr i="1" sz="1800"/>
            </a:pPr>
            <a:r>
              <a:t>Am Ende der Gebetszeit spricht der Kursleiter langsam ein Gebet (wie das Vaterunser) und die Teilnehmer hören zu.</a:t>
            </a:r>
          </a:p>
          <a:p>
            <a:pPr>
              <a:defRPr i="1" sz="1800"/>
            </a:pPr>
          </a:p>
          <a:p>
            <a:pPr>
              <a:defRPr i="1" sz="1800"/>
            </a:pPr>
            <a:r>
              <a:t>Lade nach einer Pause die Teilnehmer ein, ihre Augen sanft zu öffnen.</a:t>
            </a:r>
          </a:p>
          <a:p>
            <a:pPr>
              <a:defRPr i="1" sz="1800"/>
            </a:pPr>
          </a:p>
          <a:p>
            <a:pPr>
              <a:defRPr i="1" sz="1800"/>
            </a:pPr>
            <a:r>
              <a:t>Lade die Teilnehmer ein, ihre Erfahrung mit dem Centering Prayer zu teilen. Diese Frage ist anders als die, die in der Konferenz 2 nach der ersten Gebetszeit gestellt wurde. Dort konnten die Teilnehmer spezifische Fragen zur Methode des Centering Prayer stellen. </a:t>
            </a:r>
            <a:r>
              <a:rPr b="1"/>
              <a:t>Hier werden sie gebeten, ihre Erfahrungen zu teilen.</a:t>
            </a:r>
            <a:endParaRPr b="1"/>
          </a:p>
          <a:p>
            <a:pPr>
              <a:defRPr sz="1800"/>
            </a:pPr>
          </a:p>
          <a:p>
            <a:pPr>
              <a:defRPr sz="1800"/>
            </a:pPr>
          </a:p>
          <a:p>
            <a:pPr algn="ctr">
              <a:defRPr b="1">
                <a:latin typeface="Arial"/>
                <a:ea typeface="Arial"/>
                <a:cs typeface="Arial"/>
                <a:sym typeface="Arial"/>
              </a:defRPr>
            </a:pPr>
            <a:r>
              <a:t>31. Transition to Centering Prayer </a:t>
            </a:r>
          </a:p>
          <a:p>
            <a:pPr>
              <a:defRPr i="1">
                <a:latin typeface="Arial"/>
                <a:ea typeface="Arial"/>
                <a:cs typeface="Arial"/>
                <a:sym typeface="Arial"/>
              </a:defRPr>
            </a:pPr>
          </a:p>
          <a:p>
            <a:pPr>
              <a:lnSpc>
                <a:spcPts val="1500"/>
              </a:lnSpc>
              <a:spcBef>
                <a:spcPts val="800"/>
              </a:spcBef>
              <a:defRPr b="1" sz="1800">
                <a:latin typeface="Times New Roman"/>
                <a:ea typeface="Times New Roman"/>
                <a:cs typeface="Times New Roman"/>
                <a:sym typeface="Times New Roman"/>
              </a:defRPr>
            </a:pPr>
            <a:r>
              <a:t>Second Period of Centering Prayer</a:t>
            </a:r>
          </a:p>
          <a:p>
            <a:pPr>
              <a:lnSpc>
                <a:spcPts val="1500"/>
              </a:lnSpc>
              <a:spcBef>
                <a:spcPts val="800"/>
              </a:spcBef>
              <a:defRPr>
                <a:latin typeface="Times New Roman"/>
                <a:ea typeface="Times New Roman"/>
                <a:cs typeface="Times New Roman"/>
                <a:sym typeface="Times New Roman"/>
              </a:defRPr>
            </a:pPr>
          </a:p>
          <a:p>
            <a:pPr>
              <a:lnSpc>
                <a:spcPts val="1500"/>
              </a:lnSpc>
              <a:spcBef>
                <a:spcPts val="800"/>
              </a:spcBef>
              <a:defRPr i="1" sz="1800">
                <a:latin typeface="Times New Roman"/>
                <a:ea typeface="Times New Roman"/>
                <a:cs typeface="Times New Roman"/>
                <a:sym typeface="Times New Roman"/>
              </a:defRPr>
            </a:pPr>
            <a:r>
              <a:t>NOTES TO PRESENTER: Lead the participants into a period of twenty (20) minutes of Centering Prayer. Guide them into a comfortable yet alert sitting position that suits each of their physical conditions well.</a:t>
            </a:r>
            <a:r>
              <a:rPr i="0"/>
              <a:t> </a:t>
            </a:r>
            <a:endParaRPr i="0"/>
          </a:p>
          <a:p>
            <a:pPr>
              <a:lnSpc>
                <a:spcPts val="1500"/>
              </a:lnSpc>
              <a:spcBef>
                <a:spcPts val="800"/>
              </a:spcBef>
              <a:defRPr>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I invite you to close your eyes. </a:t>
            </a:r>
          </a:p>
          <a:p>
            <a:pPr>
              <a:lnSpc>
                <a:spcPts val="1500"/>
              </a:lnSpc>
              <a:defRPr sz="1800">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Your sacred word is a symbol of your consent to God’s presence and action within. Suggest using the sacred word they’ve chosen earlier. </a:t>
            </a:r>
          </a:p>
          <a:p>
            <a:pPr>
              <a:lnSpc>
                <a:spcPts val="1500"/>
              </a:lnSpc>
              <a:defRPr sz="1800">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Guideline #3—“When engaged with your thoughts, return ever-so-gently to your sacred word. </a:t>
            </a:r>
          </a:p>
          <a:p>
            <a:pPr>
              <a:lnSpc>
                <a:spcPts val="1500"/>
              </a:lnSpc>
              <a:defRPr sz="1800">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When the prayer period ends, as indicated by the bell (or a prayer), I will recite a prayer slowly while you listen and remain in silence with eyes closed for a couple of minutes. </a:t>
            </a:r>
          </a:p>
          <a:p>
            <a:pPr>
              <a:lnSpc>
                <a:spcPts val="1500"/>
              </a:lnSpc>
              <a:spcBef>
                <a:spcPts val="800"/>
              </a:spcBef>
              <a:defRPr sz="1800">
                <a:latin typeface="Times New Roman"/>
                <a:ea typeface="Times New Roman"/>
                <a:cs typeface="Times New Roman"/>
                <a:sym typeface="Times New Roman"/>
              </a:defRPr>
            </a:pPr>
            <a:r>
              <a:t> </a:t>
            </a:r>
          </a:p>
          <a:p>
            <a:pPr>
              <a:lnSpc>
                <a:spcPts val="1500"/>
              </a:lnSpc>
              <a:spcBef>
                <a:spcPts val="800"/>
              </a:spcBef>
              <a:defRPr i="1" sz="1800">
                <a:latin typeface="Times New Roman"/>
                <a:ea typeface="Times New Roman"/>
                <a:cs typeface="Times New Roman"/>
                <a:sym typeface="Times New Roman"/>
              </a:defRPr>
            </a:pPr>
            <a:r>
              <a:t>NOTES TO PRESENTER</a:t>
            </a:r>
            <a:r>
              <a:rPr i="0"/>
              <a:t>:  </a:t>
            </a:r>
          </a:p>
          <a:p>
            <a:pPr marL="285750" indent="-285750">
              <a:lnSpc>
                <a:spcPts val="1500"/>
              </a:lnSpc>
              <a:buSzPct val="100000"/>
              <a:buChar char="▪"/>
              <a:defRPr i="1" sz="1800">
                <a:latin typeface="Times New Roman"/>
                <a:ea typeface="Times New Roman"/>
                <a:cs typeface="Times New Roman"/>
                <a:sym typeface="Times New Roman"/>
              </a:defRPr>
            </a:pPr>
            <a:r>
              <a:t>As you begin the prayer, invite participants to silently introduce their sacred word as the symbol of their consent to God’s presence and action within.</a:t>
            </a:r>
            <a:r>
              <a:rPr i="0"/>
              <a:t> </a:t>
            </a:r>
            <a:endParaRPr i="0"/>
          </a:p>
          <a:p>
            <a:pPr marL="285750" indent="-285750">
              <a:lnSpc>
                <a:spcPts val="1500"/>
              </a:lnSpc>
              <a:buSzPct val="100000"/>
              <a:buChar char="▪"/>
              <a:defRPr i="1" sz="1800">
                <a:latin typeface="Times New Roman"/>
                <a:ea typeface="Times New Roman"/>
                <a:cs typeface="Times New Roman"/>
                <a:sym typeface="Times New Roman"/>
              </a:defRPr>
            </a:pPr>
            <a:r>
              <a:t>Begin twenty (20) minutes of Centering Prayer after a couple of deep breaths, a spoken prayer of intention, or a short scripture reading.</a:t>
            </a:r>
            <a:r>
              <a:rPr i="0"/>
              <a:t> </a:t>
            </a:r>
            <a:endParaRPr i="0"/>
          </a:p>
          <a:p>
            <a:pPr marL="285750" indent="-285750">
              <a:lnSpc>
                <a:spcPts val="1500"/>
              </a:lnSpc>
              <a:buSzPct val="100000"/>
              <a:buChar char="▪"/>
              <a:defRPr i="1" sz="1800">
                <a:latin typeface="Times New Roman"/>
                <a:ea typeface="Times New Roman"/>
                <a:cs typeface="Times New Roman"/>
                <a:sym typeface="Times New Roman"/>
              </a:defRPr>
            </a:pPr>
            <a:r>
              <a:t>At the end of the period of Centering Prayer, the presenter recites a prayer slowly (such as the Lord’s Prayer) while participants listen. </a:t>
            </a:r>
            <a:r>
              <a:rPr i="0"/>
              <a:t> </a:t>
            </a:r>
            <a:endParaRPr i="0"/>
          </a:p>
          <a:p>
            <a:pPr marL="285750" indent="-285750">
              <a:lnSpc>
                <a:spcPts val="1500"/>
              </a:lnSpc>
              <a:buSzPct val="100000"/>
              <a:buChar char="▪"/>
              <a:defRPr i="1" sz="1800">
                <a:latin typeface="Times New Roman"/>
                <a:ea typeface="Times New Roman"/>
                <a:cs typeface="Times New Roman"/>
                <a:sym typeface="Times New Roman"/>
              </a:defRPr>
            </a:pPr>
            <a:r>
              <a:t>After a pause, invite participants to gently open their eyes.</a:t>
            </a:r>
            <a:r>
              <a:rPr i="0"/>
              <a:t> </a:t>
            </a:r>
            <a:endParaRPr i="0"/>
          </a:p>
          <a:p>
            <a:pPr marL="285750" indent="-285750">
              <a:lnSpc>
                <a:spcPts val="1500"/>
              </a:lnSpc>
              <a:buSzPct val="100000"/>
              <a:buChar char="▪"/>
              <a:defRPr i="1" sz="1800">
                <a:latin typeface="Times New Roman"/>
                <a:ea typeface="Times New Roman"/>
                <a:cs typeface="Times New Roman"/>
                <a:sym typeface="Times New Roman"/>
              </a:defRPr>
            </a:pPr>
            <a:r>
              <a:t>Invite participants to share their </a:t>
            </a:r>
          </a:p>
          <a:p>
            <a:pPr marL="285750" indent="-285750">
              <a:lnSpc>
                <a:spcPts val="1500"/>
              </a:lnSpc>
              <a:buSzPct val="100000"/>
              <a:buChar char="▪"/>
              <a:defRPr i="1" sz="1800">
                <a:latin typeface="Times New Roman"/>
                <a:ea typeface="Times New Roman"/>
                <a:cs typeface="Times New Roman"/>
                <a:sym typeface="Times New Roman"/>
              </a:defRPr>
            </a:pPr>
            <a:r>
              <a:t>experiences of Centering Prayer. This question is distinct from the one asked in Conference Two after the first period of Centering Prayer, where participants were encouraged to ask questions specific to the method of Centering Prayer. Here they </a:t>
            </a:r>
            <a:r>
              <a:rPr b="1"/>
              <a:t>are asked to share their experiences</a:t>
            </a:r>
            <a:r>
              <a:t>.</a:t>
            </a:r>
            <a:r>
              <a:rPr i="0"/>
              <a:t> </a:t>
            </a:r>
            <a:endParaRPr i="0"/>
          </a:p>
          <a:p>
            <a:pPr lvl="1" indent="457200">
              <a:defRPr>
                <a:latin typeface="Arial"/>
                <a:ea typeface="Arial"/>
                <a:cs typeface="Arial"/>
                <a:sym typeface="Arial"/>
              </a:defRPr>
            </a:pPr>
          </a:p>
          <a:p>
            <a:pPr>
              <a:defRPr b="1"/>
            </a:pPr>
            <a:r>
              <a:t>31 Übergang zum Centering Prayer</a:t>
            </a:r>
          </a:p>
          <a:p>
            <a:pPr>
              <a:defRPr b="1"/>
            </a:pPr>
            <a:r>
              <a:t>Zweite Gebetszeit </a:t>
            </a:r>
          </a:p>
          <a:p>
            <a:pPr>
              <a:defRPr i="1"/>
            </a:pPr>
            <a:r>
              <a:t>Für den Kursleiter: Geleite die Teilnehmer in eine Centering-Prayer-Gebetszeit von 20 Minuten. Leite sie zu einer bequemen, aber wachen Sitzposition, die ihren körperlichen Bedingungen gerecht wird.</a:t>
            </a:r>
          </a:p>
          <a:p>
            <a:pPr marL="171450" indent="-171450">
              <a:buSzPct val="100000"/>
              <a:buFont typeface="Arial"/>
              <a:buChar char="•"/>
            </a:pPr>
            <a:r>
              <a:t>Ich lade euch ein, die Augen zu schließen.</a:t>
            </a:r>
          </a:p>
          <a:p>
            <a:pPr marL="171450" indent="-171450">
              <a:buSzPct val="100000"/>
              <a:buFont typeface="Arial"/>
              <a:buChar char="•"/>
            </a:pPr>
            <a:r>
              <a:t>Euer Gebetswort ist ein Symbol für eure Einwilligung in Gottes Gegenwart und Wirken in euch. </a:t>
            </a:r>
            <a:r>
              <a:rPr i="1"/>
              <a:t>Empfiehl ihnen, das zuvor gewählte Gebetswort zu verwenden.</a:t>
            </a:r>
          </a:p>
          <a:p>
            <a:pPr marL="171450" indent="-171450">
              <a:buSzPct val="100000"/>
              <a:buFont typeface="Arial"/>
              <a:buChar char="•"/>
            </a:pPr>
            <a:r>
              <a:t>Leitlinie 3 „</a:t>
            </a:r>
            <a:r>
              <a:t>Wenn du merkst, dass du mit deinen Gedanken beschäftigt bist, kehre behutsam zum Gebetswort zurück."</a:t>
            </a:r>
          </a:p>
          <a:p>
            <a:pPr marL="171450" indent="-171450">
              <a:buSzPct val="100000"/>
              <a:buFont typeface="Arial"/>
              <a:buChar char="•"/>
            </a:pPr>
            <a:r>
              <a:t>Das Ende der Gebetszeit wird durch eine Glocke (oder ein Gebet) angezeigt. Dann werde ich langsam ein Gebet sprechen, während ihr zuhört und mit geschlossenen Augen in der Stille bleibt.</a:t>
            </a:r>
          </a:p>
          <a:p>
            <a:pPr>
              <a:defRPr i="1"/>
            </a:pPr>
            <a:r>
              <a:t>Für den Kursleiter:</a:t>
            </a:r>
          </a:p>
          <a:p>
            <a:pPr marL="171450" indent="-171450">
              <a:buSzPct val="100000"/>
              <a:buFont typeface="Arial"/>
              <a:buChar char="•"/>
              <a:defRPr i="1"/>
            </a:pPr>
            <a:r>
              <a:t>Lade die Teilnehmer am Anfang ein, still ihr Gebetswort einzuführen als Symbol für ihre Einwilligung in Gottes Gegenwart und Wirken in ihnen.</a:t>
            </a:r>
          </a:p>
          <a:p>
            <a:pPr marL="171450" indent="-171450">
              <a:buSzPct val="100000"/>
              <a:buFont typeface="Arial"/>
              <a:buChar char="•"/>
              <a:defRPr i="1"/>
            </a:pPr>
            <a:r>
              <a:t>Beginne eine Gebetszeit von 20 Minuten nach ein paar tiefen Atemzügen, einem gesprochenen Gebet, das die Absicht ausdrückt, oder einer kurzen Schriftlesung.</a:t>
            </a:r>
          </a:p>
          <a:p>
            <a:pPr marL="171450" indent="-171450">
              <a:buSzPct val="100000"/>
              <a:buFont typeface="Arial"/>
              <a:buChar char="•"/>
              <a:defRPr i="1"/>
            </a:pPr>
            <a:r>
              <a:t>Am Ende der Gebetszeit spricht der Kursleiter langsam ein Gebet (wie das Vaterunser) und die Teilnehmer hören zu.</a:t>
            </a:r>
          </a:p>
          <a:p>
            <a:pPr marL="171450" indent="-171450">
              <a:buSzPct val="100000"/>
              <a:buFont typeface="Arial"/>
              <a:buChar char="•"/>
              <a:defRPr i="1"/>
            </a:pPr>
            <a:r>
              <a:t>Lade nach einer Pause die Teilnehmer ein, ihre Augen sanft zu öffnen.</a:t>
            </a:r>
          </a:p>
          <a:p>
            <a:pPr marL="171450" indent="-171450">
              <a:buSzPct val="100000"/>
              <a:buFont typeface="Arial"/>
              <a:buChar char="•"/>
              <a:defRPr i="1"/>
            </a:pPr>
            <a:r>
              <a:t>Lade die Teilnehmer ein, ihre Erfahrung mit dem Centering Prayer zu teilen. Diese Frage ist anders als die, die in der Konferenz 2 nach der ersten Gebetszeit gestellt wurde. Dort konnten die Teilnehmer spezifische Fragen zur Methode des Centering Prayer stellen. Hier </a:t>
            </a:r>
            <a:r>
              <a:rPr b="1"/>
              <a:t>werden sie gebeten, ihre Erfahrungen zu teilen</a:t>
            </a:r>
            <a:r>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Shape 356"/>
          <p:cNvSpPr/>
          <p:nvPr>
            <p:ph type="sldImg"/>
          </p:nvPr>
        </p:nvSpPr>
        <p:spPr>
          <a:prstGeom prst="rect">
            <a:avLst/>
          </a:prstGeom>
        </p:spPr>
        <p:txBody>
          <a:bodyPr/>
          <a:lstStyle/>
          <a:p>
            <a:pPr/>
          </a:p>
        </p:txBody>
      </p:sp>
      <p:sp>
        <p:nvSpPr>
          <p:cNvPr id="357" name="Shape 357"/>
          <p:cNvSpPr/>
          <p:nvPr>
            <p:ph type="body" sz="quarter" idx="1"/>
          </p:nvPr>
        </p:nvSpPr>
        <p:spPr>
          <a:prstGeom prst="rect">
            <a:avLst/>
          </a:prstGeom>
        </p:spPr>
        <p:txBody>
          <a:bodyPr/>
          <a:lstStyle/>
          <a:p>
            <a:pPr>
              <a:defRPr b="1"/>
            </a:pPr>
            <a:r>
              <a:t>32. Unsere Beziehung mit Gott vertiefen</a:t>
            </a:r>
          </a:p>
          <a:p>
            <a:pPr/>
            <a:r>
              <a:t>Wir haben gehört, dass Gebet eine Beziehung mit Gott ist, und Centering Prayer vertieft unsere Beziehung mit Gott.</a:t>
            </a:r>
          </a:p>
          <a:p>
            <a:pPr algn="ctr">
              <a:defRPr b="1">
                <a:latin typeface="Arial"/>
                <a:ea typeface="Arial"/>
                <a:cs typeface="Arial"/>
                <a:sym typeface="Arial"/>
              </a:defRPr>
            </a:pPr>
          </a:p>
          <a:p>
            <a:pPr algn="ctr">
              <a:defRPr b="1">
                <a:latin typeface="Arial"/>
                <a:ea typeface="Arial"/>
                <a:cs typeface="Arial"/>
                <a:sym typeface="Arial"/>
              </a:defRPr>
            </a:pPr>
          </a:p>
          <a:p>
            <a:pPr algn="ctr">
              <a:defRPr b="1">
                <a:latin typeface="Arial"/>
                <a:ea typeface="Arial"/>
                <a:cs typeface="Arial"/>
                <a:sym typeface="Arial"/>
              </a:defRPr>
            </a:pPr>
            <a:r>
              <a:t>32. Deepening Our Relationship with God</a:t>
            </a:r>
          </a:p>
          <a:p>
            <a:pPr algn="ctr">
              <a:defRPr b="1">
                <a:latin typeface="Arial"/>
                <a:ea typeface="Arial"/>
                <a:cs typeface="Arial"/>
                <a:sym typeface="Arial"/>
              </a:defRPr>
            </a:pPr>
            <a:r>
              <a:t>Conference Four</a:t>
            </a:r>
          </a:p>
          <a:p>
            <a:pPr/>
          </a:p>
          <a:p>
            <a:pPr/>
            <a:r>
              <a:t>We heard that prayer is a relationship with God, and Centering Prayer deepens our relationship with God.</a:t>
            </a:r>
          </a:p>
          <a:p>
            <a:pPr>
              <a:defRPr b="1"/>
            </a:pPr>
            <a:r>
              <a:t>Konferenz 4</a:t>
            </a:r>
          </a:p>
          <a:p>
            <a:pPr>
              <a:defRPr b="1"/>
            </a:pPr>
            <a:r>
              <a:t>32. Unsere Beziehung mit Gott vertiefen</a:t>
            </a:r>
          </a:p>
          <a:p>
            <a:pPr/>
            <a:r>
              <a:t>Wir haben gehört, dass Gebet eine Beziehung mit Gott ist, und Centering Prayer vertieft unsere Beziehung mit Gott.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Shape 363"/>
          <p:cNvSpPr/>
          <p:nvPr>
            <p:ph type="sldImg"/>
          </p:nvPr>
        </p:nvSpPr>
        <p:spPr>
          <a:prstGeom prst="rect">
            <a:avLst/>
          </a:prstGeom>
        </p:spPr>
        <p:txBody>
          <a:bodyPr/>
          <a:lstStyle/>
          <a:p>
            <a:pPr/>
          </a:p>
        </p:txBody>
      </p:sp>
      <p:sp>
        <p:nvSpPr>
          <p:cNvPr id="364" name="Shape 364"/>
          <p:cNvSpPr/>
          <p:nvPr>
            <p:ph type="body" sz="quarter" idx="1"/>
          </p:nvPr>
        </p:nvSpPr>
        <p:spPr>
          <a:prstGeom prst="rect">
            <a:avLst/>
          </a:prstGeom>
        </p:spPr>
        <p:txBody>
          <a:bodyPr/>
          <a:lstStyle/>
          <a:p>
            <a:pPr>
              <a:defRPr b="1">
                <a:latin typeface="Palatino"/>
                <a:ea typeface="Palatino"/>
                <a:cs typeface="Palatino"/>
                <a:sym typeface="Palatino"/>
              </a:defRPr>
            </a:pPr>
            <a:r>
              <a:t>33. Die Früchte des Centering Prayer</a:t>
            </a:r>
          </a:p>
          <a:p>
            <a:pPr>
              <a:defRPr b="1">
                <a:latin typeface="Palatino"/>
                <a:ea typeface="Palatino"/>
                <a:cs typeface="Palatino"/>
                <a:sym typeface="Palatino"/>
              </a:defRPr>
            </a:pPr>
          </a:p>
          <a:p>
            <a:pPr>
              <a:defRPr>
                <a:latin typeface="Palatino"/>
                <a:ea typeface="Palatino"/>
                <a:cs typeface="Palatino"/>
                <a:sym typeface="Palatino"/>
              </a:defRPr>
            </a:pPr>
            <a:r>
              <a:t>Wenn wir treu am Gebet der Sammlung dranbleiben [treu/konsequent üben], können sich Gaben in uns entwickeln. Die Gaben des Gebets der Sammlung zeigen sich eher im täglichen Leben als in der Gebetszeit selbst. Andere erkennen möglicherweise Veränderungen in uns, bevor wir sie bemerken, besonders die die Früchte des Geistes: Liebe, Freude, Friede, Geduld, Freundlichkeit, Großzügigkeit, Treue, Sanftmut und Selbstbeherrschung (Galater 5,22), aber auch andere Gaben.</a:t>
            </a:r>
          </a:p>
          <a:p>
            <a:pPr>
              <a:defRPr>
                <a:latin typeface="Palatino"/>
                <a:ea typeface="Palatino"/>
                <a:cs typeface="Palatino"/>
                <a:sym typeface="Palatino"/>
              </a:defRPr>
            </a:pPr>
          </a:p>
          <a:p>
            <a:pPr>
              <a:defRPr>
                <a:latin typeface="Palatino"/>
                <a:ea typeface="Palatino"/>
                <a:cs typeface="Palatino"/>
                <a:sym typeface="Palatino"/>
              </a:defRPr>
            </a:pPr>
            <a:r>
              <a:t>**Option** Es kann auch sein, dass die kontemplativen Werte für uns zur Erfahrung werden: Stille, Einsamkeit, Solidarität und Dienst</a:t>
            </a:r>
          </a:p>
          <a:p>
            <a:pPr>
              <a:defRPr>
                <a:latin typeface="Palatino"/>
                <a:ea typeface="Palatino"/>
                <a:cs typeface="Palatino"/>
                <a:sym typeface="Palatino"/>
              </a:defRPr>
            </a:pPr>
          </a:p>
          <a:p>
            <a:pPr marL="228600" indent="-228600">
              <a:buSzPct val="100000"/>
              <a:buChar char="•"/>
              <a:defRPr>
                <a:latin typeface="Palatino"/>
                <a:ea typeface="Palatino"/>
                <a:cs typeface="Palatino"/>
                <a:sym typeface="Palatino"/>
              </a:defRPr>
            </a:pPr>
            <a:r>
              <a:t>Stille: die innere Sehnsucht nach mehr Stille und eine wachsende Fähigkeit, tiefgehender zuzuhören.</a:t>
            </a:r>
          </a:p>
          <a:p>
            <a:pPr marL="228600" indent="-228600">
              <a:buSzPct val="100000"/>
              <a:buChar char="•"/>
              <a:defRPr>
                <a:latin typeface="Palatino"/>
                <a:ea typeface="Palatino"/>
                <a:cs typeface="Palatino"/>
                <a:sym typeface="Palatino"/>
              </a:defRPr>
            </a:pPr>
          </a:p>
          <a:p>
            <a:pPr marL="228600" indent="-228600">
              <a:buSzPct val="100000"/>
              <a:buChar char="•"/>
              <a:defRPr>
                <a:latin typeface="Palatino"/>
                <a:ea typeface="Palatino"/>
                <a:cs typeface="Palatino"/>
                <a:sym typeface="Palatino"/>
              </a:defRPr>
            </a:pPr>
            <a:r>
              <a:t>Einsamkeit: eine Bereicherung des eigenen Gebetslebens und wachsende Selbsterkenntnis (das kann schmerzhaft sein/weh tun)</a:t>
            </a:r>
          </a:p>
          <a:p>
            <a:pPr marL="228600" indent="-228600">
              <a:buSzPct val="100000"/>
              <a:buChar char="•"/>
              <a:defRPr>
                <a:latin typeface="Palatino"/>
                <a:ea typeface="Palatino"/>
                <a:cs typeface="Palatino"/>
                <a:sym typeface="Palatino"/>
              </a:defRPr>
            </a:pPr>
          </a:p>
          <a:p>
            <a:pPr marL="228600" indent="-228600">
              <a:buSzPct val="100000"/>
              <a:buChar char="•"/>
              <a:defRPr>
                <a:latin typeface="Palatino"/>
                <a:ea typeface="Palatino"/>
                <a:cs typeface="Palatino"/>
                <a:sym typeface="Palatino"/>
              </a:defRPr>
            </a:pPr>
            <a:r>
              <a:t>Solidarität: ein wachsendes Bewusstsein für das Einssein mit Gott, mit der ganzen Menschheitsfamilie und der gesamten Schöpfung</a:t>
            </a:r>
          </a:p>
          <a:p>
            <a:pPr marL="228600" indent="-228600">
              <a:buSzPct val="100000"/>
              <a:buChar char="•"/>
              <a:defRPr>
                <a:latin typeface="Palatino"/>
                <a:ea typeface="Palatino"/>
                <a:cs typeface="Palatino"/>
                <a:sym typeface="Palatino"/>
              </a:defRPr>
            </a:pPr>
          </a:p>
          <a:p>
            <a:pPr marL="228600" indent="-228600">
              <a:buSzPct val="100000"/>
              <a:buChar char="•"/>
              <a:defRPr>
                <a:latin typeface="Palatino"/>
                <a:ea typeface="Palatino"/>
                <a:cs typeface="Palatino"/>
                <a:sym typeface="Palatino"/>
              </a:defRPr>
            </a:pPr>
            <a:r>
              <a:t>Dienst: eine nicht wertende Haltung, die dazu führt, dass wir uns konkret um andere und um die Schöpfung kümmern, und ein wachsendes Bewusstsein für die soziale Dimension des Evangeliums.</a:t>
            </a:r>
          </a:p>
          <a:p>
            <a:pPr>
              <a:defRPr>
                <a:latin typeface="Palatino"/>
                <a:ea typeface="Palatino"/>
                <a:cs typeface="Palatino"/>
                <a:sym typeface="Palatino"/>
              </a:defRPr>
            </a:pPr>
          </a:p>
          <a:p>
            <a:pPr>
              <a:defRPr>
                <a:latin typeface="Palatino"/>
                <a:ea typeface="Palatino"/>
                <a:cs typeface="Palatino"/>
                <a:sym typeface="Palatino"/>
              </a:defRPr>
            </a:pPr>
            <a:r>
              <a:t>Diese Werte fördern die Fähigkeit, im Jetzt zu leben.</a:t>
            </a:r>
          </a:p>
          <a:p>
            <a:pPr algn="ctr">
              <a:defRPr b="1">
                <a:latin typeface="Arial"/>
                <a:ea typeface="Arial"/>
                <a:cs typeface="Arial"/>
                <a:sym typeface="Arial"/>
              </a:defRPr>
            </a:pPr>
          </a:p>
          <a:p>
            <a:pPr algn="ctr">
              <a:defRPr b="1">
                <a:latin typeface="Arial"/>
                <a:ea typeface="Arial"/>
                <a:cs typeface="Arial"/>
                <a:sym typeface="Arial"/>
              </a:defRPr>
            </a:pPr>
            <a:r>
              <a:t>33. Gifts of Centering Prayer</a:t>
            </a:r>
          </a:p>
          <a:p>
            <a:pPr>
              <a:defRPr>
                <a:latin typeface="Arial"/>
                <a:ea typeface="Arial"/>
                <a:cs typeface="Arial"/>
                <a:sym typeface="Arial"/>
              </a:defRPr>
            </a:pPr>
          </a:p>
          <a:p>
            <a:pPr>
              <a:lnSpc>
                <a:spcPts val="1500"/>
              </a:lnSpc>
              <a:spcBef>
                <a:spcPts val="800"/>
              </a:spcBef>
              <a:defRPr sz="1800">
                <a:latin typeface="Times New Roman"/>
                <a:ea typeface="Times New Roman"/>
                <a:cs typeface="Times New Roman"/>
                <a:sym typeface="Times New Roman"/>
              </a:defRPr>
            </a:pPr>
            <a:r>
              <a:t>Through faithful Centering Prayer practice, gifts may arise in us. The gifts of Centering Prayer appear more in daily life than in the time of Centering Prayer. Others may notice changes in us before we notice them, especially the Fruit of the Spirit: love, joy, peace, patience, kindness, generosity, faithfulness, gentleness, and self-control (Galatians 5:22, NRSV), as well as other gifts.  </a:t>
            </a:r>
          </a:p>
          <a:p>
            <a:pPr>
              <a:lnSpc>
                <a:spcPts val="1500"/>
              </a:lnSpc>
              <a:spcBef>
                <a:spcPts val="800"/>
              </a:spcBef>
              <a:defRPr>
                <a:latin typeface="Segoe UI"/>
                <a:ea typeface="Segoe UI"/>
                <a:cs typeface="Segoe UI"/>
                <a:sym typeface="Segoe UI"/>
              </a:defRPr>
            </a:pPr>
          </a:p>
          <a:p>
            <a:pPr>
              <a:lnSpc>
                <a:spcPts val="1500"/>
              </a:lnSpc>
              <a:spcBef>
                <a:spcPts val="800"/>
              </a:spcBef>
              <a:defRPr sz="1800">
                <a:solidFill>
                  <a:srgbClr val="4472C4"/>
                </a:solidFill>
              </a:defRPr>
            </a:pPr>
            <a:r>
              <a:t>**Option** We may also begin to experience gifts of contemplative values: Silence, Solitude, Solidarity, and Service </a:t>
            </a:r>
          </a:p>
          <a:p>
            <a:pPr>
              <a:lnSpc>
                <a:spcPts val="1500"/>
              </a:lnSpc>
              <a:spcBef>
                <a:spcPts val="800"/>
              </a:spcBef>
              <a:defRPr sz="1800">
                <a:solidFill>
                  <a:srgbClr val="4472C4"/>
                </a:solidFill>
              </a:defRPr>
            </a:pPr>
          </a:p>
          <a:p>
            <a:pPr marL="285750" indent="-285750">
              <a:lnSpc>
                <a:spcPts val="1500"/>
              </a:lnSpc>
              <a:buSzPct val="100000"/>
              <a:buChar char="▪"/>
              <a:defRPr sz="1800">
                <a:solidFill>
                  <a:srgbClr val="4472C4"/>
                </a:solidFill>
              </a:defRPr>
            </a:pPr>
            <a:r>
              <a:t>Silence: A desire for more silence and a growing capacity to listen more deeply </a:t>
            </a:r>
          </a:p>
          <a:p>
            <a:pPr marL="285750" indent="-285750">
              <a:lnSpc>
                <a:spcPts val="1500"/>
              </a:lnSpc>
              <a:buSzPct val="100000"/>
              <a:buChar char="▪"/>
              <a:defRPr sz="1800">
                <a:solidFill>
                  <a:srgbClr val="4472C4"/>
                </a:solidFill>
              </a:defRPr>
            </a:pPr>
            <a:r>
              <a:t>Solitude: An enrichment in one’s prayer life and an increase in self-knowledge (may be painful) </a:t>
            </a:r>
          </a:p>
          <a:p>
            <a:pPr marL="285750" indent="-285750">
              <a:lnSpc>
                <a:spcPts val="1500"/>
              </a:lnSpc>
              <a:buSzPct val="100000"/>
              <a:buChar char="▪"/>
              <a:defRPr sz="1800">
                <a:solidFill>
                  <a:srgbClr val="4472C4"/>
                </a:solidFill>
              </a:defRPr>
            </a:pPr>
            <a:r>
              <a:t>Solidarity: An increasing awareness of oneness with God, with the whole human family, and with all of creation </a:t>
            </a:r>
          </a:p>
          <a:p>
            <a:pPr marL="285750" indent="-285750">
              <a:lnSpc>
                <a:spcPts val="1500"/>
              </a:lnSpc>
              <a:buSzPct val="100000"/>
              <a:buChar char="▪"/>
              <a:defRPr sz="1800">
                <a:solidFill>
                  <a:srgbClr val="4472C4"/>
                </a:solidFill>
              </a:defRPr>
            </a:pPr>
            <a:r>
              <a:t>Service: A non-judgmental attitude resulting in a practical caring for others and all of creation, as well as growing awareness of the social application of the gospel </a:t>
            </a:r>
          </a:p>
          <a:p>
            <a:pPr/>
          </a:p>
          <a:p>
            <a:pPr/>
            <a:r>
              <a:t>These values foster the ability to live in the present moment.</a:t>
            </a:r>
          </a:p>
          <a:p>
            <a:pPr/>
          </a:p>
          <a:p>
            <a:pPr>
              <a:defRPr>
                <a:latin typeface="Segoe UI"/>
                <a:ea typeface="Segoe UI"/>
                <a:cs typeface="Segoe UI"/>
                <a:sym typeface="Segoe UI"/>
              </a:defRPr>
            </a:pPr>
          </a:p>
          <a:p>
            <a:pPr>
              <a:lnSpc>
                <a:spcPts val="1500"/>
              </a:lnSpc>
              <a:spcBef>
                <a:spcPts val="800"/>
              </a:spcBef>
              <a:defRPr sz="1800">
                <a:latin typeface="Times New Roman"/>
                <a:ea typeface="Times New Roman"/>
                <a:cs typeface="Times New Roman"/>
                <a:sym typeface="Times New Roman"/>
              </a:defRPr>
            </a:pPr>
          </a:p>
          <a:p>
            <a:pPr>
              <a:defRPr b="1">
                <a:latin typeface="Arial"/>
                <a:ea typeface="Arial"/>
                <a:cs typeface="Arial"/>
                <a:sym typeface="Arial"/>
              </a:defRPr>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p>
            <a:pPr>
              <a:defRPr b="1"/>
            </a:pPr>
            <a:r>
              <a:t>34. Unsere Beziehung mit Gott vertiefen</a:t>
            </a:r>
          </a:p>
          <a:p>
            <a:pPr/>
          </a:p>
          <a:p>
            <a:pPr/>
            <a:r>
              <a:t>Wenn du an deine im Laufe der Zeit gewachsenen Beziehungen denkst, was hat zu ihrer Entwicklung beigetragen? Zeit miteinander zu verbringen ist wesentlich für die Vertiefung der Beziehung zu anderen und mit Gott.</a:t>
            </a:r>
          </a:p>
          <a:p>
            <a:pPr/>
          </a:p>
          <a:p>
            <a:pPr/>
            <a:r>
              <a:t>Wenn du anfängst, täglich Centering Prayer zu praktizieren, empfiehlt sich eine Gebetszeit von 20 Minuten zweimal täglich. Manche, die das Gebet der Sammlung aufnehmen, fangen mit weniger Zeit an und steigern das dann auf 20 Minuten.</a:t>
            </a:r>
          </a:p>
          <a:p>
            <a:pPr/>
          </a:p>
          <a:p>
            <a:pPr/>
            <a:r>
              <a:t>Eine Periode von 20 Minuten wird empfohlen, weil es dauert, bis unser Körper zur Ruhe kommt und wir über die üblichen Anliegen hinaus in die innere Stille kommen.</a:t>
            </a:r>
          </a:p>
          <a:p>
            <a:pPr/>
          </a:p>
          <a:p>
            <a:pPr/>
            <a:r>
              <a:t>Zwei Centering-Prayer-Perioden täglich helfen, einen Speicher innerer Stille zu behalten.</a:t>
            </a:r>
          </a:p>
          <a:p>
            <a:pPr/>
          </a:p>
          <a:p>
            <a:pPr/>
            <a:r>
              <a:t>Jede neue Praxis erfordert Zeit und Geduld.</a:t>
            </a:r>
          </a:p>
          <a:p>
            <a:pPr>
              <a:lnSpc>
                <a:spcPts val="1500"/>
              </a:lnSpc>
              <a:spcBef>
                <a:spcPts val="800"/>
              </a:spcBef>
              <a:defRPr>
                <a:latin typeface="Segoe UI"/>
                <a:ea typeface="Segoe UI"/>
                <a:cs typeface="Segoe UI"/>
                <a:sym typeface="Segoe UI"/>
              </a:defRPr>
            </a:pPr>
          </a:p>
          <a:p>
            <a:pPr>
              <a:defRPr>
                <a:latin typeface="Arial"/>
                <a:ea typeface="Arial"/>
                <a:cs typeface="Arial"/>
                <a:sym typeface="Arial"/>
              </a:defRPr>
            </a:pPr>
          </a:p>
          <a:p>
            <a:pPr>
              <a:defRPr>
                <a:latin typeface="Arial"/>
                <a:ea typeface="Arial"/>
                <a:cs typeface="Arial"/>
                <a:sym typeface="Arial"/>
              </a:defRPr>
            </a:pPr>
            <a:r>
              <a:t> </a:t>
            </a:r>
          </a:p>
          <a:p>
            <a:pPr/>
          </a:p>
          <a:p>
            <a:pPr algn="ctr">
              <a:defRPr b="1">
                <a:latin typeface="Arial"/>
                <a:ea typeface="Arial"/>
                <a:cs typeface="Arial"/>
                <a:sym typeface="Arial"/>
              </a:defRPr>
            </a:pPr>
          </a:p>
          <a:p>
            <a:pPr algn="ctr">
              <a:defRPr b="1">
                <a:latin typeface="Arial"/>
                <a:ea typeface="Arial"/>
                <a:cs typeface="Arial"/>
                <a:sym typeface="Arial"/>
              </a:defRPr>
            </a:pPr>
            <a:r>
              <a:t>34. To Deepen Our Relationship with God </a:t>
            </a:r>
          </a:p>
          <a:p>
            <a:pPr algn="ctr">
              <a:defRPr b="1">
                <a:latin typeface="Arial"/>
                <a:ea typeface="Arial"/>
                <a:cs typeface="Arial"/>
                <a:sym typeface="Arial"/>
              </a:defRPr>
            </a:pPr>
          </a:p>
          <a:p>
            <a:pPr>
              <a:lnSpc>
                <a:spcPts val="1500"/>
              </a:lnSpc>
              <a:spcBef>
                <a:spcPts val="800"/>
              </a:spcBef>
              <a:defRPr sz="1800">
                <a:latin typeface="Times New Roman"/>
                <a:ea typeface="Times New Roman"/>
                <a:cs typeface="Times New Roman"/>
                <a:sym typeface="Times New Roman"/>
              </a:defRPr>
            </a:pPr>
            <a:r>
              <a:t>When you think of your relationships that grew overtime, what helped them grow? Spending time is essential to deepen the relationship with others and with God. </a:t>
            </a:r>
          </a:p>
          <a:p>
            <a:pPr>
              <a:lnSpc>
                <a:spcPts val="1500"/>
              </a:lnSpc>
              <a:spcBef>
                <a:spcPts val="800"/>
              </a:spcBef>
              <a:defRPr>
                <a:latin typeface="Segoe UI"/>
                <a:ea typeface="Segoe UI"/>
                <a:cs typeface="Segoe UI"/>
                <a:sym typeface="Segoe UI"/>
              </a:defRPr>
            </a:pPr>
          </a:p>
          <a:p>
            <a:pPr>
              <a:lnSpc>
                <a:spcPts val="1500"/>
              </a:lnSpc>
              <a:spcBef>
                <a:spcPts val="800"/>
              </a:spcBef>
              <a:defRPr sz="1800">
                <a:latin typeface="Times New Roman"/>
                <a:ea typeface="Times New Roman"/>
                <a:cs typeface="Times New Roman"/>
                <a:sym typeface="Times New Roman"/>
              </a:defRPr>
            </a:pPr>
            <a:r>
              <a:t>When you begin a daily practice of Centering Prayer, it is recommended to pray for a period of 20 minutes twice daily. People new to Centering Prayer sometimes start with less time and build up to twenty minutes.  </a:t>
            </a:r>
          </a:p>
          <a:p>
            <a:pPr>
              <a:lnSpc>
                <a:spcPts val="1500"/>
              </a:lnSpc>
              <a:spcBef>
                <a:spcPts val="800"/>
              </a:spcBef>
              <a:defRPr>
                <a:latin typeface="Segoe UI"/>
                <a:ea typeface="Segoe UI"/>
                <a:cs typeface="Segoe UI"/>
                <a:sym typeface="Segoe UI"/>
              </a:defRPr>
            </a:pPr>
          </a:p>
          <a:p>
            <a:pPr marL="285750" indent="-285750">
              <a:lnSpc>
                <a:spcPts val="1500"/>
              </a:lnSpc>
              <a:buSzPct val="100000"/>
              <a:buChar char="▪"/>
              <a:defRPr sz="1800">
                <a:latin typeface="Times New Roman"/>
                <a:ea typeface="Times New Roman"/>
                <a:cs typeface="Times New Roman"/>
                <a:sym typeface="Times New Roman"/>
              </a:defRPr>
            </a:pPr>
            <a:r>
              <a:t>A period of 20 minutes is recommended because it takes time for our bodies to quiet down and to get beyond our usual preoccupations into interior silence. </a:t>
            </a:r>
          </a:p>
          <a:p>
            <a:pPr marL="285750" indent="-285750">
              <a:lnSpc>
                <a:spcPts val="1500"/>
              </a:lnSpc>
              <a:buSzPct val="100000"/>
              <a:buChar char="▪"/>
              <a:defRPr sz="1800">
                <a:latin typeface="Times New Roman"/>
                <a:ea typeface="Times New Roman"/>
                <a:cs typeface="Times New Roman"/>
                <a:sym typeface="Times New Roman"/>
              </a:defRPr>
            </a:pPr>
          </a:p>
          <a:p>
            <a:pPr marL="285750" indent="-285750">
              <a:lnSpc>
                <a:spcPts val="1500"/>
              </a:lnSpc>
              <a:buSzPct val="100000"/>
              <a:buChar char="▪"/>
              <a:defRPr sz="1800">
                <a:latin typeface="Times New Roman"/>
                <a:ea typeface="Times New Roman"/>
                <a:cs typeface="Times New Roman"/>
                <a:sym typeface="Times New Roman"/>
              </a:defRPr>
            </a:pPr>
            <a:r>
              <a:t>Two periods of Centering Prayer a day help maintain a reservoir of interior silence. </a:t>
            </a:r>
          </a:p>
          <a:p>
            <a:pPr marL="285750" indent="-285750">
              <a:lnSpc>
                <a:spcPts val="1500"/>
              </a:lnSpc>
              <a:buSzPct val="100000"/>
              <a:buChar char="▪"/>
              <a:defRPr sz="1800">
                <a:latin typeface="Times New Roman"/>
                <a:ea typeface="Times New Roman"/>
                <a:cs typeface="Times New Roman"/>
                <a:sym typeface="Times New Roman"/>
              </a:defRPr>
            </a:pPr>
          </a:p>
          <a:p>
            <a:pPr>
              <a:lnSpc>
                <a:spcPts val="1500"/>
              </a:lnSpc>
              <a:spcBef>
                <a:spcPts val="800"/>
              </a:spcBef>
              <a:defRPr sz="1800">
                <a:latin typeface="Times New Roman"/>
                <a:ea typeface="Times New Roman"/>
                <a:cs typeface="Times New Roman"/>
                <a:sym typeface="Times New Roman"/>
              </a:defRPr>
            </a:pPr>
            <a:r>
              <a:t>Any new practice takes time and patience.</a:t>
            </a:r>
            <a:r>
              <a:rPr>
                <a:latin typeface="+mj-lt"/>
                <a:ea typeface="+mj-ea"/>
                <a:cs typeface="+mj-cs"/>
                <a:sym typeface="Helvetica"/>
              </a:rPr>
              <a:t> </a:t>
            </a:r>
            <a:r>
              <a:t>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 name="Shape 379"/>
          <p:cNvSpPr/>
          <p:nvPr>
            <p:ph type="sldImg"/>
          </p:nvPr>
        </p:nvSpPr>
        <p:spPr>
          <a:prstGeom prst="rect">
            <a:avLst/>
          </a:prstGeom>
        </p:spPr>
        <p:txBody>
          <a:bodyPr/>
          <a:lstStyle/>
          <a:p>
            <a:pPr/>
          </a:p>
        </p:txBody>
      </p:sp>
      <p:sp>
        <p:nvSpPr>
          <p:cNvPr id="380" name="Shape 380"/>
          <p:cNvSpPr/>
          <p:nvPr>
            <p:ph type="body" sz="quarter" idx="1"/>
          </p:nvPr>
        </p:nvSpPr>
        <p:spPr>
          <a:prstGeom prst="rect">
            <a:avLst/>
          </a:prstGeom>
        </p:spPr>
        <p:txBody>
          <a:bodyPr/>
          <a:lstStyle/>
          <a:p>
            <a:pPr>
              <a:defRPr i="1" sz="1800"/>
            </a:pPr>
            <a:r>
              <a:t>Für den Kurseiter: Erzähle, wie du deine Praxis angefangen hast, und biete hilfreiche Vorschläge an wie</a:t>
            </a:r>
          </a:p>
          <a:p>
            <a:pPr>
              <a:defRPr i="1" sz="1800"/>
            </a:pPr>
            <a:r>
              <a:t>eine Centering-Prayer-App zu benutzen</a:t>
            </a:r>
          </a:p>
          <a:p>
            <a:pPr algn="ctr">
              <a:lnSpc>
                <a:spcPts val="1500"/>
              </a:lnSpc>
              <a:spcBef>
                <a:spcPts val="800"/>
              </a:spcBef>
              <a:defRPr b="1" sz="1800">
                <a:latin typeface="Times New Roman"/>
                <a:ea typeface="Times New Roman"/>
                <a:cs typeface="Times New Roman"/>
                <a:sym typeface="Times New Roman"/>
              </a:defRPr>
            </a:pPr>
          </a:p>
          <a:p>
            <a:pPr algn="ctr">
              <a:lnSpc>
                <a:spcPts val="1500"/>
              </a:lnSpc>
              <a:spcBef>
                <a:spcPts val="800"/>
              </a:spcBef>
              <a:defRPr b="1" sz="1800">
                <a:latin typeface="Times New Roman"/>
                <a:ea typeface="Times New Roman"/>
                <a:cs typeface="Times New Roman"/>
                <a:sym typeface="Times New Roman"/>
              </a:defRPr>
            </a:pPr>
            <a:r>
              <a:t>35.</a:t>
            </a:r>
          </a:p>
          <a:p>
            <a:pPr>
              <a:lnSpc>
                <a:spcPts val="1500"/>
              </a:lnSpc>
              <a:spcBef>
                <a:spcPts val="800"/>
              </a:spcBef>
              <a:defRPr b="1" sz="1800">
                <a:latin typeface="Times New Roman"/>
                <a:ea typeface="Times New Roman"/>
                <a:cs typeface="Times New Roman"/>
                <a:sym typeface="Times New Roman"/>
              </a:defRPr>
            </a:pPr>
          </a:p>
          <a:p>
            <a:pPr>
              <a:lnSpc>
                <a:spcPts val="1500"/>
              </a:lnSpc>
              <a:spcBef>
                <a:spcPts val="800"/>
              </a:spcBef>
              <a:defRPr b="1" sz="1800">
                <a:latin typeface="Times New Roman"/>
                <a:ea typeface="Times New Roman"/>
                <a:cs typeface="Times New Roman"/>
                <a:sym typeface="Times New Roman"/>
              </a:defRPr>
            </a:pPr>
          </a:p>
          <a:p>
            <a:pPr>
              <a:lnSpc>
                <a:spcPts val="1500"/>
              </a:lnSpc>
              <a:spcBef>
                <a:spcPts val="800"/>
              </a:spcBef>
              <a:defRPr i="1" sz="1800">
                <a:latin typeface="Times New Roman"/>
                <a:ea typeface="Times New Roman"/>
                <a:cs typeface="Times New Roman"/>
                <a:sym typeface="Times New Roman"/>
              </a:defRPr>
            </a:pPr>
            <a:r>
              <a:t>NOTES TO PRESENTER: Share how you started your practice along with offering any helpful ideas such as those offered in Slides 35 - 38.</a:t>
            </a:r>
            <a:r>
              <a:rPr>
                <a:latin typeface="+mj-lt"/>
                <a:ea typeface="+mj-ea"/>
                <a:cs typeface="+mj-cs"/>
                <a:sym typeface="Helvetica"/>
              </a:rPr>
              <a:t>   </a:t>
            </a:r>
            <a:endParaRPr>
              <a:latin typeface="+mj-lt"/>
              <a:ea typeface="+mj-ea"/>
              <a:cs typeface="+mj-cs"/>
              <a:sym typeface="Helvetica"/>
            </a:endParaRPr>
          </a:p>
          <a:p>
            <a:pPr>
              <a:lnSpc>
                <a:spcPts val="1500"/>
              </a:lnSpc>
              <a:spcBef>
                <a:spcPts val="800"/>
              </a:spcBef>
              <a:defRPr i="1" sz="1800">
                <a:latin typeface="Times New Roman"/>
                <a:ea typeface="Times New Roman"/>
                <a:cs typeface="Times New Roman"/>
                <a:sym typeface="Times New Roman"/>
              </a:defRPr>
            </a:pPr>
          </a:p>
          <a:p>
            <a:pPr marL="285750" indent="-285750">
              <a:lnSpc>
                <a:spcPts val="1500"/>
              </a:lnSpc>
              <a:spcBef>
                <a:spcPts val="800"/>
              </a:spcBef>
              <a:buSzPct val="100000"/>
              <a:buFont typeface="Arial"/>
              <a:buChar char="•"/>
              <a:defRPr i="1"/>
            </a:pPr>
            <a:r>
              <a:rPr>
                <a:latin typeface="+mj-lt"/>
                <a:ea typeface="+mj-ea"/>
                <a:cs typeface="+mj-cs"/>
                <a:sym typeface="Helvetica"/>
              </a:rPr>
              <a:t> </a:t>
            </a:r>
            <a:r>
              <a:t>Using a Centering Prayer App</a:t>
            </a:r>
            <a:r>
              <a:rPr i="0"/>
              <a:t> </a:t>
            </a:r>
            <a:endParaRPr i="0"/>
          </a:p>
          <a:p>
            <a:pPr marL="285750" indent="-285750">
              <a:lnSpc>
                <a:spcPts val="1500"/>
              </a:lnSpc>
              <a:spcBef>
                <a:spcPts val="800"/>
              </a:spcBef>
              <a:buSzPct val="100000"/>
              <a:buFont typeface="Arial"/>
              <a:buChar char="•"/>
            </a:pPr>
          </a:p>
          <a:p>
            <a:pPr>
              <a:defRPr i="1"/>
            </a:pPr>
          </a:p>
          <a:p>
            <a:pPr marL="285750" indent="-285750">
              <a:lnSpc>
                <a:spcPts val="1500"/>
              </a:lnSpc>
              <a:spcBef>
                <a:spcPts val="800"/>
              </a:spcBef>
              <a:buSzPct val="100000"/>
              <a:buFont typeface="Arial"/>
              <a:buChar char="•"/>
            </a:pPr>
          </a:p>
          <a:p>
            <a:pPr>
              <a:lnSpc>
                <a:spcPts val="1500"/>
              </a:lnSpc>
              <a:spcBef>
                <a:spcPts val="800"/>
              </a:spcBef>
              <a:defRPr i="1" sz="1800">
                <a:latin typeface="Times New Roman"/>
                <a:ea typeface="Times New Roman"/>
                <a:cs typeface="Times New Roman"/>
                <a:sym typeface="Times New Roman"/>
              </a:defRPr>
            </a:pPr>
            <a:r>
              <a:rPr>
                <a:latin typeface="+mj-lt"/>
                <a:ea typeface="+mj-ea"/>
                <a:cs typeface="+mj-cs"/>
                <a:sym typeface="Helvetica"/>
              </a:rPr>
              <a:t>      </a:t>
            </a:r>
            <a:r>
              <a:rPr i="0"/>
              <a:t> </a:t>
            </a:r>
            <a:endParaRPr>
              <a:latin typeface="Segoe UI"/>
              <a:ea typeface="Segoe UI"/>
              <a:cs typeface="Segoe UI"/>
              <a:sym typeface="Segoe UI"/>
            </a:endParaRPr>
          </a:p>
          <a:p>
            <a:pPr>
              <a:defRPr i="1">
                <a:latin typeface="Arial"/>
                <a:ea typeface="Arial"/>
                <a:cs typeface="Arial"/>
                <a:sym typeface="Arial"/>
              </a:defRPr>
            </a:pPr>
            <a:r>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 name="Shape 386"/>
          <p:cNvSpPr/>
          <p:nvPr>
            <p:ph type="sldImg"/>
          </p:nvPr>
        </p:nvSpPr>
        <p:spPr>
          <a:prstGeom prst="rect">
            <a:avLst/>
          </a:prstGeom>
        </p:spPr>
        <p:txBody>
          <a:bodyPr/>
          <a:lstStyle/>
          <a:p>
            <a:pPr/>
          </a:p>
        </p:txBody>
      </p:sp>
      <p:sp>
        <p:nvSpPr>
          <p:cNvPr id="387" name="Shape 387"/>
          <p:cNvSpPr/>
          <p:nvPr>
            <p:ph type="body" sz="quarter" idx="1"/>
          </p:nvPr>
        </p:nvSpPr>
        <p:spPr>
          <a:prstGeom prst="rect">
            <a:avLst/>
          </a:prstGeom>
        </p:spPr>
        <p:txBody>
          <a:bodyPr/>
          <a:lstStyle/>
          <a:p>
            <a:pPr algn="ctr">
              <a:lnSpc>
                <a:spcPts val="1500"/>
              </a:lnSpc>
              <a:spcBef>
                <a:spcPts val="800"/>
              </a:spcBef>
              <a:defRPr b="1">
                <a:latin typeface="Times New Roman"/>
                <a:ea typeface="Times New Roman"/>
                <a:cs typeface="Times New Roman"/>
                <a:sym typeface="Times New Roman"/>
              </a:defRPr>
            </a:pPr>
            <a:r>
              <a:t>36.</a:t>
            </a:r>
          </a:p>
          <a:p>
            <a:pPr marL="171450" indent="-171450">
              <a:lnSpc>
                <a:spcPts val="1500"/>
              </a:lnSpc>
              <a:spcBef>
                <a:spcPts val="800"/>
              </a:spcBef>
              <a:buSzPct val="100000"/>
              <a:buChar char="▪"/>
              <a:defRPr i="1" sz="1800"/>
            </a:pPr>
            <a:r>
              <a:t>sich im Kalender eine Erinnerung an die Gebetszeit eintragen</a:t>
            </a:r>
          </a:p>
          <a:p>
            <a:pPr>
              <a:lnSpc>
                <a:spcPts val="1500"/>
              </a:lnSpc>
              <a:spcBef>
                <a:spcPts val="800"/>
              </a:spcBef>
              <a:defRPr>
                <a:latin typeface="Times New Roman"/>
                <a:ea typeface="Times New Roman"/>
                <a:cs typeface="Times New Roman"/>
                <a:sym typeface="Times New Roman"/>
              </a:defRPr>
            </a:pPr>
            <a:endParaRPr b="1"/>
          </a:p>
          <a:p>
            <a:pPr marL="171450" indent="-171450">
              <a:lnSpc>
                <a:spcPts val="1500"/>
              </a:lnSpc>
              <a:spcBef>
                <a:spcPts val="800"/>
              </a:spcBef>
              <a:buSzPct val="100000"/>
              <a:buChar char="▪"/>
              <a:defRPr i="1">
                <a:latin typeface="Times New Roman"/>
                <a:ea typeface="Times New Roman"/>
                <a:cs typeface="Times New Roman"/>
                <a:sym typeface="Times New Roman"/>
              </a:defRPr>
            </a:pPr>
            <a:r>
              <a:rPr>
                <a:latin typeface="+mj-lt"/>
                <a:ea typeface="+mj-ea"/>
                <a:cs typeface="+mj-cs"/>
                <a:sym typeface="Helvetica"/>
              </a:rPr>
              <a:t> </a:t>
            </a:r>
            <a:r>
              <a:t>Setting a reminder in your daily calendar for a prayer time</a:t>
            </a:r>
            <a:r>
              <a:rPr>
                <a:latin typeface="+mj-lt"/>
                <a:ea typeface="+mj-ea"/>
                <a:cs typeface="+mj-cs"/>
                <a:sym typeface="Helvetica"/>
              </a:rPr>
              <a:t>  </a:t>
            </a:r>
            <a:r>
              <a:rPr i="0"/>
              <a:t> </a:t>
            </a:r>
            <a:endParaRPr i="0"/>
          </a:p>
          <a:p>
            <a:pPr marL="171450" indent="-171450">
              <a:lnSpc>
                <a:spcPts val="1500"/>
              </a:lnSpc>
              <a:spcBef>
                <a:spcPts val="800"/>
              </a:spcBef>
              <a:buSzPct val="100000"/>
              <a:buChar char="▪"/>
              <a:defRPr>
                <a:latin typeface="Times New Roman"/>
                <a:ea typeface="Times New Roman"/>
                <a:cs typeface="Times New Roman"/>
                <a:sym typeface="Times New Roman"/>
              </a:defRPr>
            </a:pPr>
          </a:p>
          <a:p>
            <a:pPr>
              <a:defRPr i="1">
                <a:latin typeface="Arial"/>
                <a:ea typeface="Arial"/>
                <a:cs typeface="Arial"/>
                <a:sym typeface="Arial"/>
              </a:defRPr>
            </a:pPr>
          </a:p>
          <a:p>
            <a:pPr>
              <a:defRPr i="1">
                <a:latin typeface="Arial"/>
                <a:ea typeface="Arial"/>
                <a:cs typeface="Arial"/>
                <a:sym typeface="Arial"/>
              </a:defRPr>
            </a:pPr>
            <a:r>
              <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4" name="Shape 394"/>
          <p:cNvSpPr/>
          <p:nvPr>
            <p:ph type="sldImg"/>
          </p:nvPr>
        </p:nvSpPr>
        <p:spPr>
          <a:prstGeom prst="rect">
            <a:avLst/>
          </a:prstGeom>
        </p:spPr>
        <p:txBody>
          <a:bodyPr/>
          <a:lstStyle/>
          <a:p>
            <a:pPr/>
          </a:p>
        </p:txBody>
      </p:sp>
      <p:sp>
        <p:nvSpPr>
          <p:cNvPr id="395" name="Shape 395"/>
          <p:cNvSpPr/>
          <p:nvPr>
            <p:ph type="body" sz="quarter" idx="1"/>
          </p:nvPr>
        </p:nvSpPr>
        <p:spPr>
          <a:prstGeom prst="rect">
            <a:avLst/>
          </a:prstGeom>
        </p:spPr>
        <p:txBody>
          <a:bodyPr/>
          <a:lstStyle/>
          <a:p>
            <a:pPr algn="ctr">
              <a:lnSpc>
                <a:spcPts val="1500"/>
              </a:lnSpc>
              <a:spcBef>
                <a:spcPts val="800"/>
              </a:spcBef>
              <a:defRPr b="1">
                <a:latin typeface="Times New Roman"/>
                <a:ea typeface="Times New Roman"/>
                <a:cs typeface="Times New Roman"/>
                <a:sym typeface="Times New Roman"/>
              </a:defRPr>
            </a:pPr>
            <a:r>
              <a:t>37.</a:t>
            </a:r>
          </a:p>
          <a:p>
            <a:pPr marL="171450" indent="-171450">
              <a:lnSpc>
                <a:spcPts val="1500"/>
              </a:lnSpc>
              <a:buSzPct val="100000"/>
              <a:buChar char="▪"/>
              <a:defRPr i="1" sz="1800"/>
            </a:pPr>
            <a:r>
              <a:t>immer zur gleichen Zeit und am gleichen Ort  beten</a:t>
            </a:r>
            <a:endParaRPr b="1">
              <a:latin typeface="Times New Roman"/>
              <a:ea typeface="Times New Roman"/>
              <a:cs typeface="Times New Roman"/>
              <a:sym typeface="Times New Roman"/>
            </a:endParaRPr>
          </a:p>
          <a:p>
            <a:pPr marL="171450" indent="-171450">
              <a:lnSpc>
                <a:spcPts val="1500"/>
              </a:lnSpc>
              <a:buSzPct val="100000"/>
              <a:buChar char="▪"/>
              <a:defRPr i="1">
                <a:latin typeface="Times New Roman"/>
                <a:ea typeface="Times New Roman"/>
                <a:cs typeface="Times New Roman"/>
                <a:sym typeface="Times New Roman"/>
              </a:defRPr>
            </a:pPr>
            <a:r>
              <a:t>Praying at the same time and same place</a:t>
            </a:r>
            <a:r>
              <a:rPr i="0"/>
              <a:t> </a:t>
            </a:r>
            <a:endParaRPr i="0"/>
          </a:p>
          <a:p>
            <a:pPr marL="171450" indent="-171450">
              <a:lnSpc>
                <a:spcPts val="1500"/>
              </a:lnSpc>
              <a:buSzPct val="100000"/>
              <a:buChar char="▪"/>
              <a:defRPr i="1"/>
            </a:pPr>
          </a:p>
          <a:p>
            <a:pPr marL="171450" indent="-171450">
              <a:lnSpc>
                <a:spcPts val="1500"/>
              </a:lnSpc>
              <a:buSzPct val="100000"/>
              <a:buChar char="▪"/>
              <a:defRPr>
                <a:latin typeface="Times New Roman"/>
                <a:ea typeface="Times New Roman"/>
                <a:cs typeface="Times New Roman"/>
                <a:sym typeface="Times New Roman"/>
              </a:defRPr>
            </a:p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a:p>
        </p:txBody>
      </p:sp>
      <p:sp>
        <p:nvSpPr>
          <p:cNvPr id="403" name="Shape 403"/>
          <p:cNvSpPr/>
          <p:nvPr>
            <p:ph type="body" sz="quarter" idx="1"/>
          </p:nvPr>
        </p:nvSpPr>
        <p:spPr>
          <a:prstGeom prst="rect">
            <a:avLst/>
          </a:prstGeom>
        </p:spPr>
        <p:txBody>
          <a:bodyPr/>
          <a:lstStyle/>
          <a:p>
            <a:pPr algn="ctr">
              <a:defRPr b="1" sz="1800"/>
            </a:pPr>
            <a:r>
              <a:t>38. Bücher</a:t>
            </a:r>
          </a:p>
          <a:p>
            <a:pPr>
              <a:defRPr i="1">
                <a:latin typeface="Arial"/>
                <a:ea typeface="Arial"/>
                <a:cs typeface="Arial"/>
                <a:sym typeface="Arial"/>
              </a:defRPr>
            </a:pPr>
          </a:p>
          <a:p>
            <a:pPr marL="171450" indent="-171450">
              <a:buSzPct val="100000"/>
              <a:buChar char="▪"/>
              <a:defRPr i="1">
                <a:latin typeface="Arial"/>
                <a:ea typeface="Arial"/>
                <a:cs typeface="Arial"/>
                <a:sym typeface="Arial"/>
              </a:defRPr>
            </a:pPr>
            <a:r>
              <a:t>Reading Open Mind, Open Heart by Thomas Keating</a:t>
            </a:r>
          </a:p>
          <a:p>
            <a:pPr marL="171450" indent="-171450">
              <a:buSzPct val="100000"/>
              <a:buChar char="▪"/>
              <a:defRPr i="1" sz="1800"/>
            </a:pPr>
            <a:r>
              <a:t>Open Mind, Open Heart (das Gebet der Sammlung) von Thomas Keating lesen (ist vergriffen)</a:t>
            </a:r>
          </a:p>
          <a:p>
            <a:pPr>
              <a:defRPr i="1"/>
            </a:pPr>
          </a:p>
          <a:p>
            <a:pPr marL="120315" indent="-120315">
              <a:buSzPct val="60000"/>
              <a:buBlip>
                <a:blip r:embed="rId3"/>
              </a:buBlip>
              <a:defRPr i="1" sz="1800"/>
            </a:pPr>
            <a:r>
              <a:t>     Cynthia Bourgeault, Das Herz im Gebet der Sammlung</a:t>
            </a:r>
          </a:p>
          <a:p>
            <a:pPr marL="120315" indent="-120315">
              <a:buSzPct val="60000"/>
              <a:buBlip>
                <a:blip r:embed="rId3"/>
              </a:buBlip>
              <a:defRPr i="1" sz="1800"/>
            </a:pPr>
            <a:r>
              <a:t>    Maria Reichel, Centering Prayer</a:t>
            </a:r>
          </a:p>
          <a:p>
            <a:pPr marL="120315" indent="-120315">
              <a:buSzPct val="60000"/>
              <a:buBlip>
                <a:blip r:embed="rId3"/>
              </a:buBlip>
              <a:defRPr i="1" sz="1800"/>
            </a:pPr>
            <a:r>
              <a:t>    Centering Prayer Broschüre, Link zur Webseite für Materialien</a:t>
            </a:r>
            <a:endParaRPr>
              <a:latin typeface="Arial"/>
              <a:ea typeface="Arial"/>
              <a:cs typeface="Arial"/>
              <a:sym typeface="Arial"/>
            </a:endParaRPr>
          </a:p>
          <a:p>
            <a:pPr>
              <a:defRPr i="1">
                <a:latin typeface="Arial"/>
                <a:ea typeface="Arial"/>
                <a:cs typeface="Arial"/>
                <a:sym typeface="Arial"/>
              </a:defRPr>
            </a:pPr>
          </a:p>
          <a:p>
            <a:pPr>
              <a:defRPr i="1">
                <a:latin typeface="Arial"/>
                <a:ea typeface="Arial"/>
                <a:cs typeface="Arial"/>
                <a:sym typeface="Arial"/>
              </a:defRPr>
            </a:pPr>
            <a:r>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Shape 409"/>
          <p:cNvSpPr/>
          <p:nvPr>
            <p:ph type="sldImg"/>
          </p:nvPr>
        </p:nvSpPr>
        <p:spPr>
          <a:prstGeom prst="rect">
            <a:avLst/>
          </a:prstGeom>
        </p:spPr>
        <p:txBody>
          <a:bodyPr/>
          <a:lstStyle/>
          <a:p>
            <a:pPr/>
          </a:p>
        </p:txBody>
      </p:sp>
      <p:sp>
        <p:nvSpPr>
          <p:cNvPr id="410" name="Shape 410"/>
          <p:cNvSpPr/>
          <p:nvPr>
            <p:ph type="body" sz="quarter" idx="1"/>
          </p:nvPr>
        </p:nvSpPr>
        <p:spPr>
          <a:prstGeom prst="rect">
            <a:avLst/>
          </a:prstGeom>
        </p:spPr>
        <p:txBody>
          <a:bodyPr/>
          <a:lstStyle/>
          <a:p>
            <a:pPr algn="ctr">
              <a:defRPr b="1" sz="1800"/>
            </a:pPr>
            <a:r>
              <a:t>39. Schließ dich einer Centering-Prayer-Gruppe an, die sich regelmäßig trifft</a:t>
            </a:r>
          </a:p>
          <a:p>
            <a:pPr>
              <a:defRPr sz="1800"/>
            </a:pPr>
          </a:p>
          <a:p>
            <a:pPr>
              <a:defRPr sz="1800"/>
            </a:pPr>
            <a:r>
              <a:t>Gebetsgruppen sind eine große Unterstützung für das Dranbleiben an der Praxis und bieten die Gelegenheit zum Erleben der spirituellen Reise zusammen mit anderen, z.B. in lokalen Gebetsgruppen, Meditation-Chapel-Gruppen und anderen Online-Gebetsgruppen.</a:t>
            </a:r>
          </a:p>
          <a:p>
            <a:pPr>
              <a:defRPr sz="1800"/>
            </a:pPr>
          </a:p>
          <a:p>
            <a:pPr>
              <a:defRPr sz="1800"/>
            </a:pPr>
            <a:r>
              <a:t>Eine andere Möglichkeit der Unterstützung ist, sich jemanden, der Centering Prayer übt, als “Seelenfreund“ zu suchen. (Ein Seelenfreund ist eine Vertrauensperson, mit der du deine Fragen besprechen kannst.)</a:t>
            </a:r>
          </a:p>
          <a:p>
            <a:pPr/>
          </a:p>
          <a:p>
            <a:pPr>
              <a:defRPr sz="1800">
                <a:solidFill>
                  <a:srgbClr val="0433FF"/>
                </a:solidFill>
              </a:defRPr>
            </a:pPr>
            <a:r>
              <a:t>**Option** Lies aus Open Mind, Open Heart (S.101-102) vor</a:t>
            </a:r>
          </a:p>
          <a:p>
            <a:pPr>
              <a:defRPr sz="1800">
                <a:solidFill>
                  <a:srgbClr val="0433FF"/>
                </a:solidFill>
              </a:defRPr>
            </a:pPr>
          </a:p>
          <a:p>
            <a:pPr>
              <a:defRPr b="1" sz="1800">
                <a:solidFill>
                  <a:srgbClr val="0433FF"/>
                </a:solidFill>
              </a:defRPr>
            </a:pPr>
            <a:r>
              <a:t>Über das beständige Gewahrsein von Gott</a:t>
            </a:r>
          </a:p>
          <a:p>
            <a:pPr>
              <a:defRPr b="1" sz="1800">
                <a:solidFill>
                  <a:srgbClr val="0433FF"/>
                </a:solidFill>
              </a:defRPr>
            </a:pPr>
          </a:p>
          <a:p>
            <a:pPr>
              <a:defRPr sz="1800">
                <a:solidFill>
                  <a:srgbClr val="0433FF"/>
                </a:solidFill>
              </a:defRPr>
            </a:pPr>
            <a:r>
              <a:t>„Zweck des Gebets der Sammlung ist nicht, Frieden zu erleben, sondern die unbewussten Hindernisse auszuräumen, die dem dauerhaften Zustand des Einsseins mit Gott verhindern. Nicht kontemplatives Gebet, sondern der kontemplative Zustand ist der Sinn unserer Praxis; nicht Erfahrungen, wie exotisch, beruhigend oder tröstlich sie auch sein mögen, sondern das dauerhafte, beständige Gewahrsein Gottes, das durch die geheimnisvolle Umstrukturiereng des Bewusstseins bewirkt wird.“</a:t>
            </a:r>
          </a:p>
          <a:p>
            <a:pPr>
              <a:defRPr i="1"/>
            </a:pPr>
          </a:p>
          <a:p>
            <a:pPr algn="ctr">
              <a:defRPr b="1"/>
            </a:pPr>
            <a:r>
              <a:t>39. </a:t>
            </a:r>
            <a:r>
              <a:rPr>
                <a:latin typeface="WordVisi_MSFontService"/>
                <a:ea typeface="WordVisi_MSFontService"/>
                <a:cs typeface="WordVisi_MSFontService"/>
                <a:sym typeface="WordVisi_MSFontService"/>
              </a:rPr>
              <a:t>Join an ongoing Centering Prayer group.</a:t>
            </a:r>
          </a:p>
          <a:p>
            <a:pPr/>
          </a:p>
          <a:p>
            <a:pPr marL="285750" indent="-285750">
              <a:lnSpc>
                <a:spcPts val="1500"/>
              </a:lnSpc>
              <a:buSzPct val="100000"/>
              <a:buChar char="▪"/>
              <a:defRPr sz="1800">
                <a:latin typeface="Times New Roman"/>
                <a:ea typeface="Times New Roman"/>
                <a:cs typeface="Times New Roman"/>
                <a:sym typeface="Times New Roman"/>
              </a:defRPr>
            </a:pPr>
            <a:r>
              <a:t>Prayer groups provide great support to persevere in your practice and opportunities to experience the spiritual journey with others, such as local prayer groups, Meditation Chapel prayer groups, and other online prayer groups.</a:t>
            </a:r>
          </a:p>
          <a:p>
            <a:pPr>
              <a:lnSpc>
                <a:spcPts val="1500"/>
              </a:lnSpc>
              <a:defRPr sz="1800">
                <a:latin typeface="Times New Roman"/>
                <a:ea typeface="Times New Roman"/>
                <a:cs typeface="Times New Roman"/>
                <a:sym typeface="Times New Roman"/>
              </a:defRPr>
            </a:pPr>
            <a:r>
              <a:t> </a:t>
            </a:r>
          </a:p>
          <a:p>
            <a:pPr marL="285750" indent="-285750">
              <a:lnSpc>
                <a:spcPts val="1500"/>
              </a:lnSpc>
              <a:buSzPct val="100000"/>
              <a:buChar char="▪"/>
              <a:defRPr sz="1800">
                <a:latin typeface="Times New Roman"/>
                <a:ea typeface="Times New Roman"/>
                <a:cs typeface="Times New Roman"/>
                <a:sym typeface="Times New Roman"/>
              </a:defRPr>
            </a:pPr>
            <a:r>
              <a:t>Another way to receive support is to find a Centering Prayer practitioner to be a “soul friend.” (A soul friend is a trusted person with whom you can share your questions.)</a:t>
            </a:r>
            <a:r>
              <a:rPr>
                <a:latin typeface="+mj-lt"/>
                <a:ea typeface="+mj-ea"/>
                <a:cs typeface="+mj-cs"/>
                <a:sym typeface="Helvetica"/>
              </a:rPr>
              <a:t>                                                                                                                              </a:t>
            </a:r>
            <a:r>
              <a:t> </a:t>
            </a:r>
          </a:p>
          <a:p>
            <a:pPr>
              <a:lnSpc>
                <a:spcPts val="1500"/>
              </a:lnSpc>
              <a:spcBef>
                <a:spcPts val="800"/>
              </a:spcBef>
              <a:defRPr i="1" sz="1800">
                <a:latin typeface="Times New Roman"/>
                <a:ea typeface="Times New Roman"/>
                <a:cs typeface="Times New Roman"/>
                <a:sym typeface="Times New Roman"/>
              </a:defRPr>
            </a:pPr>
            <a:r>
              <a:t> </a:t>
            </a:r>
          </a:p>
          <a:p>
            <a:pPr>
              <a:lnSpc>
                <a:spcPts val="1500"/>
              </a:lnSpc>
              <a:spcBef>
                <a:spcPts val="800"/>
              </a:spcBef>
              <a:defRPr sz="1800">
                <a:solidFill>
                  <a:srgbClr val="4472C4"/>
                </a:solidFill>
              </a:defRPr>
            </a:pPr>
            <a:r>
              <a:t>**Option** Read aloud from Open Mind, Open Heart (2006), pp. 101-102. </a:t>
            </a:r>
          </a:p>
          <a:p>
            <a:pPr>
              <a:lnSpc>
                <a:spcPts val="1500"/>
              </a:lnSpc>
              <a:spcBef>
                <a:spcPts val="800"/>
              </a:spcBef>
              <a:defRPr>
                <a:latin typeface="Times New Roman"/>
                <a:ea typeface="Times New Roman"/>
                <a:cs typeface="Times New Roman"/>
                <a:sym typeface="Times New Roman"/>
              </a:defRPr>
            </a:pPr>
          </a:p>
          <a:p>
            <a:pPr>
              <a:lnSpc>
                <a:spcPts val="1500"/>
              </a:lnSpc>
              <a:spcBef>
                <a:spcPts val="800"/>
              </a:spcBef>
              <a:defRPr b="1" sz="1800">
                <a:solidFill>
                  <a:srgbClr val="4472C4"/>
                </a:solidFill>
              </a:defRPr>
            </a:pPr>
            <a:r>
              <a:t>On the Abiding Awareness of God </a:t>
            </a:r>
            <a:endParaRPr>
              <a:latin typeface="Times New Roman"/>
              <a:ea typeface="Times New Roman"/>
              <a:cs typeface="Times New Roman"/>
              <a:sym typeface="Times New Roman"/>
            </a:endParaRPr>
          </a:p>
          <a:p>
            <a:pPr>
              <a:lnSpc>
                <a:spcPts val="1500"/>
              </a:lnSpc>
              <a:spcBef>
                <a:spcPts val="800"/>
              </a:spcBef>
              <a:defRPr sz="1800">
                <a:solidFill>
                  <a:srgbClr val="4472C4"/>
                </a:solidFill>
              </a:defRPr>
            </a:pPr>
            <a:r>
              <a:t>“The purpose of Centering Prayer is not to experience peace but to evacuate the unconscious obstacles to the permanent abiding state of union with God. Not contemplative prayer but the contemplative state is the purpose of our practice; not experiences, however exotic or reassuring, but the permanent and abiding awareness of God that comes through the mysterious restructuring of consciousness.” </a:t>
            </a:r>
            <a:endParaRPr>
              <a:latin typeface="Times New Roman"/>
              <a:ea typeface="Times New Roman"/>
              <a:cs typeface="Times New Roman"/>
              <a:sym typeface="Times New Roman"/>
            </a:endParaRPr>
          </a:p>
          <a:p>
            <a:pPr>
              <a:defRPr i="1"/>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 name="Shape 155"/>
          <p:cNvSpPr/>
          <p:nvPr>
            <p:ph type="sldImg"/>
          </p:nvPr>
        </p:nvSpPr>
        <p:spPr>
          <a:prstGeom prst="rect">
            <a:avLst/>
          </a:prstGeom>
        </p:spPr>
        <p:txBody>
          <a:bodyPr/>
          <a:lstStyle/>
          <a:p>
            <a:pPr/>
          </a:p>
        </p:txBody>
      </p:sp>
      <p:sp>
        <p:nvSpPr>
          <p:cNvPr id="156" name="Shape 156"/>
          <p:cNvSpPr/>
          <p:nvPr>
            <p:ph type="body" sz="quarter" idx="1"/>
          </p:nvPr>
        </p:nvSpPr>
        <p:spPr>
          <a:prstGeom prst="rect">
            <a:avLst/>
          </a:prstGeom>
        </p:spPr>
        <p:txBody>
          <a:bodyPr/>
          <a:lstStyle/>
          <a:p>
            <a:pPr algn="ctr">
              <a:defRPr b="1" sz="1800"/>
            </a:pPr>
            <a:r>
              <a:t>4. Was ist Gebet?</a:t>
            </a:r>
          </a:p>
          <a:p>
            <a:pPr marL="180473" indent="-180473">
              <a:buSzPct val="60000"/>
              <a:buBlip>
                <a:blip r:embed="rId3"/>
              </a:buBlip>
              <a:defRPr b="1" sz="1800"/>
            </a:pPr>
          </a:p>
          <a:p>
            <a:pPr marL="180473" indent="-180473">
              <a:buSzPct val="60000"/>
              <a:buBlip>
                <a:blip r:embed="rId3"/>
              </a:buBlip>
              <a:defRPr sz="1800"/>
            </a:pPr>
            <a:r>
              <a:t>Gebet ist eine Beziehung. Wenn wir beten, öffnen wir uns für eine tiefere Beziehung mit Gott.</a:t>
            </a:r>
          </a:p>
          <a:p>
            <a:pPr marL="180473" indent="-180473">
              <a:buSzPct val="60000"/>
              <a:buBlip>
                <a:blip r:embed="rId3"/>
              </a:buBlip>
              <a:defRPr sz="1800"/>
            </a:pPr>
          </a:p>
          <a:p>
            <a:pPr marL="180473" indent="-180473">
              <a:buSzPct val="60000"/>
              <a:buBlip>
                <a:blip r:embed="rId3"/>
              </a:buBlip>
              <a:defRPr sz="1800"/>
            </a:pPr>
            <a:r>
              <a:t>Wir mögen Gebet als Gedanken oder Gefühle verstehen, die in Worte gefasst werden. Doch dies ist nur </a:t>
            </a:r>
            <a:r>
              <a:rPr i="1"/>
              <a:t>eine</a:t>
            </a:r>
            <a:r>
              <a:t> Form des Gebets.</a:t>
            </a:r>
          </a:p>
          <a:p>
            <a:pPr>
              <a:defRPr sz="1800"/>
            </a:pPr>
          </a:p>
          <a:p>
            <a:pPr marL="180473" indent="-180473">
              <a:buSzPct val="60000"/>
              <a:buBlip>
                <a:blip r:embed="rId3"/>
              </a:buBlip>
              <a:defRPr sz="1800"/>
            </a:pPr>
            <a:r>
              <a:t>Thomas Keating, ein Mitbegründer der Centering-Prayer, sagte: „Wir wissen durch den Glauben, dass Gott in uns ist, näher als das Atmen, näher als das Denken, näher selbst als unser Bewusstsein. Gott ist der Grund unseres Seins. Gott ist die Quelle, aus der unser Leben in jedem Augenblick entspringt.“</a:t>
            </a:r>
          </a:p>
          <a:p>
            <a:pPr marL="180473" indent="-180473">
              <a:buSzPct val="60000"/>
              <a:buBlip>
                <a:blip r:embed="rId3"/>
              </a:buBlip>
              <a:defRPr sz="1800"/>
            </a:pPr>
          </a:p>
          <a:p>
            <a:pPr marL="180473" indent="-180473">
              <a:buSzPct val="60000"/>
              <a:buBlip>
                <a:blip r:embed="rId3"/>
              </a:buBlip>
              <a:defRPr sz="1800"/>
            </a:pPr>
            <a:r>
              <a:t>Wenn wir in diesem Grund verwurzelt sind, öffnen wir uns im Gebet  für eine tiefere Beziehung mit Gott.</a:t>
            </a:r>
          </a:p>
          <a:p>
            <a:pPr>
              <a:defRPr sz="1800"/>
            </a:pPr>
          </a:p>
          <a:p>
            <a:pPr>
              <a:defRPr sz="1800"/>
            </a:pPr>
          </a:p>
          <a:p>
            <a:pPr/>
          </a:p>
          <a:p>
            <a:pPr algn="ctr">
              <a:defRPr b="1">
                <a:latin typeface="Arial"/>
                <a:ea typeface="Arial"/>
                <a:cs typeface="Arial"/>
                <a:sym typeface="Arial"/>
              </a:defRPr>
            </a:pPr>
            <a:r>
              <a:t>4. What is Prayer?</a:t>
            </a:r>
          </a:p>
          <a:p>
            <a:pPr>
              <a:defRPr>
                <a:latin typeface="Arial"/>
                <a:ea typeface="Arial"/>
                <a:cs typeface="Arial"/>
                <a:sym typeface="Arial"/>
              </a:defRPr>
            </a:pPr>
          </a:p>
          <a:p>
            <a:pPr marL="285750" indent="-285750">
              <a:lnSpc>
                <a:spcPts val="1500"/>
              </a:lnSpc>
              <a:spcBef>
                <a:spcPts val="800"/>
              </a:spcBef>
              <a:buSzPct val="100000"/>
              <a:buChar char="▪"/>
              <a:defRPr sz="1800">
                <a:latin typeface="Times New Roman"/>
                <a:ea typeface="Times New Roman"/>
                <a:cs typeface="Times New Roman"/>
                <a:sym typeface="Times New Roman"/>
              </a:defRPr>
            </a:pPr>
            <a:r>
              <a:t>Prayer is a relationship. When we pray, we are opening to a deeper relationship with God.</a:t>
            </a:r>
          </a:p>
          <a:p>
            <a:pPr marL="285750" indent="-285750">
              <a:lnSpc>
                <a:spcPts val="1500"/>
              </a:lnSpc>
              <a:spcBef>
                <a:spcPts val="800"/>
              </a:spcBef>
              <a:buSzPct val="100000"/>
              <a:buChar char="▪"/>
              <a:defRPr>
                <a:latin typeface="Segoe UI"/>
                <a:ea typeface="Segoe UI"/>
                <a:cs typeface="Segoe UI"/>
                <a:sym typeface="Segoe UI"/>
              </a:defRPr>
            </a:pPr>
          </a:p>
          <a:p>
            <a:pPr marL="285750" indent="-285750">
              <a:lnSpc>
                <a:spcPts val="1500"/>
              </a:lnSpc>
              <a:spcBef>
                <a:spcPts val="800"/>
              </a:spcBef>
              <a:buSzPct val="100000"/>
              <a:buChar char="▪"/>
              <a:defRPr sz="1800">
                <a:latin typeface="Times New Roman"/>
                <a:ea typeface="Times New Roman"/>
                <a:cs typeface="Times New Roman"/>
                <a:sym typeface="Times New Roman"/>
              </a:defRPr>
            </a:pPr>
            <a:r>
              <a:t>We may think of prayer as thoughts or feelings expressed in words. But this is only one expression of prayer.</a:t>
            </a:r>
          </a:p>
          <a:p>
            <a:pPr marL="285750" indent="-285750">
              <a:lnSpc>
                <a:spcPts val="1500"/>
              </a:lnSpc>
              <a:spcBef>
                <a:spcPts val="800"/>
              </a:spcBef>
              <a:buSzPct val="100000"/>
              <a:buChar char="▪"/>
              <a:defRPr>
                <a:latin typeface="Segoe UI"/>
                <a:ea typeface="Segoe UI"/>
                <a:cs typeface="Segoe UI"/>
                <a:sym typeface="Segoe UI"/>
              </a:defRPr>
            </a:pPr>
          </a:p>
          <a:p>
            <a:pPr marL="285750" indent="-285750">
              <a:lnSpc>
                <a:spcPts val="1500"/>
              </a:lnSpc>
              <a:spcBef>
                <a:spcPts val="800"/>
              </a:spcBef>
              <a:buSzPct val="100000"/>
              <a:buChar char="▪"/>
              <a:defRPr sz="1800">
                <a:latin typeface="Times New Roman"/>
                <a:ea typeface="Times New Roman"/>
                <a:cs typeface="Times New Roman"/>
                <a:sym typeface="Times New Roman"/>
              </a:defRPr>
            </a:pPr>
            <a:r>
              <a:t>Fr. Thomas Keating, a founder of the Centering Prayer movement, said, “We know by faith God is within us, closer than breathing, closer than thinking, closer than our consciousness itself. God is the ground of our being. God is the Source from whom our life comes at every moment.”</a:t>
            </a:r>
          </a:p>
          <a:p>
            <a:pPr marL="285750" indent="-285750">
              <a:lnSpc>
                <a:spcPts val="1500"/>
              </a:lnSpc>
              <a:spcBef>
                <a:spcPts val="800"/>
              </a:spcBef>
              <a:buSzPct val="100000"/>
              <a:buChar char="▪"/>
              <a:defRPr>
                <a:latin typeface="Segoe UI"/>
                <a:ea typeface="Segoe UI"/>
                <a:cs typeface="Segoe UI"/>
                <a:sym typeface="Segoe UI"/>
              </a:defRPr>
            </a:pPr>
          </a:p>
          <a:p>
            <a:pPr marL="285750" indent="-285750">
              <a:lnSpc>
                <a:spcPts val="1500"/>
              </a:lnSpc>
              <a:spcBef>
                <a:spcPts val="800"/>
              </a:spcBef>
              <a:buSzPct val="100000"/>
              <a:buChar char="▪"/>
              <a:defRPr sz="1800">
                <a:latin typeface="Times New Roman"/>
                <a:ea typeface="Times New Roman"/>
                <a:cs typeface="Times New Roman"/>
                <a:sym typeface="Times New Roman"/>
              </a:defRPr>
            </a:pPr>
            <a:r>
              <a:t>So grounded in this way, when we pray, we are opening to a deeper relationship with God.</a:t>
            </a:r>
          </a:p>
          <a:p>
            <a:pPr/>
          </a:p>
          <a:p>
            <a:pPr marL="285750" indent="-285750">
              <a:lnSpc>
                <a:spcPts val="1500"/>
              </a:lnSpc>
              <a:spcBef>
                <a:spcPts val="800"/>
              </a:spcBef>
              <a:buSzPct val="100000"/>
              <a:buChar char="▪"/>
              <a:defRPr>
                <a:latin typeface="Segoe UI"/>
                <a:ea typeface="Segoe UI"/>
                <a:cs typeface="Segoe UI"/>
                <a:sym typeface="Segoe UI"/>
              </a:defRPr>
            </a:pPr>
          </a:p>
          <a:p>
            <a:pPr marL="185935" indent="-185935">
              <a:buSzPct val="100000"/>
              <a:buFont typeface="Arial"/>
              <a:buChar char="•"/>
              <a:defRPr>
                <a:latin typeface="Arial"/>
                <a:ea typeface="Arial"/>
                <a:cs typeface="Arial"/>
                <a:sym typeface="Arial"/>
              </a:defRPr>
            </a:p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Shape 415"/>
          <p:cNvSpPr/>
          <p:nvPr>
            <p:ph type="sldImg"/>
          </p:nvPr>
        </p:nvSpPr>
        <p:spPr>
          <a:prstGeom prst="rect">
            <a:avLst/>
          </a:prstGeom>
        </p:spPr>
        <p:txBody>
          <a:bodyPr/>
          <a:lstStyle/>
          <a:p>
            <a:pPr/>
          </a:p>
        </p:txBody>
      </p:sp>
      <p:sp>
        <p:nvSpPr>
          <p:cNvPr id="416" name="Shape 416"/>
          <p:cNvSpPr/>
          <p:nvPr>
            <p:ph type="body" sz="quarter" idx="1"/>
          </p:nvPr>
        </p:nvSpPr>
        <p:spPr>
          <a:prstGeom prst="rect">
            <a:avLst/>
          </a:prstGeom>
        </p:spPr>
        <p:txBody>
          <a:bodyPr/>
          <a:lstStyle/>
          <a:p>
            <a:pPr>
              <a:defRPr b="1"/>
            </a:pPr>
            <a:r>
              <a:t>40 </a:t>
            </a:r>
          </a:p>
          <a:p>
            <a:pPr>
              <a:defRPr i="1"/>
            </a:pPr>
            <a:r>
              <a:t>Für den Kursleiter:</a:t>
            </a:r>
          </a:p>
          <a:p>
            <a:pPr marL="228600" indent="-228600">
              <a:buSzPct val="100000"/>
              <a:buChar char="•"/>
              <a:defRPr i="1"/>
            </a:pPr>
            <a:r>
              <a:t>Mach die Teilnehmer auf weitere Veranstaltungen/Meetings aufmerksam.  (Im Feld der Folie kannst du ggf. die Termine von zukünftigen Veranstaltungen eintragen.)</a:t>
            </a:r>
          </a:p>
          <a:p>
            <a:pPr marL="228600" indent="-228600">
              <a:buSzPct val="100000"/>
              <a:buChar char="•"/>
              <a:defRPr i="1"/>
            </a:pPr>
            <a:r>
              <a:t>Gib noch zusätzliche Informationen über Contemplative Outreach i.d.R., seine Webseite und dein lokales Kapitel. Teilnehmer können sich für den Newsletter registrieren [am Besten ein Computer mit dem Signup für den Newsletter bereithalten, bei online den Link in den Chat stellen]</a:t>
            </a:r>
          </a:p>
          <a:p>
            <a:pPr marL="228600" indent="-228600">
              <a:buSzPct val="100000"/>
              <a:buChar char="•"/>
              <a:defRPr i="1"/>
            </a:pPr>
            <a:r>
              <a:t>Empfiehl den Teilnehmern, am Ende des Workshops die Broschüre übers Centering Prayer zu lesen. Sie ist auch auf der Webseite von Contemplative Outreach.</a:t>
            </a:r>
          </a:p>
          <a:p>
            <a:pPr marL="228600" indent="-228600">
              <a:buSzPct val="100000"/>
              <a:buChar char="•"/>
              <a:defRPr i="1"/>
            </a:pPr>
            <a:r>
              <a:t>Youtube-Videos von Contemplative Outreach sind auch nützlich und kostenlos verfügbar</a:t>
            </a:r>
          </a:p>
          <a:p>
            <a:pPr marL="228600" indent="-228600">
              <a:buSzPct val="100000"/>
              <a:buChar char="•"/>
              <a:defRPr i="1"/>
            </a:pPr>
            <a:r>
              <a:t>Sag, dass du im Anschluss an den Workshop für Fragen zur Verfügung stehst.</a:t>
            </a:r>
          </a:p>
          <a:p>
            <a:pPr marL="228600" indent="-228600">
              <a:buSzPct val="100000"/>
              <a:buChar char="•"/>
              <a:defRPr i="1"/>
            </a:pPr>
            <a:r>
              <a:t>Nenne die Kontaktinformationen des Kursleiters/der Kursleiter und des Ortsverbands, an die sich die Teilnehmer wenden können.</a:t>
            </a:r>
          </a:p>
          <a:p>
            <a:pPr>
              <a:lnSpc>
                <a:spcPts val="1500"/>
              </a:lnSpc>
            </a:pPr>
          </a:p>
          <a:p>
            <a:pPr algn="ctr">
              <a:lnSpc>
                <a:spcPts val="1500"/>
              </a:lnSpc>
              <a:spcBef>
                <a:spcPts val="800"/>
              </a:spcBef>
              <a:defRPr b="1" i="1">
                <a:latin typeface="Times New Roman"/>
                <a:ea typeface="Times New Roman"/>
                <a:cs typeface="Times New Roman"/>
                <a:sym typeface="Times New Roman"/>
              </a:defRPr>
            </a:pPr>
          </a:p>
          <a:p>
            <a:pPr algn="ctr">
              <a:lnSpc>
                <a:spcPts val="1500"/>
              </a:lnSpc>
              <a:spcBef>
                <a:spcPts val="800"/>
              </a:spcBef>
              <a:defRPr b="1" i="1">
                <a:latin typeface="Times New Roman"/>
                <a:ea typeface="Times New Roman"/>
                <a:cs typeface="Times New Roman"/>
                <a:sym typeface="Times New Roman"/>
              </a:defRPr>
            </a:pPr>
            <a:r>
              <a:t>40. Continuing Sessions</a:t>
            </a:r>
          </a:p>
          <a:p>
            <a:pPr>
              <a:lnSpc>
                <a:spcPts val="1500"/>
              </a:lnSpc>
              <a:spcBef>
                <a:spcPts val="800"/>
              </a:spcBef>
              <a:defRPr i="1">
                <a:latin typeface="Times New Roman"/>
                <a:ea typeface="Times New Roman"/>
                <a:cs typeface="Times New Roman"/>
                <a:sym typeface="Times New Roman"/>
              </a:defRPr>
            </a:pPr>
          </a:p>
          <a:p>
            <a:pPr>
              <a:lnSpc>
                <a:spcPts val="1500"/>
              </a:lnSpc>
              <a:spcBef>
                <a:spcPts val="800"/>
              </a:spcBef>
              <a:defRPr i="1">
                <a:latin typeface="Times New Roman"/>
                <a:ea typeface="Times New Roman"/>
                <a:cs typeface="Times New Roman"/>
                <a:sym typeface="Times New Roman"/>
              </a:defRPr>
            </a:pPr>
            <a:r>
              <a:t>NOTES TO PRESENTER:</a:t>
            </a:r>
            <a:r>
              <a:rPr i="0"/>
              <a:t> </a:t>
            </a:r>
          </a:p>
          <a:p>
            <a:pPr marL="285750" indent="-285750">
              <a:lnSpc>
                <a:spcPts val="1500"/>
              </a:lnSpc>
              <a:buSzPct val="100000"/>
              <a:buChar char="▪"/>
              <a:defRPr i="1">
                <a:latin typeface="Times New Roman"/>
                <a:ea typeface="Times New Roman"/>
                <a:cs typeface="Times New Roman"/>
                <a:sym typeface="Times New Roman"/>
              </a:defRPr>
            </a:pPr>
            <a:r>
              <a:t>Remind participants of the continuing sessions. </a:t>
            </a:r>
          </a:p>
          <a:p>
            <a:pPr>
              <a:lnSpc>
                <a:spcPts val="1500"/>
              </a:lnSpc>
              <a:defRPr i="1">
                <a:latin typeface="Times New Roman"/>
                <a:ea typeface="Times New Roman"/>
                <a:cs typeface="Times New Roman"/>
                <a:sym typeface="Times New Roman"/>
              </a:defRPr>
            </a:pPr>
            <a:r>
              <a:t>  You can add the dates and times to this slide so people see when these sessions will be. If you want to add the date or time of future sessions click on the “Continuing Sessions” text in the above slide to add that information.</a:t>
            </a:r>
          </a:p>
          <a:p>
            <a:pPr marL="285750" indent="-285750">
              <a:lnSpc>
                <a:spcPts val="1500"/>
              </a:lnSpc>
              <a:buSzPct val="100000"/>
              <a:buChar char="▪"/>
              <a:defRPr>
                <a:latin typeface="Times New Roman"/>
                <a:ea typeface="Times New Roman"/>
                <a:cs typeface="Times New Roman"/>
                <a:sym typeface="Times New Roman"/>
              </a:defRPr>
            </a:pPr>
          </a:p>
          <a:p>
            <a:pPr marL="285750" indent="-285750">
              <a:lnSpc>
                <a:spcPts val="1500"/>
              </a:lnSpc>
              <a:buSzPct val="100000"/>
              <a:buChar char="▪"/>
              <a:defRPr i="1">
                <a:latin typeface="Times New Roman"/>
                <a:ea typeface="Times New Roman"/>
                <a:cs typeface="Times New Roman"/>
                <a:sym typeface="Times New Roman"/>
              </a:defRPr>
            </a:pPr>
            <a:r>
              <a:t>Share additional information about Contemplative Outreach, its website, and your local chapter. Participants can sign up for newsletters.</a:t>
            </a:r>
            <a:r>
              <a:rPr i="0"/>
              <a:t> </a:t>
            </a:r>
            <a:endParaRPr i="0"/>
          </a:p>
          <a:p>
            <a:pPr marL="285750" indent="-285750">
              <a:lnSpc>
                <a:spcPts val="1500"/>
              </a:lnSpc>
              <a:buSzPct val="100000"/>
              <a:buChar char="▪"/>
              <a:defRPr>
                <a:latin typeface="Times New Roman"/>
                <a:ea typeface="Times New Roman"/>
                <a:cs typeface="Times New Roman"/>
                <a:sym typeface="Times New Roman"/>
              </a:defRPr>
            </a:pPr>
          </a:p>
          <a:p>
            <a:pPr marL="285750" indent="-285750">
              <a:lnSpc>
                <a:spcPts val="1500"/>
              </a:lnSpc>
              <a:buSzPct val="100000"/>
              <a:buChar char="▪"/>
              <a:defRPr i="1">
                <a:latin typeface="Times New Roman"/>
                <a:ea typeface="Times New Roman"/>
                <a:cs typeface="Times New Roman"/>
                <a:sym typeface="Times New Roman"/>
              </a:defRPr>
            </a:pPr>
            <a:r>
              <a:t>Encourage participants to read the Centering Prayer brochure provided at the end of the workshop. It is also available on the Contemplative Outreach website.</a:t>
            </a:r>
            <a:r>
              <a:rPr i="0"/>
              <a:t> </a:t>
            </a:r>
            <a:endParaRPr i="0"/>
          </a:p>
          <a:p>
            <a:pPr marL="285750" indent="-285750">
              <a:lnSpc>
                <a:spcPts val="1500"/>
              </a:lnSpc>
              <a:buSzPct val="100000"/>
              <a:buChar char="▪"/>
              <a:defRPr>
                <a:latin typeface="Times New Roman"/>
                <a:ea typeface="Times New Roman"/>
                <a:cs typeface="Times New Roman"/>
                <a:sym typeface="Times New Roman"/>
              </a:defRPr>
            </a:pPr>
          </a:p>
          <a:p>
            <a:pPr marL="285750" indent="-285750">
              <a:lnSpc>
                <a:spcPts val="1500"/>
              </a:lnSpc>
              <a:buSzPct val="100000"/>
              <a:buChar char="▪"/>
              <a:defRPr i="1">
                <a:latin typeface="Times New Roman"/>
                <a:ea typeface="Times New Roman"/>
                <a:cs typeface="Times New Roman"/>
                <a:sym typeface="Times New Roman"/>
              </a:defRPr>
            </a:pPr>
            <a:r>
              <a:t>YouTube channel videos provided by Contemplative Outreach are beneficial and available at no charge.</a:t>
            </a:r>
            <a:r>
              <a:rPr i="0"/>
              <a:t> </a:t>
            </a:r>
            <a:endParaRPr i="0"/>
          </a:p>
          <a:p>
            <a:pPr marL="285750" indent="-285750">
              <a:lnSpc>
                <a:spcPts val="1500"/>
              </a:lnSpc>
              <a:buSzPct val="100000"/>
              <a:buChar char="▪"/>
              <a:defRPr>
                <a:latin typeface="Times New Roman"/>
                <a:ea typeface="Times New Roman"/>
                <a:cs typeface="Times New Roman"/>
                <a:sym typeface="Times New Roman"/>
              </a:defRPr>
            </a:pPr>
          </a:p>
          <a:p>
            <a:pPr marL="285750" indent="-285750">
              <a:lnSpc>
                <a:spcPts val="1500"/>
              </a:lnSpc>
              <a:buSzPct val="100000"/>
              <a:buChar char="▪"/>
              <a:defRPr i="1">
                <a:latin typeface="Times New Roman"/>
                <a:ea typeface="Times New Roman"/>
                <a:cs typeface="Times New Roman"/>
                <a:sym typeface="Times New Roman"/>
              </a:defRPr>
            </a:pPr>
            <a:r>
              <a:t>Offer to be available after the workshop to answer questions personally.</a:t>
            </a:r>
            <a:r>
              <a:rPr i="0"/>
              <a:t> </a:t>
            </a:r>
            <a:endParaRPr i="0"/>
          </a:p>
          <a:p>
            <a:pPr marL="285750" indent="-285750">
              <a:lnSpc>
                <a:spcPts val="1500"/>
              </a:lnSpc>
              <a:buSzPct val="100000"/>
              <a:buChar char="▪"/>
              <a:defRPr>
                <a:latin typeface="Times New Roman"/>
                <a:ea typeface="Times New Roman"/>
                <a:cs typeface="Times New Roman"/>
                <a:sym typeface="Times New Roman"/>
              </a:defRPr>
            </a:pPr>
          </a:p>
          <a:p>
            <a:pPr marL="285750" indent="-285750">
              <a:lnSpc>
                <a:spcPts val="1500"/>
              </a:lnSpc>
              <a:buSzPct val="100000"/>
              <a:buChar char="▪"/>
              <a:defRPr i="1">
                <a:latin typeface="Times New Roman"/>
                <a:ea typeface="Times New Roman"/>
                <a:cs typeface="Times New Roman"/>
                <a:sym typeface="Times New Roman"/>
              </a:defRPr>
            </a:pPr>
            <a:r>
              <a:t>Offer contact information for the presenter(s)/ the local chapter who are available to provide continuing support.</a:t>
            </a:r>
            <a:r>
              <a:rPr i="0"/>
              <a:t> </a:t>
            </a:r>
            <a:endParaRPr i="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 name="Shape 421"/>
          <p:cNvSpPr/>
          <p:nvPr>
            <p:ph type="sldImg"/>
          </p:nvPr>
        </p:nvSpPr>
        <p:spPr>
          <a:prstGeom prst="rect">
            <a:avLst/>
          </a:prstGeom>
        </p:spPr>
        <p:txBody>
          <a:bodyPr/>
          <a:lstStyle/>
          <a:p>
            <a:pPr/>
          </a:p>
        </p:txBody>
      </p:sp>
      <p:sp>
        <p:nvSpPr>
          <p:cNvPr id="422" name="Shape 422"/>
          <p:cNvSpPr/>
          <p:nvPr>
            <p:ph type="body" sz="quarter" idx="1"/>
          </p:nvPr>
        </p:nvSpPr>
        <p:spPr>
          <a:prstGeom prst="rect">
            <a:avLst/>
          </a:prstGeom>
        </p:spPr>
        <p:txBody>
          <a:bodyPr/>
          <a:lstStyle/>
          <a:p>
            <a:pPr>
              <a:defRPr b="1" sz="1800"/>
            </a:pPr>
            <a:r>
              <a:t>41. Abschluss</a:t>
            </a:r>
          </a:p>
          <a:p>
            <a:pPr>
              <a:defRPr b="1" sz="1800"/>
            </a:pPr>
          </a:p>
          <a:p>
            <a:pPr>
              <a:defRPr b="1" sz="1800"/>
            </a:pPr>
            <a:r>
              <a:t>Der Kursleiter gibt ein Beispiel, wie Centering Prayer seine eigene Beziehung mit Gott, sich selbst und anderen vertieft hat.</a:t>
            </a:r>
          </a:p>
          <a:p>
            <a:pPr>
              <a:defRPr b="1" sz="1800"/>
            </a:pPr>
          </a:p>
          <a:p>
            <a:pPr>
              <a:defRPr i="1" sz="1800"/>
            </a:pPr>
            <a:r>
              <a:t>Für den Kursleiter:</a:t>
            </a:r>
          </a:p>
          <a:p>
            <a:pPr>
              <a:defRPr i="1" sz="1800"/>
            </a:pPr>
          </a:p>
          <a:p>
            <a:pPr>
              <a:defRPr i="1" sz="1800"/>
            </a:pPr>
            <a:r>
              <a:t>Danke dem Gastgeber, deinen Mit-Kursleitern und den Teilnehmern. „Wir würden uns freuen, euch bei weiteren Veranstaltungen und in Meetings zu sehen.“</a:t>
            </a:r>
          </a:p>
          <a:p>
            <a:pPr>
              <a:defRPr i="1" sz="1800"/>
            </a:pPr>
          </a:p>
          <a:p>
            <a:pPr>
              <a:defRPr i="1" sz="1800"/>
            </a:pPr>
            <a:r>
              <a:t>Schlussgebet</a:t>
            </a:r>
          </a:p>
          <a:p>
            <a:pPr algn="ctr">
              <a:lnSpc>
                <a:spcPct val="107000"/>
              </a:lnSpc>
              <a:spcBef>
                <a:spcPts val="800"/>
              </a:spcBef>
              <a:defRPr b="1" sz="1800">
                <a:latin typeface="Times New Roman"/>
                <a:ea typeface="Times New Roman"/>
                <a:cs typeface="Times New Roman"/>
                <a:sym typeface="Times New Roman"/>
              </a:defRPr>
            </a:pPr>
          </a:p>
          <a:p>
            <a:pPr algn="ctr">
              <a:lnSpc>
                <a:spcPct val="107000"/>
              </a:lnSpc>
              <a:spcBef>
                <a:spcPts val="800"/>
              </a:spcBef>
              <a:defRPr b="1" sz="1800">
                <a:latin typeface="Times New Roman"/>
                <a:ea typeface="Times New Roman"/>
                <a:cs typeface="Times New Roman"/>
                <a:sym typeface="Times New Roman"/>
              </a:defRPr>
            </a:pPr>
          </a:p>
          <a:p>
            <a:pPr algn="ctr">
              <a:lnSpc>
                <a:spcPct val="107000"/>
              </a:lnSpc>
              <a:spcBef>
                <a:spcPts val="800"/>
              </a:spcBef>
              <a:defRPr b="1" sz="1800">
                <a:latin typeface="Times New Roman"/>
                <a:ea typeface="Times New Roman"/>
                <a:cs typeface="Times New Roman"/>
                <a:sym typeface="Times New Roman"/>
              </a:defRPr>
            </a:pPr>
          </a:p>
          <a:p>
            <a:pPr algn="ctr">
              <a:lnSpc>
                <a:spcPct val="107000"/>
              </a:lnSpc>
              <a:spcBef>
                <a:spcPts val="800"/>
              </a:spcBef>
              <a:defRPr b="1" sz="1800">
                <a:latin typeface="Times New Roman"/>
                <a:ea typeface="Times New Roman"/>
                <a:cs typeface="Times New Roman"/>
                <a:sym typeface="Times New Roman"/>
              </a:defRPr>
            </a:pPr>
            <a:r>
              <a:t>41. As You Close the Workshop</a:t>
            </a:r>
          </a:p>
          <a:p>
            <a:pPr>
              <a:lnSpc>
                <a:spcPct val="107000"/>
              </a:lnSpc>
              <a:spcBef>
                <a:spcPts val="800"/>
              </a:spcBef>
              <a:defRPr sz="1800">
                <a:latin typeface="Times New Roman"/>
                <a:ea typeface="Times New Roman"/>
                <a:cs typeface="Times New Roman"/>
                <a:sym typeface="Times New Roman"/>
              </a:defRPr>
            </a:pPr>
          </a:p>
          <a:p>
            <a:pPr>
              <a:lnSpc>
                <a:spcPct val="107000"/>
              </a:lnSpc>
              <a:spcBef>
                <a:spcPts val="800"/>
              </a:spcBef>
              <a:defRPr sz="1800">
                <a:latin typeface="Times New Roman"/>
                <a:ea typeface="Times New Roman"/>
                <a:cs typeface="Times New Roman"/>
                <a:sym typeface="Times New Roman"/>
              </a:defRPr>
            </a:pPr>
            <a:r>
              <a:t>The Presenter shares an example of how Centering Prayer has deepened their relationship with God, themselves, and others.</a:t>
            </a:r>
          </a:p>
          <a:p>
            <a:pPr>
              <a:lnSpc>
                <a:spcPct val="107000"/>
              </a:lnSpc>
              <a:spcBef>
                <a:spcPts val="800"/>
              </a:spcBef>
              <a:defRPr i="1" sz="1800">
                <a:latin typeface="Times New Roman"/>
                <a:ea typeface="Times New Roman"/>
                <a:cs typeface="Times New Roman"/>
                <a:sym typeface="Times New Roman"/>
              </a:defRPr>
            </a:pPr>
            <a:r>
              <a:t> </a:t>
            </a:r>
          </a:p>
          <a:p>
            <a:pPr>
              <a:lnSpc>
                <a:spcPct val="107000"/>
              </a:lnSpc>
              <a:spcBef>
                <a:spcPts val="800"/>
              </a:spcBef>
              <a:defRPr i="1" sz="1800">
                <a:latin typeface="Times New Roman"/>
                <a:ea typeface="Times New Roman"/>
                <a:cs typeface="Times New Roman"/>
                <a:sym typeface="Times New Roman"/>
              </a:defRPr>
            </a:pPr>
            <a:r>
              <a:t>NOTES TO PRESENTER:</a:t>
            </a:r>
          </a:p>
          <a:p>
            <a:pPr marL="342900" indent="-342900">
              <a:lnSpc>
                <a:spcPct val="107000"/>
              </a:lnSpc>
              <a:spcBef>
                <a:spcPts val="800"/>
              </a:spcBef>
              <a:buSzPts val="1800"/>
              <a:buChar char="▪"/>
              <a:tabLst>
                <a:tab pos="457200" algn="l"/>
              </a:tabLst>
              <a:defRPr i="1" sz="1800">
                <a:latin typeface="Times New Roman"/>
                <a:ea typeface="Times New Roman"/>
                <a:cs typeface="Times New Roman"/>
                <a:sym typeface="Times New Roman"/>
              </a:defRPr>
            </a:pPr>
            <a:r>
              <a:t>Thank the host, your co-presenters, and the participants. “We look forward to seeing you at the continuing sessions.”</a:t>
            </a:r>
          </a:p>
          <a:p>
            <a:pPr marL="342900" indent="-342900">
              <a:lnSpc>
                <a:spcPct val="107000"/>
              </a:lnSpc>
              <a:spcBef>
                <a:spcPts val="800"/>
              </a:spcBef>
              <a:buSzPts val="1800"/>
              <a:buChar char="▪"/>
              <a:tabLst>
                <a:tab pos="457200" algn="l"/>
              </a:tabLst>
              <a:defRPr sz="1800"/>
            </a:pPr>
          </a:p>
          <a:p>
            <a:pPr marL="342900" indent="-342900">
              <a:lnSpc>
                <a:spcPct val="107000"/>
              </a:lnSpc>
              <a:spcBef>
                <a:spcPts val="800"/>
              </a:spcBef>
              <a:buSzPts val="1800"/>
              <a:buChar char="▪"/>
              <a:tabLst>
                <a:tab pos="457200" algn="l"/>
              </a:tabLst>
              <a:defRPr i="1" sz="1800">
                <a:latin typeface="Times New Roman"/>
                <a:ea typeface="Times New Roman"/>
                <a:cs typeface="Times New Roman"/>
                <a:sym typeface="Times New Roman"/>
              </a:defRPr>
            </a:pPr>
            <a:r>
              <a:t>Closing Prayer</a:t>
            </a:r>
          </a:p>
          <a:p>
            <a:pPr>
              <a:defRPr i="1"/>
            </a:pPr>
            <a:endParaRPr sz="1800">
              <a:latin typeface="Times New Roman"/>
              <a:ea typeface="Times New Roman"/>
              <a:cs typeface="Times New Roman"/>
              <a:sym typeface="Times New Roman"/>
            </a:endParaRPr>
          </a:p>
          <a:p>
            <a:pPr marL="342900" indent="-342900">
              <a:lnSpc>
                <a:spcPct val="107000"/>
              </a:lnSpc>
              <a:spcBef>
                <a:spcPts val="800"/>
              </a:spcBef>
              <a:buSzPts val="1800"/>
              <a:buChar char="▪"/>
              <a:tabLst>
                <a:tab pos="457200" algn="l"/>
              </a:tabLst>
              <a:defRPr i="1" sz="1800">
                <a:latin typeface="Times New Roman"/>
                <a:ea typeface="Times New Roman"/>
                <a:cs typeface="Times New Roman"/>
                <a:sym typeface="Times New Roman"/>
              </a:defRPr>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a:p>
        </p:txBody>
      </p:sp>
      <p:sp>
        <p:nvSpPr>
          <p:cNvPr id="161" name="Shape 161"/>
          <p:cNvSpPr/>
          <p:nvPr>
            <p:ph type="body" sz="quarter" idx="1"/>
          </p:nvPr>
        </p:nvSpPr>
        <p:spPr>
          <a:prstGeom prst="rect">
            <a:avLst/>
          </a:prstGeom>
        </p:spPr>
        <p:txBody>
          <a:bodyPr/>
          <a:lstStyle/>
          <a:p>
            <a:pPr algn="ctr">
              <a:defRPr b="1" sz="1800"/>
            </a:pPr>
            <a:r>
              <a:t>5. Was ist Centering Prayer?</a:t>
            </a:r>
          </a:p>
          <a:p>
            <a:pPr algn="ctr">
              <a:defRPr b="1" sz="1800"/>
            </a:pPr>
          </a:p>
          <a:p>
            <a:pPr>
              <a:defRPr sz="1800"/>
            </a:pPr>
            <a:r>
              <a:t>Centering Prayer ist eine einfache Methode, still zu beten, um unsere Beziehung mit Gott zu vertiefen. </a:t>
            </a:r>
          </a:p>
          <a:p>
            <a:pPr>
              <a:defRPr sz="1800"/>
            </a:pPr>
          </a:p>
          <a:p>
            <a:pPr>
              <a:defRPr sz="1800"/>
            </a:pPr>
            <a:r>
              <a:t>Es ist eine Bewegung über das Gespräch hinaus in Gemeinschaft mit Gott, jenseits von Worten, Gedanken und Gefühlen.</a:t>
            </a:r>
          </a:p>
          <a:p>
            <a:pPr/>
          </a:p>
          <a:p>
            <a:pPr/>
          </a:p>
          <a:p>
            <a:pPr algn="ctr">
              <a:defRPr b="1">
                <a:latin typeface="Arial"/>
                <a:ea typeface="Arial"/>
                <a:cs typeface="Arial"/>
                <a:sym typeface="Arial"/>
              </a:defRPr>
            </a:pPr>
            <a:r>
              <a:t>5. What is Centering Prayer?</a:t>
            </a:r>
          </a:p>
          <a:p>
            <a:pPr>
              <a:defRPr>
                <a:latin typeface="Arial"/>
                <a:ea typeface="Arial"/>
                <a:cs typeface="Arial"/>
                <a:sym typeface="Arial"/>
              </a:defRPr>
            </a:pPr>
          </a:p>
          <a:p>
            <a:pPr>
              <a:lnSpc>
                <a:spcPts val="1500"/>
              </a:lnSpc>
              <a:spcBef>
                <a:spcPts val="800"/>
              </a:spcBef>
              <a:defRPr sz="1800">
                <a:latin typeface="Times New Roman"/>
                <a:ea typeface="Times New Roman"/>
                <a:cs typeface="Times New Roman"/>
                <a:sym typeface="Times New Roman"/>
              </a:defRPr>
            </a:pPr>
            <a:r>
              <a:t>Centering prayer is a simple method of silent prayer to deepen our relationship with God. It is a movement beyond conversation into communion with God, beyond words, thoughts, and feelings.</a:t>
            </a:r>
          </a:p>
          <a:p>
            <a:pPr/>
          </a:p>
          <a:p>
            <a:pPr>
              <a:lnSpc>
                <a:spcPts val="1500"/>
              </a:lnSpc>
              <a:spcBef>
                <a:spcPts val="800"/>
              </a:spcBef>
              <a:defRPr sz="1800">
                <a:latin typeface="Times New Roman"/>
                <a:ea typeface="Times New Roman"/>
                <a:cs typeface="Times New Roman"/>
                <a:sym typeface="Times New Roman"/>
              </a:defRPr>
            </a:pPr>
          </a:p>
          <a:p>
            <a:pPr>
              <a:lnSpc>
                <a:spcPts val="1500"/>
              </a:lnSpc>
              <a:spcBef>
                <a:spcPts val="800"/>
              </a:spcBef>
              <a:defRPr sz="1800">
                <a:latin typeface="Times New Roman"/>
                <a:ea typeface="Times New Roman"/>
                <a:cs typeface="Times New Roman"/>
                <a:sym typeface="Times New Roman"/>
              </a:defRPr>
            </a:pPr>
            <a:r>
              <a:t> </a:t>
            </a:r>
            <a:endParaRPr>
              <a:latin typeface="Segoe UI"/>
              <a:ea typeface="Segoe UI"/>
              <a:cs typeface="Segoe UI"/>
              <a:sym typeface="Segoe U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Shape 166"/>
          <p:cNvSpPr/>
          <p:nvPr>
            <p:ph type="sldImg"/>
          </p:nvPr>
        </p:nvSpPr>
        <p:spPr>
          <a:prstGeom prst="rect">
            <a:avLst/>
          </a:prstGeom>
        </p:spPr>
        <p:txBody>
          <a:bodyPr/>
          <a:lstStyle/>
          <a:p>
            <a:pPr/>
          </a:p>
        </p:txBody>
      </p:sp>
      <p:sp>
        <p:nvSpPr>
          <p:cNvPr id="167" name="Shape 167"/>
          <p:cNvSpPr/>
          <p:nvPr>
            <p:ph type="body" sz="quarter" idx="1"/>
          </p:nvPr>
        </p:nvSpPr>
        <p:spPr>
          <a:prstGeom prst="rect">
            <a:avLst/>
          </a:prstGeom>
        </p:spPr>
        <p:txBody>
          <a:bodyPr/>
          <a:lstStyle/>
          <a:p>
            <a:pPr algn="ctr">
              <a:defRPr b="1" sz="1800"/>
            </a:pPr>
            <a:r>
              <a:t>6 Centering Prayer und das Weisheitswort Jesu</a:t>
            </a:r>
          </a:p>
          <a:p>
            <a:pPr marL="228600" indent="-228600">
              <a:buSzPct val="80000"/>
              <a:buBlip>
                <a:blip r:embed="rId3"/>
              </a:buBlip>
              <a:defRPr sz="1800"/>
            </a:pPr>
          </a:p>
          <a:p>
            <a:pPr marL="228600" indent="-228600">
              <a:buSzPct val="80000"/>
              <a:buBlip>
                <a:blip r:embed="rId3"/>
              </a:buBlip>
              <a:defRPr sz="1800"/>
            </a:pPr>
            <a:r>
              <a:t>Centering Prayer basiert auf einem Wort Jesu (Matth. 6,6): „</a:t>
            </a:r>
            <a:r>
              <a:t>Wenn du betest, geh in deine Kammer, schließe die Tür und bete zu deinem Vater im Verborgenen. Und dein Vater, der das Verborgene sieht, wird es dir lohnen.”</a:t>
            </a:r>
          </a:p>
          <a:p>
            <a:pPr marL="228600" indent="-228600">
              <a:buSzPct val="80000"/>
              <a:buBlip>
                <a:blip r:embed="rId3"/>
              </a:buBlip>
              <a:defRPr sz="1800"/>
            </a:pPr>
          </a:p>
          <a:p>
            <a:pPr marL="228600" indent="-228600">
              <a:buSzPct val="80000"/>
              <a:buBlip>
                <a:blip r:embed="rId3"/>
              </a:buBlip>
              <a:defRPr sz="1800"/>
            </a:pPr>
            <a:r>
              <a:t>Der innere Raum, von dem Jesus spricht, ist in uns. Wir haben diesen inneren Raum schon, und er ist immer für uns verfügbar. Deshalb ist Centering Prayer für alle zugänglich.</a:t>
            </a:r>
          </a:p>
          <a:p>
            <a:pPr marL="228600" indent="-228600">
              <a:buSzPct val="80000"/>
              <a:buBlip>
                <a:blip r:embed="rId3"/>
              </a:buBlip>
              <a:defRPr sz="1800"/>
            </a:pPr>
          </a:p>
          <a:p>
            <a:pPr marL="228600" indent="-228600">
              <a:buSzPct val="80000"/>
              <a:buBlip>
                <a:blip r:embed="rId3"/>
              </a:buBlip>
              <a:defRPr sz="1800"/>
            </a:pPr>
            <a:r>
              <a:t>Die Quelle des Gebets der Sammlung ist die „innewohnende Trinität“ – Vater, Sohn und Heiliger Geist (Joh.14,20). Gott ist nicht nur unendlich weit außerhalb von uns, sondern auch mitten in uns.</a:t>
            </a:r>
          </a:p>
          <a:p>
            <a:pPr marL="228600" indent="-228600">
              <a:buSzPct val="80000"/>
              <a:buBlip>
                <a:blip r:embed="rId3"/>
              </a:buBlip>
              <a:defRPr sz="1800"/>
            </a:pPr>
          </a:p>
          <a:p>
            <a:pPr marL="228600" indent="-228600">
              <a:buSzPct val="80000"/>
              <a:buBlip>
                <a:blip r:embed="rId3"/>
              </a:buBlip>
              <a:defRPr sz="1800"/>
            </a:pPr>
            <a:r>
              <a:t>Centering Prayer ist auch von der christlichen kontemplativen Tradition inspiriert.</a:t>
            </a:r>
          </a:p>
          <a:p>
            <a:pPr/>
          </a:p>
          <a:p>
            <a:pPr/>
          </a:p>
          <a:p>
            <a:pPr/>
          </a:p>
          <a:p>
            <a:pPr algn="ctr">
              <a:defRPr b="1">
                <a:latin typeface="Arial"/>
                <a:ea typeface="Arial"/>
                <a:cs typeface="Arial"/>
                <a:sym typeface="Arial"/>
              </a:defRPr>
            </a:pPr>
            <a:r>
              <a:t>6. Centering Prayer and the Wisdom Saying of Jesus</a:t>
            </a:r>
          </a:p>
          <a:p>
            <a:pPr algn="ctr">
              <a:defRPr b="1">
                <a:latin typeface="Arial"/>
                <a:ea typeface="Arial"/>
                <a:cs typeface="Arial"/>
                <a:sym typeface="Arial"/>
              </a:defRPr>
            </a:pPr>
          </a:p>
          <a:p>
            <a:pPr marL="285750" indent="-285750">
              <a:lnSpc>
                <a:spcPts val="1500"/>
              </a:lnSpc>
              <a:spcBef>
                <a:spcPts val="800"/>
              </a:spcBef>
              <a:buSzPct val="100000"/>
              <a:buFont typeface="Arial"/>
              <a:buChar char="•"/>
            </a:pPr>
            <a:r>
              <a:t>Centering Prayer is based on Jesus’s saying in Matthew 6:6 (NAB).</a:t>
            </a:r>
          </a:p>
          <a:p>
            <a:pPr marL="285750" indent="-285750">
              <a:lnSpc>
                <a:spcPts val="1500"/>
              </a:lnSpc>
              <a:spcBef>
                <a:spcPts val="800"/>
              </a:spcBef>
              <a:buSzPct val="100000"/>
              <a:buFont typeface="Arial"/>
              <a:buChar char="•"/>
            </a:pPr>
          </a:p>
          <a:p>
            <a:pPr marL="285750" indent="-285750">
              <a:lnSpc>
                <a:spcPts val="1500"/>
              </a:lnSpc>
              <a:spcBef>
                <a:spcPts val="800"/>
              </a:spcBef>
              <a:buSzPct val="100000"/>
              <a:buFont typeface="Arial"/>
              <a:buChar char="•"/>
            </a:pPr>
            <a:r>
              <a:t>Jesus said, “When you pray, go to your inner room, close the door, and pray to your Father in secret. And your Father who sees in secret will reward you.”</a:t>
            </a:r>
            <a:r>
              <a:rPr>
                <a:latin typeface="+mj-lt"/>
                <a:ea typeface="+mj-ea"/>
                <a:cs typeface="+mj-cs"/>
                <a:sym typeface="Helvetica"/>
              </a:rPr>
              <a:t> </a:t>
            </a:r>
            <a:r>
              <a:t> </a:t>
            </a:r>
          </a:p>
          <a:p>
            <a:pPr marL="285750" indent="-285750">
              <a:buSzPct val="100000"/>
              <a:buFont typeface="Arial"/>
              <a:buChar char="•"/>
            </a:pPr>
          </a:p>
          <a:p>
            <a:pPr marL="285750" indent="-285750">
              <a:buSzPct val="100000"/>
              <a:buFont typeface="Arial"/>
              <a:buChar char="•"/>
            </a:pPr>
          </a:p>
          <a:p>
            <a:pPr marL="285750" indent="-285750">
              <a:lnSpc>
                <a:spcPts val="1500"/>
              </a:lnSpc>
              <a:spcBef>
                <a:spcPts val="800"/>
              </a:spcBef>
              <a:buSzPct val="100000"/>
              <a:buChar char="▪"/>
              <a:defRPr sz="1800">
                <a:latin typeface="Times New Roman"/>
                <a:ea typeface="Times New Roman"/>
                <a:cs typeface="Times New Roman"/>
                <a:sym typeface="Times New Roman"/>
              </a:defRPr>
            </a:pPr>
            <a:r>
              <a:t>The inner room Jesus speaks of is within us. We already have this inner room, and it is always available to us. Therefore, Centering Prayer is accessible to everyone.</a:t>
            </a:r>
          </a:p>
          <a:p>
            <a:pPr marL="285750" indent="-285750">
              <a:lnSpc>
                <a:spcPts val="1500"/>
              </a:lnSpc>
              <a:spcBef>
                <a:spcPts val="800"/>
              </a:spcBef>
              <a:buSzPct val="100000"/>
              <a:buChar char="▪"/>
              <a:defRPr>
                <a:latin typeface="Segoe UI"/>
                <a:ea typeface="Segoe UI"/>
                <a:cs typeface="Segoe UI"/>
                <a:sym typeface="Segoe UI"/>
              </a:defRPr>
            </a:pPr>
          </a:p>
          <a:p>
            <a:pPr marL="285750" indent="-285750">
              <a:lnSpc>
                <a:spcPts val="1500"/>
              </a:lnSpc>
              <a:spcBef>
                <a:spcPts val="800"/>
              </a:spcBef>
              <a:buSzPct val="100000"/>
              <a:buChar char="▪"/>
              <a:defRPr sz="1800">
                <a:latin typeface="Times New Roman"/>
                <a:ea typeface="Times New Roman"/>
                <a:cs typeface="Times New Roman"/>
                <a:sym typeface="Times New Roman"/>
              </a:defRPr>
            </a:pPr>
            <a:r>
              <a:t>The source of Centering Prayer is the “Indwelling Trinity”—Father, Son, and Holy Spirit (John 14:20). God is not only infinitely outside of us but also intimately within us.</a:t>
            </a:r>
          </a:p>
          <a:p>
            <a:pPr marL="285750" indent="-285750">
              <a:lnSpc>
                <a:spcPts val="1500"/>
              </a:lnSpc>
              <a:spcBef>
                <a:spcPts val="800"/>
              </a:spcBef>
              <a:buSzPct val="100000"/>
              <a:buChar char="▪"/>
              <a:defRPr>
                <a:latin typeface="Segoe UI"/>
                <a:ea typeface="Segoe UI"/>
                <a:cs typeface="Segoe UI"/>
                <a:sym typeface="Segoe UI"/>
              </a:defRPr>
            </a:pPr>
          </a:p>
          <a:p>
            <a:pPr marL="285750" indent="-285750">
              <a:lnSpc>
                <a:spcPts val="1500"/>
              </a:lnSpc>
              <a:spcBef>
                <a:spcPts val="800"/>
              </a:spcBef>
              <a:buSzPct val="100000"/>
              <a:buChar char="▪"/>
              <a:defRPr sz="1800">
                <a:latin typeface="Times New Roman"/>
                <a:ea typeface="Times New Roman"/>
                <a:cs typeface="Times New Roman"/>
                <a:sym typeface="Times New Roman"/>
              </a:defRPr>
            </a:pPr>
            <a:r>
              <a:t>Centering Prayer is also inspired by Christian contemplative tradition.  </a:t>
            </a:r>
          </a:p>
          <a:p>
            <a:pPr marL="285750" indent="-285750">
              <a:lnSpc>
                <a:spcPts val="1500"/>
              </a:lnSpc>
              <a:spcBef>
                <a:spcPts val="800"/>
              </a:spcBef>
              <a:buSzPct val="100000"/>
              <a:buChar char="▪"/>
              <a:defRPr sz="1800">
                <a:latin typeface="Times New Roman"/>
                <a:ea typeface="Times New Roman"/>
                <a:cs typeface="Times New Roman"/>
                <a:sym typeface="Times New Roman"/>
              </a:defRPr>
            </a:pPr>
          </a:p>
          <a:p>
            <a:pPr/>
          </a:p>
          <a:p>
            <a:pPr marL="285750" indent="-285750">
              <a:lnSpc>
                <a:spcPts val="1500"/>
              </a:lnSpc>
              <a:spcBef>
                <a:spcPts val="800"/>
              </a:spcBef>
              <a:buSzPct val="100000"/>
              <a:buChar char="▪"/>
              <a:defRPr sz="1800">
                <a:latin typeface="Times New Roman"/>
                <a:ea typeface="Times New Roman"/>
                <a:cs typeface="Times New Roman"/>
                <a:sym typeface="Times New Roman"/>
              </a:defRPr>
            </a:pPr>
          </a:p>
          <a:p>
            <a:pPr marL="285750" indent="-285750">
              <a:lnSpc>
                <a:spcPts val="1500"/>
              </a:lnSpc>
              <a:spcBef>
                <a:spcPts val="800"/>
              </a:spcBef>
              <a:buSzPct val="100000"/>
              <a:buChar char="▪"/>
              <a:defRPr sz="1800">
                <a:latin typeface="Times New Roman"/>
                <a:ea typeface="Times New Roman"/>
                <a:cs typeface="Times New Roman"/>
                <a:sym typeface="Times New Roman"/>
              </a:defRPr>
            </a:pPr>
          </a:p>
          <a:p>
            <a:pPr marL="285750" indent="-285750">
              <a:lnSpc>
                <a:spcPts val="1500"/>
              </a:lnSpc>
              <a:spcBef>
                <a:spcPts val="800"/>
              </a:spcBef>
              <a:buSzPct val="100000"/>
              <a:buChar char="▪"/>
              <a:defRPr>
                <a:latin typeface="Times New Roman"/>
                <a:ea typeface="Times New Roman"/>
                <a:cs typeface="Times New Roman"/>
                <a:sym typeface="Times New Roman"/>
              </a:defRPr>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Shape 172"/>
          <p:cNvSpPr/>
          <p:nvPr>
            <p:ph type="sldImg"/>
          </p:nvPr>
        </p:nvSpPr>
        <p:spPr>
          <a:prstGeom prst="rect">
            <a:avLst/>
          </a:prstGeom>
        </p:spPr>
        <p:txBody>
          <a:bodyPr/>
          <a:lstStyle/>
          <a:p>
            <a:pPr/>
          </a:p>
        </p:txBody>
      </p:sp>
      <p:sp>
        <p:nvSpPr>
          <p:cNvPr id="173" name="Shape 173"/>
          <p:cNvSpPr/>
          <p:nvPr>
            <p:ph type="body" sz="quarter" idx="1"/>
          </p:nvPr>
        </p:nvSpPr>
        <p:spPr>
          <a:prstGeom prst="rect">
            <a:avLst/>
          </a:prstGeom>
        </p:spPr>
        <p:txBody>
          <a:bodyPr/>
          <a:lstStyle/>
          <a:p>
            <a:pPr algn="ctr">
              <a:defRPr b="1" sz="1800"/>
            </a:pPr>
            <a:r>
              <a:t>7 . Warum Centering Prayer?</a:t>
            </a:r>
          </a:p>
          <a:p>
            <a:pPr>
              <a:defRPr sz="1800"/>
            </a:pPr>
          </a:p>
          <a:p>
            <a:pPr>
              <a:defRPr sz="1800"/>
            </a:pPr>
            <a:r>
              <a:t>Die Praxis des Centering Prayer kann unsere Beziehung zu Gott vertiefen.</a:t>
            </a:r>
          </a:p>
          <a:p>
            <a:pPr>
              <a:defRPr sz="1800"/>
            </a:pPr>
          </a:p>
          <a:p>
            <a:pPr>
              <a:defRPr sz="1800"/>
            </a:pPr>
            <a:r>
              <a:t>Thomas Keating schreibt in Open Mind, Open Heart: „Der gegenwärtige Moment, jedes Objekt, das wir sehen, unser innerstes Wesen wurzeln alle in Gott. Aber wir zögern, das zu glauben, bis die persönliche Erfahrung uns das Vertrauen gibt, daran zu glauben. Das erfordert die allmähliche Entwicklung der Vertrautheit mit Gott.“</a:t>
            </a:r>
          </a:p>
          <a:p>
            <a:pPr>
              <a:defRPr sz="1800"/>
            </a:pPr>
          </a:p>
          <a:p>
            <a:pPr>
              <a:defRPr sz="1800"/>
            </a:pPr>
            <a:r>
              <a:t>Im Centering Prayer üben wir eine  regelmäßige stille Gebetspraxisist,, um unsere Beziehung mit Gott zu pflegen und zu vertiefen.</a:t>
            </a:r>
          </a:p>
          <a:p>
            <a:pPr>
              <a:defRPr sz="1800"/>
            </a:pPr>
          </a:p>
          <a:p>
            <a:pPr>
              <a:defRPr sz="1800"/>
            </a:pPr>
            <a:r>
              <a:t>Centering Prayer ersetzt nicht andere Gebetsformen. Vielmehr vertieft es sie. </a:t>
            </a:r>
          </a:p>
          <a:p>
            <a:pPr/>
          </a:p>
          <a:p>
            <a:pPr/>
          </a:p>
          <a:p>
            <a:pPr algn="ctr"/>
            <a:r>
              <a:t>7. Why practice Centering Prayer?</a:t>
            </a:r>
          </a:p>
          <a:p>
            <a:pPr lvl="1" indent="457200" algn="ctr">
              <a:defRPr b="1">
                <a:latin typeface="Arial"/>
                <a:ea typeface="Arial"/>
                <a:cs typeface="Arial"/>
                <a:sym typeface="Arial"/>
              </a:defRPr>
            </a:pPr>
          </a:p>
          <a:p>
            <a:pPr marL="285750" indent="-285750">
              <a:lnSpc>
                <a:spcPts val="1500"/>
              </a:lnSpc>
              <a:spcBef>
                <a:spcPts val="800"/>
              </a:spcBef>
              <a:buSzPct val="100000"/>
              <a:buChar char="▪"/>
              <a:defRPr sz="1800">
                <a:latin typeface="Times New Roman"/>
                <a:ea typeface="Times New Roman"/>
                <a:cs typeface="Times New Roman"/>
                <a:sym typeface="Times New Roman"/>
              </a:defRPr>
            </a:pPr>
            <a:r>
              <a:t>Centering Prayer practice can deepen our relationship with God.</a:t>
            </a:r>
          </a:p>
          <a:p>
            <a:pPr marL="285750" indent="-285750">
              <a:lnSpc>
                <a:spcPts val="1500"/>
              </a:lnSpc>
              <a:spcBef>
                <a:spcPts val="800"/>
              </a:spcBef>
              <a:buSzPct val="100000"/>
              <a:buChar char="▪"/>
              <a:defRPr>
                <a:latin typeface="Segoe UI"/>
                <a:ea typeface="Segoe UI"/>
                <a:cs typeface="Segoe UI"/>
                <a:sym typeface="Segoe UI"/>
              </a:defRPr>
            </a:pPr>
          </a:p>
          <a:p>
            <a:pPr marL="285750" indent="-285750">
              <a:lnSpc>
                <a:spcPts val="1500"/>
              </a:lnSpc>
              <a:spcBef>
                <a:spcPts val="800"/>
              </a:spcBef>
              <a:buSzPct val="100000"/>
              <a:buChar char="▪"/>
              <a:defRPr sz="1800">
                <a:latin typeface="Times New Roman"/>
                <a:ea typeface="Times New Roman"/>
                <a:cs typeface="Times New Roman"/>
                <a:sym typeface="Times New Roman"/>
              </a:defRPr>
            </a:pPr>
            <a:r>
              <a:t>Fr. Keating writes in </a:t>
            </a:r>
            <a:r>
              <a:rPr i="1"/>
              <a:t>Open Mind, Open Heart (2006)</a:t>
            </a:r>
            <a:r>
              <a:t>, “The present moment, every object we see, our inmost nature are all rooted in God. But we hesitate to believe this until personal experience gives us the confidence to believe in it. This involves the gradual development of intimacy with God.”</a:t>
            </a:r>
          </a:p>
          <a:p>
            <a:pPr marL="285750" indent="-285750">
              <a:lnSpc>
                <a:spcPts val="1500"/>
              </a:lnSpc>
              <a:spcBef>
                <a:spcPts val="800"/>
              </a:spcBef>
              <a:buSzPct val="100000"/>
              <a:buChar char="▪"/>
              <a:defRPr>
                <a:latin typeface="Segoe UI"/>
                <a:ea typeface="Segoe UI"/>
                <a:cs typeface="Segoe UI"/>
                <a:sym typeface="Segoe UI"/>
              </a:defRPr>
            </a:pPr>
          </a:p>
          <a:p>
            <a:pPr marL="285750" indent="-285750">
              <a:lnSpc>
                <a:spcPts val="1500"/>
              </a:lnSpc>
              <a:spcBef>
                <a:spcPts val="800"/>
              </a:spcBef>
              <a:buSzPct val="100000"/>
              <a:buChar char="▪"/>
              <a:defRPr sz="1800">
                <a:latin typeface="Times New Roman"/>
                <a:ea typeface="Times New Roman"/>
                <a:cs typeface="Times New Roman"/>
                <a:sym typeface="Times New Roman"/>
              </a:defRPr>
            </a:pPr>
            <a:r>
              <a:t>Centering Prayer is a discipline of consistent practice to nurture and deepen our relationship with God.</a:t>
            </a:r>
          </a:p>
          <a:p>
            <a:pPr marL="285750" indent="-285750">
              <a:lnSpc>
                <a:spcPts val="1500"/>
              </a:lnSpc>
              <a:spcBef>
                <a:spcPts val="800"/>
              </a:spcBef>
              <a:buSzPct val="100000"/>
              <a:buChar char="▪"/>
              <a:defRPr>
                <a:latin typeface="Segoe UI"/>
                <a:ea typeface="Segoe UI"/>
                <a:cs typeface="Segoe UI"/>
                <a:sym typeface="Segoe UI"/>
              </a:defRPr>
            </a:pPr>
          </a:p>
          <a:p>
            <a:pPr marL="285750" indent="-285750">
              <a:lnSpc>
                <a:spcPts val="1500"/>
              </a:lnSpc>
              <a:spcBef>
                <a:spcPts val="800"/>
              </a:spcBef>
              <a:buSzPct val="100000"/>
              <a:buChar char="▪"/>
              <a:defRPr sz="1800">
                <a:latin typeface="Times New Roman"/>
                <a:ea typeface="Times New Roman"/>
                <a:cs typeface="Times New Roman"/>
                <a:sym typeface="Times New Roman"/>
              </a:defRPr>
            </a:pPr>
            <a:r>
              <a:t>Centering Prayer does not replace other kinds of prayer. Rather, it deepens other prayers.</a:t>
            </a:r>
            <a:r>
              <a:rPr>
                <a:latin typeface="+mj-lt"/>
                <a:ea typeface="+mj-ea"/>
                <a:cs typeface="+mj-cs"/>
                <a:sym typeface="Helvetica"/>
              </a:rPr>
              <a:t> </a:t>
            </a:r>
            <a:r>
              <a:t> </a:t>
            </a:r>
          </a:p>
          <a:p>
            <a:pPr marL="285750" indent="-285750">
              <a:lnSpc>
                <a:spcPts val="1500"/>
              </a:lnSpc>
              <a:spcBef>
                <a:spcPts val="800"/>
              </a:spcBef>
              <a:buSzPct val="100000"/>
              <a:buChar char="▪"/>
              <a:defRPr sz="1800">
                <a:latin typeface="Times New Roman"/>
                <a:ea typeface="Times New Roman"/>
                <a:cs typeface="Times New Roman"/>
                <a:sym typeface="Times New Roman"/>
              </a:defRPr>
            </a:pPr>
          </a:p>
          <a:p>
            <a:pPr/>
          </a:p>
          <a:p>
            <a:pPr marL="285750" indent="-285750">
              <a:lnSpc>
                <a:spcPts val="1500"/>
              </a:lnSpc>
              <a:spcBef>
                <a:spcPts val="800"/>
              </a:spcBef>
              <a:buSzPct val="100000"/>
              <a:buChar char="▪"/>
              <a:defRPr>
                <a:latin typeface="Segoe UI"/>
                <a:ea typeface="Segoe UI"/>
                <a:cs typeface="Segoe UI"/>
                <a:sym typeface="Segoe UI"/>
              </a:defRPr>
            </a:pPr>
          </a:p>
          <a:p>
            <a:pPr lvl="1" indent="457200" algn="ctr">
              <a:defRPr b="1">
                <a:latin typeface="Arial"/>
                <a:ea typeface="Arial"/>
                <a:cs typeface="Arial"/>
                <a:sym typeface="Arial"/>
              </a:defRPr>
            </a:pPr>
          </a:p>
          <a:p>
            <a:pPr lvl="1" indent="457200" algn="ctr">
              <a:defRPr b="1">
                <a:latin typeface="Arial"/>
                <a:ea typeface="Arial"/>
                <a:cs typeface="Arial"/>
                <a:sym typeface="Arial"/>
              </a:defRPr>
            </a:pPr>
          </a:p>
          <a:p>
            <a:pPr lvl="1" indent="457200" algn="ctr">
              <a:defRPr b="1">
                <a:latin typeface="Arial"/>
                <a:ea typeface="Arial"/>
                <a:cs typeface="Arial"/>
                <a:sym typeface="Arial"/>
              </a:defRPr>
            </a:pPr>
          </a:p>
          <a:p>
            <a:pPr lvl="1" indent="457200">
              <a:defRPr b="1">
                <a:latin typeface="Arial"/>
                <a:ea typeface="Arial"/>
                <a:cs typeface="Arial"/>
                <a:sym typeface="Arial"/>
              </a:defRPr>
            </a:pPr>
          </a:p>
          <a:p>
            <a:pPr lvl="1" indent="457200">
              <a:defRPr b="1">
                <a:latin typeface="Arial"/>
                <a:ea typeface="Arial"/>
                <a:cs typeface="Arial"/>
                <a:sym typeface="Arial"/>
              </a:defRPr>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p>
            <a:pPr>
              <a:defRPr b="1"/>
            </a:pPr>
            <a:r>
              <a:t>8 Option</a:t>
            </a:r>
          </a:p>
          <a:p>
            <a:pPr/>
            <a:r>
              <a:t>**Option**</a:t>
            </a:r>
          </a:p>
          <a:p>
            <a:pPr>
              <a:defRPr>
                <a:solidFill>
                  <a:srgbClr val="0433FF"/>
                </a:solidFill>
              </a:defRPr>
            </a:pPr>
            <a:r>
              <a:t>Es gibt viele Methoden kontemplativen Gebets. In diesem Workshop werden wir uns auf das Centering Prayer konzentrieren. Das Gebet der Sammlung macht uns dazu bereit, das Geschenk der Kontemplation von Gott zu empfangen. Wir öffnen dabei Geist und Herz – unser ganzes Sein – für Gott, das letzendlichen Mysterium [der allem Sein zugrundeliegenden ewigen Wirklichkeit], jenseits von Gedanken, Worten und Gefühlen. Wir ruhen einfach in der Gegenwart Gottes.</a:t>
            </a:r>
          </a:p>
          <a:p>
            <a:pPr/>
          </a:p>
          <a:p>
            <a:pPr/>
            <a:r>
              <a:t>Folie 9: die kontemplative Dimension der Bibel</a:t>
            </a:r>
          </a:p>
          <a:p>
            <a:pPr/>
            <a:r>
              <a:t>Folie 10: die christliche kontemplative Tradition</a:t>
            </a:r>
          </a:p>
          <a:p>
            <a:pPr/>
            <a:r>
              <a:t>Folie 11: die Geschichte von Contemplative Outreach</a:t>
            </a:r>
          </a:p>
          <a:p>
            <a:pPr algn="ctr">
              <a:defRPr b="1">
                <a:latin typeface="Arial"/>
                <a:ea typeface="Arial"/>
                <a:cs typeface="Arial"/>
                <a:sym typeface="Arial"/>
              </a:defRPr>
            </a:pPr>
            <a:r>
              <a:t>8. Option</a:t>
            </a:r>
          </a:p>
          <a:p>
            <a:pPr algn="ctr">
              <a:defRPr b="1">
                <a:latin typeface="Arial"/>
                <a:ea typeface="Arial"/>
                <a:cs typeface="Arial"/>
                <a:sym typeface="Arial"/>
              </a:defRPr>
            </a:pPr>
          </a:p>
          <a:p>
            <a:pPr>
              <a:lnSpc>
                <a:spcPts val="1500"/>
              </a:lnSpc>
              <a:spcBef>
                <a:spcPts val="800"/>
              </a:spcBef>
              <a:defRPr sz="1800">
                <a:solidFill>
                  <a:srgbClr val="FF0000"/>
                </a:solidFill>
              </a:defRPr>
            </a:pPr>
            <a:r>
              <a:t>**Option**</a:t>
            </a:r>
          </a:p>
          <a:p>
            <a:pPr>
              <a:lnSpc>
                <a:spcPts val="1500"/>
              </a:lnSpc>
              <a:spcBef>
                <a:spcPts val="800"/>
              </a:spcBef>
              <a:defRPr sz="1800">
                <a:solidFill>
                  <a:srgbClr val="4472C4"/>
                </a:solidFill>
              </a:defRPr>
            </a:pPr>
          </a:p>
          <a:p>
            <a:pPr>
              <a:lnSpc>
                <a:spcPts val="1500"/>
              </a:lnSpc>
              <a:spcBef>
                <a:spcPts val="800"/>
              </a:spcBef>
              <a:defRPr sz="1800">
                <a:solidFill>
                  <a:srgbClr val="4472C4"/>
                </a:solidFill>
              </a:defRPr>
            </a:pPr>
            <a:r>
              <a:t>There are many methods of contemplative prayer. In this workshop, we will focus on Centering Prayer. Centering prayer prepares us to receive the gift of contemplation from God. It is an opening of mind and heart—our whole being—to God, the Ultimate Mystery, beyond thoughts, words, and emotions. It is simply resting in the presence of God. </a:t>
            </a:r>
          </a:p>
          <a:p>
            <a:pPr/>
          </a:p>
          <a:p>
            <a:pPr>
              <a:lnSpc>
                <a:spcPts val="1500"/>
              </a:lnSpc>
              <a:spcBef>
                <a:spcPts val="800"/>
              </a:spcBef>
              <a:defRPr>
                <a:latin typeface="Segoe UI"/>
                <a:ea typeface="Segoe UI"/>
                <a:cs typeface="Segoe UI"/>
                <a:sym typeface="Segoe UI"/>
              </a:defRPr>
            </a:pPr>
          </a:p>
          <a:p>
            <a:pPr>
              <a:lnSpc>
                <a:spcPts val="1500"/>
              </a:lnSpc>
              <a:spcBef>
                <a:spcPts val="800"/>
              </a:spcBef>
              <a:defRPr sz="1800">
                <a:solidFill>
                  <a:srgbClr val="4472C4"/>
                </a:solidFill>
              </a:defRPr>
            </a:pPr>
            <a:endParaRPr>
              <a:latin typeface="Segoe UI"/>
              <a:ea typeface="Segoe UI"/>
              <a:cs typeface="Segoe UI"/>
              <a:sym typeface="Segoe UI"/>
            </a:endParaRPr>
          </a:p>
          <a:p>
            <a:pPr>
              <a:lnSpc>
                <a:spcPts val="1500"/>
              </a:lnSpc>
              <a:spcBef>
                <a:spcPts val="800"/>
              </a:spcBef>
              <a:defRPr i="1" sz="1800">
                <a:solidFill>
                  <a:srgbClr val="4472C4"/>
                </a:solidFill>
              </a:defRPr>
            </a:pPr>
          </a:p>
          <a:p>
            <a:pPr>
              <a:lnSpc>
                <a:spcPts val="1500"/>
              </a:lnSpc>
              <a:spcBef>
                <a:spcPts val="800"/>
              </a:spcBef>
              <a:defRPr sz="1800">
                <a:solidFill>
                  <a:srgbClr val="4472C4"/>
                </a:solidFill>
              </a:defRPr>
            </a:pPr>
            <a:r>
              <a:t> </a:t>
            </a:r>
            <a:endParaRPr>
              <a:latin typeface="Segoe UI"/>
              <a:ea typeface="Segoe UI"/>
              <a:cs typeface="Segoe UI"/>
              <a:sym typeface="Segoe UI"/>
            </a:endParaRPr>
          </a:p>
          <a:p>
            <a:pPr>
              <a:lnSpc>
                <a:spcPts val="1500"/>
              </a:lnSpc>
              <a:spcBef>
                <a:spcPts val="800"/>
              </a:spcBef>
              <a:defRPr sz="1800">
                <a:solidFill>
                  <a:srgbClr val="4472C4"/>
                </a:solidFill>
              </a:defRPr>
            </a:pPr>
            <a:r>
              <a:t>Slide 9 (Option: </a:t>
            </a:r>
            <a:r>
              <a:rPr b="1"/>
              <a:t>Contemplative Dimension within Scripture</a:t>
            </a:r>
            <a:r>
              <a:t>)</a:t>
            </a:r>
          </a:p>
          <a:p>
            <a:pPr>
              <a:lnSpc>
                <a:spcPts val="1500"/>
              </a:lnSpc>
              <a:spcBef>
                <a:spcPts val="800"/>
              </a:spcBef>
              <a:defRPr>
                <a:latin typeface="Segoe UI"/>
                <a:ea typeface="Segoe UI"/>
                <a:cs typeface="Segoe UI"/>
                <a:sym typeface="Segoe UI"/>
              </a:defRPr>
            </a:pPr>
          </a:p>
          <a:p>
            <a:pPr>
              <a:lnSpc>
                <a:spcPts val="1500"/>
              </a:lnSpc>
              <a:spcBef>
                <a:spcPts val="800"/>
              </a:spcBef>
              <a:defRPr sz="1800">
                <a:solidFill>
                  <a:srgbClr val="4472C4"/>
                </a:solidFill>
              </a:defRPr>
            </a:pPr>
            <a:r>
              <a:t>Slide 10 (Option: </a:t>
            </a:r>
            <a:r>
              <a:rPr b="1"/>
              <a:t>The Christian Contemplative Tradition</a:t>
            </a:r>
            <a:r>
              <a:t>) </a:t>
            </a:r>
          </a:p>
          <a:p>
            <a:pPr>
              <a:lnSpc>
                <a:spcPts val="1500"/>
              </a:lnSpc>
              <a:spcBef>
                <a:spcPts val="800"/>
              </a:spcBef>
              <a:defRPr>
                <a:latin typeface="Segoe UI"/>
                <a:ea typeface="Segoe UI"/>
                <a:cs typeface="Segoe UI"/>
                <a:sym typeface="Segoe UI"/>
              </a:defRPr>
            </a:pPr>
          </a:p>
          <a:p>
            <a:pPr>
              <a:lnSpc>
                <a:spcPts val="1500"/>
              </a:lnSpc>
              <a:spcBef>
                <a:spcPts val="800"/>
              </a:spcBef>
              <a:defRPr sz="1800">
                <a:solidFill>
                  <a:srgbClr val="4472C4"/>
                </a:solidFill>
              </a:defRPr>
            </a:pPr>
            <a:r>
              <a:t>Slide 11 (Option: </a:t>
            </a:r>
            <a:r>
              <a:rPr b="1"/>
              <a:t>History of Contemplative Outreach</a:t>
            </a:r>
            <a:r>
              <a:t>) </a:t>
            </a:r>
            <a:endParaRPr>
              <a:latin typeface="Segoe UI"/>
              <a:ea typeface="Segoe UI"/>
              <a:cs typeface="Segoe UI"/>
              <a:sym typeface="Segoe UI"/>
            </a:endParaRPr>
          </a:p>
          <a:p>
            <a:pPr algn="ctr">
              <a:defRPr b="1">
                <a:latin typeface="Arial"/>
                <a:ea typeface="Arial"/>
                <a:cs typeface="Arial"/>
                <a:sym typeface="Arial"/>
              </a:defRPr>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Shape 193"/>
          <p:cNvSpPr/>
          <p:nvPr>
            <p:ph type="sldImg"/>
          </p:nvPr>
        </p:nvSpPr>
        <p:spPr>
          <a:prstGeom prst="rect">
            <a:avLst/>
          </a:prstGeom>
        </p:spPr>
        <p:txBody>
          <a:bodyPr/>
          <a:lstStyle/>
          <a:p>
            <a:pPr/>
          </a:p>
        </p:txBody>
      </p:sp>
      <p:sp>
        <p:nvSpPr>
          <p:cNvPr id="194" name="Shape 194"/>
          <p:cNvSpPr/>
          <p:nvPr>
            <p:ph type="body" sz="quarter" idx="1"/>
          </p:nvPr>
        </p:nvSpPr>
        <p:spPr>
          <a:prstGeom prst="rect">
            <a:avLst/>
          </a:prstGeom>
        </p:spPr>
        <p:txBody>
          <a:bodyPr/>
          <a:lstStyle/>
          <a:p>
            <a:pPr algn="ctr">
              <a:defRPr b="1">
                <a:solidFill>
                  <a:srgbClr val="0433FF"/>
                </a:solidFill>
              </a:defRPr>
            </a:pPr>
            <a:r>
              <a:t>9 Die kontemplative Dimension in der Bibel</a:t>
            </a:r>
          </a:p>
          <a:p>
            <a:pPr/>
            <a:r>
              <a:t>**Option**</a:t>
            </a:r>
          </a:p>
          <a:p>
            <a:pPr/>
            <a:r>
              <a:t>Jesus sagte: “Wenn du betest, gehe in deine Kammer, schließe die Tür und bete zu deinem Vater im Verborgenen. Und dein Vater, der das Verborgene sieht, wird dich belohnen.” (Matth. 6,6)</a:t>
            </a:r>
          </a:p>
          <a:p>
            <a:pPr/>
            <a:r>
              <a:t> </a:t>
            </a:r>
          </a:p>
          <a:p>
            <a:pPr/>
            <a:r>
              <a:t> “An jenem Tage werdet ihr wissen, dass ich in meinem Vater bin und ihr in mir und ich in euch.” (Joh.14,20)</a:t>
            </a:r>
          </a:p>
          <a:p>
            <a:pPr/>
            <a:r>
              <a:t> </a:t>
            </a:r>
          </a:p>
          <a:p>
            <a:pPr/>
            <a:r>
              <a:t>Kommt her zu mir, alle, die ihr mühselig und beladen seid; ich will euch erquicken. 29 Nehmt auf euch mein Joch und lernt von mir; denn ich bin sanftmütig und von Herzen demütig; so werdet ihr Ruhe finden für eure Seelen. (Matth.11,28-29)</a:t>
            </a:r>
            <a:r>
              <a:t> </a:t>
            </a:r>
          </a:p>
          <a:p>
            <a:pPr/>
          </a:p>
          <a:p>
            <a:pPr/>
            <a:r>
              <a:t>So sollt ihr mit allen Heiligen dazu fähig sein, die Länge und Breite, die Höhe und Tiefe zu ermessen und die Liebe Christi zu erkennen, die alle Erkenntnis übersteigt. So werdet ihr erfüllt werden in die ganze Fülle Gottes hinein. (Epheser 3,18-19)</a:t>
            </a:r>
          </a:p>
          <a:p>
            <a:pPr/>
            <a:r>
              <a:t> </a:t>
            </a:r>
          </a:p>
          <a:p>
            <a:pPr/>
            <a:r>
              <a:t>Wir lieben Gott, weil er uns zuerst geliebt hat. (1. Joh, 4,19)</a:t>
            </a:r>
          </a:p>
          <a:p>
            <a:pPr/>
            <a:r>
              <a:t> </a:t>
            </a:r>
          </a:p>
          <a:p>
            <a:pPr/>
            <a:r>
              <a:t>Seid stille und erkennt, dass ich Gott bin. (Ps.46,10)</a:t>
            </a:r>
          </a:p>
          <a:p>
            <a:pPr/>
          </a:p>
          <a:p>
            <a:pPr/>
            <a:r>
              <a:t>**Option** </a:t>
            </a:r>
            <a:r>
              <a:rPr b="1"/>
              <a:t>9. Contemplative Dimension within Scripture</a:t>
            </a:r>
            <a:endParaRPr b="1"/>
          </a:p>
          <a:p>
            <a:pPr/>
          </a:p>
          <a:p>
            <a:pPr>
              <a:lnSpc>
                <a:spcPts val="1500"/>
              </a:lnSpc>
              <a:spcBef>
                <a:spcPts val="800"/>
              </a:spcBef>
              <a:defRPr sz="1800">
                <a:solidFill>
                  <a:srgbClr val="4472C4"/>
                </a:solidFill>
              </a:defRPr>
            </a:pPr>
            <a:r>
              <a:t>Jesus said, “When you pray, go to your inner room, close the door, and pray to your Father in secret. And your Father who sees in secret will reward you.”  - Matthew 6:6 (NAB) </a:t>
            </a:r>
          </a:p>
          <a:p>
            <a:pPr>
              <a:lnSpc>
                <a:spcPts val="1500"/>
              </a:lnSpc>
              <a:spcBef>
                <a:spcPts val="800"/>
              </a:spcBef>
              <a:defRPr sz="1800">
                <a:solidFill>
                  <a:srgbClr val="4472C4"/>
                </a:solidFill>
              </a:defRPr>
            </a:pPr>
            <a:r>
              <a:t> </a:t>
            </a:r>
          </a:p>
          <a:p>
            <a:pPr>
              <a:lnSpc>
                <a:spcPts val="1500"/>
              </a:lnSpc>
              <a:spcBef>
                <a:spcPts val="800"/>
              </a:spcBef>
              <a:defRPr sz="1800">
                <a:solidFill>
                  <a:srgbClr val="4472C4"/>
                </a:solidFill>
              </a:defRPr>
            </a:pPr>
            <a:r>
              <a:t>On that day you will know that I am in my Father, and you in me, and I in you. - John 14:20 (NRSV) </a:t>
            </a:r>
          </a:p>
          <a:p>
            <a:pPr>
              <a:lnSpc>
                <a:spcPts val="1500"/>
              </a:lnSpc>
              <a:spcBef>
                <a:spcPts val="800"/>
              </a:spcBef>
              <a:defRPr sz="1800">
                <a:solidFill>
                  <a:srgbClr val="4472C4"/>
                </a:solidFill>
              </a:defRPr>
            </a:pPr>
            <a:r>
              <a:t> </a:t>
            </a:r>
          </a:p>
          <a:p>
            <a:pPr>
              <a:lnSpc>
                <a:spcPts val="1500"/>
              </a:lnSpc>
              <a:spcBef>
                <a:spcPts val="800"/>
              </a:spcBef>
              <a:defRPr sz="1800">
                <a:solidFill>
                  <a:srgbClr val="4472C4"/>
                </a:solidFill>
              </a:defRPr>
            </a:pPr>
            <a:r>
              <a:t> Jesus said, “Come to me, all of you who are weary and carry heavy burdens, and I will give you rest. Take my yoke upon you. Let me teach you, because I am humble and gentle at heart, and you will find rest for your souls. - Matthew 11:28-29 (NRSV) </a:t>
            </a:r>
          </a:p>
          <a:p>
            <a:pPr>
              <a:lnSpc>
                <a:spcPts val="1500"/>
              </a:lnSpc>
              <a:spcBef>
                <a:spcPts val="800"/>
              </a:spcBef>
              <a:defRPr sz="1800">
                <a:solidFill>
                  <a:srgbClr val="4472C4"/>
                </a:solidFill>
              </a:defRPr>
            </a:pPr>
            <a:r>
              <a:t> </a:t>
            </a:r>
          </a:p>
          <a:p>
            <a:pPr>
              <a:lnSpc>
                <a:spcPts val="1500"/>
              </a:lnSpc>
              <a:spcBef>
                <a:spcPts val="800"/>
              </a:spcBef>
              <a:defRPr sz="1800">
                <a:solidFill>
                  <a:srgbClr val="4472C4"/>
                </a:solidFill>
              </a:defRPr>
            </a:pPr>
            <a:r>
              <a:t>I pray that you may have the power to comprehend, with all the saints, what is the breadth and length and height and depth, and to know the love of Christ that surpasses knowledge, so that you may be filled with all the fullness of God. - Ephesians 3:18-19 (NRSV) </a:t>
            </a:r>
          </a:p>
          <a:p>
            <a:pPr>
              <a:lnSpc>
                <a:spcPts val="1500"/>
              </a:lnSpc>
              <a:spcBef>
                <a:spcPts val="800"/>
              </a:spcBef>
              <a:defRPr sz="1800">
                <a:solidFill>
                  <a:srgbClr val="4472C4"/>
                </a:solidFill>
              </a:defRPr>
            </a:pPr>
            <a:r>
              <a:t> </a:t>
            </a:r>
          </a:p>
          <a:p>
            <a:pPr>
              <a:lnSpc>
                <a:spcPts val="1500"/>
              </a:lnSpc>
              <a:spcBef>
                <a:spcPts val="800"/>
              </a:spcBef>
              <a:defRPr sz="1800">
                <a:solidFill>
                  <a:srgbClr val="4472C4"/>
                </a:solidFill>
              </a:defRPr>
            </a:pPr>
            <a:r>
              <a:t> We love [God] because [God] first loved us. - I John 4:19 (NRSV) </a:t>
            </a:r>
          </a:p>
          <a:p>
            <a:pPr>
              <a:lnSpc>
                <a:spcPts val="1500"/>
              </a:lnSpc>
              <a:spcBef>
                <a:spcPts val="800"/>
              </a:spcBef>
              <a:defRPr sz="1800">
                <a:solidFill>
                  <a:srgbClr val="4472C4"/>
                </a:solidFill>
              </a:defRPr>
            </a:pPr>
            <a:r>
              <a:t> </a:t>
            </a:r>
          </a:p>
          <a:p>
            <a:pPr>
              <a:lnSpc>
                <a:spcPts val="1500"/>
              </a:lnSpc>
              <a:spcBef>
                <a:spcPts val="800"/>
              </a:spcBef>
              <a:defRPr sz="1800">
                <a:solidFill>
                  <a:srgbClr val="4472C4"/>
                </a:solidFill>
              </a:defRPr>
            </a:pPr>
            <a:r>
              <a:t> Be still and know that I am God. - Psalm 46:10 (NRSV) </a:t>
            </a:r>
          </a:p>
          <a:p>
            <a:pPr>
              <a:lnSpc>
                <a:spcPts val="1500"/>
              </a:lnSpc>
              <a:spcBef>
                <a:spcPts val="800"/>
              </a:spcBef>
              <a:defRPr sz="1800">
                <a:solidFill>
                  <a:srgbClr val="4472C4"/>
                </a:solidFill>
              </a:defRPr>
            </a:pPr>
          </a:p>
          <a:p>
            <a:pPr>
              <a:defRPr b="1"/>
            </a:pPr>
            <a:r>
              <a:t>9 Die kontemplative Dimension in der Bibel</a:t>
            </a:r>
          </a:p>
          <a:p>
            <a:pPr/>
            <a:r>
              <a:t>**Option**</a:t>
            </a:r>
          </a:p>
          <a:p>
            <a:pPr/>
            <a:r>
              <a:t>Jesus sagte: “Wenn du betest, gehe in deine Kammer, schließe die Tür und bete zu deinem Vater im Verborgenen. Und dein Vater, der das Verborgene sieht, wird dich belohnen.” (Matth. 6,6)</a:t>
            </a:r>
          </a:p>
          <a:p>
            <a:pPr/>
            <a:r>
              <a:t> </a:t>
            </a:r>
          </a:p>
          <a:p>
            <a:pPr/>
            <a:r>
              <a:t> “An jenem Tage werdet ihr wissen, dass ich in meinem Vater bin und ihr in mir und ich in euch.” (Joh.14,20)</a:t>
            </a:r>
          </a:p>
          <a:p>
            <a:pPr/>
            <a:r>
              <a:t> </a:t>
            </a:r>
          </a:p>
          <a:p>
            <a:pPr/>
            <a:r>
              <a:t>Kommt her zu mir, alle, die ihr mühselig und beladen seid; ich will euch erquicken. 29 Nehmt auf euch mein Joch und lernt von mir; denn ich bin sanftmütig und von Herzen demütig; so werdet ihr Ruhe finden für eure Seelen. (Matth.11,28-29)</a:t>
            </a:r>
            <a:r>
              <a:t> </a:t>
            </a:r>
          </a:p>
          <a:p>
            <a:pPr/>
          </a:p>
          <a:p>
            <a:pPr/>
            <a:r>
              <a:t>So sollt ihr mit allen Heiligen dazu fähig sein, die Länge und Breite, die Höhe und Tiefe zu ermessen und die Liebe Christi zu erkennen, die alle Erkenntnis übersteigt. So werdet ihr erfüllt werden in die ganze Fülle Gottes hinein. (Epheser 3,18-19)</a:t>
            </a:r>
          </a:p>
          <a:p>
            <a:pPr/>
            <a:r>
              <a:t> </a:t>
            </a:r>
          </a:p>
          <a:p>
            <a:pPr/>
            <a:r>
              <a:t>Wir lieben Gott, weil er uns zuerst geliebt hat. (1. Joh, 4,19)</a:t>
            </a:r>
          </a:p>
          <a:p>
            <a:pPr/>
            <a:r>
              <a:t> </a:t>
            </a:r>
          </a:p>
          <a:p>
            <a:pPr/>
            <a:r>
              <a:t>Seid stille und erkennt, dass ich Gott bin. (Ps.46,10)</a:t>
            </a:r>
          </a:p>
          <a:p>
            <a:pPr>
              <a:lnSpc>
                <a:spcPts val="1500"/>
              </a:lnSpc>
              <a:spcBef>
                <a:spcPts val="800"/>
              </a:spcBef>
            </a:pP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4" name="Rectangle 6"/>
          <p:cNvSpPr/>
          <p:nvPr/>
        </p:nvSpPr>
        <p:spPr>
          <a:xfrm>
            <a:off x="3175" y="6400800"/>
            <a:ext cx="12188825" cy="457200"/>
          </a:xfrm>
          <a:prstGeom prst="rect">
            <a:avLst/>
          </a:prstGeom>
          <a:solidFill>
            <a:srgbClr val="03381F"/>
          </a:solidFill>
          <a:ln w="12700">
            <a:miter lim="400000"/>
          </a:ln>
        </p:spPr>
        <p:txBody>
          <a:bodyPr lIns="45719" rIns="45719"/>
          <a:lstStyle/>
          <a:p>
            <a:pPr/>
          </a:p>
        </p:txBody>
      </p:sp>
      <p:sp>
        <p:nvSpPr>
          <p:cNvPr id="15" name="Rectangle 7"/>
          <p:cNvSpPr/>
          <p:nvPr/>
        </p:nvSpPr>
        <p:spPr>
          <a:xfrm>
            <a:off x="14" y="6334316"/>
            <a:ext cx="12188826" cy="64009"/>
          </a:xfrm>
          <a:prstGeom prst="rect">
            <a:avLst/>
          </a:prstGeom>
          <a:solidFill>
            <a:srgbClr val="9B6D44"/>
          </a:solidFill>
          <a:ln w="12700">
            <a:miter lim="400000"/>
          </a:ln>
        </p:spPr>
        <p:txBody>
          <a:bodyPr lIns="45719" rIns="45719"/>
          <a:lstStyle/>
          <a:p>
            <a:pPr/>
          </a:p>
        </p:txBody>
      </p:sp>
      <p:sp>
        <p:nvSpPr>
          <p:cNvPr id="16" name="Title Text"/>
          <p:cNvSpPr txBox="1"/>
          <p:nvPr>
            <p:ph type="title"/>
          </p:nvPr>
        </p:nvSpPr>
        <p:spPr>
          <a:xfrm>
            <a:off x="1097280" y="758951"/>
            <a:ext cx="10058401" cy="3566161"/>
          </a:xfrm>
          <a:prstGeom prst="rect">
            <a:avLst/>
          </a:prstGeom>
        </p:spPr>
        <p:txBody>
          <a:bodyPr/>
          <a:lstStyle>
            <a:lvl1pPr>
              <a:defRPr sz="8000">
                <a:solidFill>
                  <a:srgbClr val="262626"/>
                </a:solidFill>
              </a:defRPr>
            </a:lvl1pPr>
          </a:lstStyle>
          <a:p>
            <a:pPr/>
            <a:r>
              <a:t>Title Text</a:t>
            </a:r>
          </a:p>
        </p:txBody>
      </p:sp>
      <p:sp>
        <p:nvSpPr>
          <p:cNvPr id="17" name="Body Level One…"/>
          <p:cNvSpPr txBox="1"/>
          <p:nvPr>
            <p:ph type="body" sz="quarter" idx="1"/>
          </p:nvPr>
        </p:nvSpPr>
        <p:spPr>
          <a:xfrm>
            <a:off x="1100050" y="4455621"/>
            <a:ext cx="10058401" cy="1143001"/>
          </a:xfrm>
          <a:prstGeom prst="rect">
            <a:avLst/>
          </a:prstGeom>
        </p:spPr>
        <p:txBody>
          <a:bodyPr lIns="45719" tIns="45719" rIns="45719" bIns="45719"/>
          <a:lstStyle>
            <a:lvl1pPr marL="0" indent="0">
              <a:buClrTx/>
              <a:buSzTx/>
              <a:buFontTx/>
              <a:buNone/>
              <a:defRPr cap="all" spc="200" sz="2400">
                <a:solidFill>
                  <a:srgbClr val="514949"/>
                </a:solidFill>
              </a:defRPr>
            </a:lvl1pPr>
            <a:lvl2pPr marL="0" indent="457200">
              <a:buClrTx/>
              <a:buSzTx/>
              <a:buFontTx/>
              <a:buNone/>
              <a:defRPr cap="all" spc="200" sz="2400">
                <a:solidFill>
                  <a:srgbClr val="514949"/>
                </a:solidFill>
              </a:defRPr>
            </a:lvl2pPr>
            <a:lvl3pPr marL="0" indent="914400">
              <a:buClrTx/>
              <a:buSzTx/>
              <a:buFontTx/>
              <a:buNone/>
              <a:defRPr cap="all" spc="200" sz="2400">
                <a:solidFill>
                  <a:srgbClr val="514949"/>
                </a:solidFill>
              </a:defRPr>
            </a:lvl3pPr>
            <a:lvl4pPr marL="0" indent="1371600">
              <a:buClrTx/>
              <a:buSzTx/>
              <a:buFontTx/>
              <a:buNone/>
              <a:defRPr cap="all" spc="200" sz="2400">
                <a:solidFill>
                  <a:srgbClr val="514949"/>
                </a:solidFill>
              </a:defRPr>
            </a:lvl4pPr>
            <a:lvl5pPr marL="0" indent="1828800">
              <a:buClrTx/>
              <a:buSzTx/>
              <a:buFontTx/>
              <a:buNone/>
              <a:defRPr cap="all" spc="200" sz="2400">
                <a:solidFill>
                  <a:srgbClr val="514949"/>
                </a:solidFill>
              </a:defRPr>
            </a:lvl5pPr>
          </a:lstStyle>
          <a:p>
            <a:pPr/>
            <a:r>
              <a:t>Body Level One</a:t>
            </a:r>
          </a:p>
          <a:p>
            <a:pPr lvl="1"/>
            <a:r>
              <a:t>Body Level Two</a:t>
            </a:r>
          </a:p>
          <a:p>
            <a:pPr lvl="2"/>
            <a:r>
              <a:t>Body Level Three</a:t>
            </a:r>
          </a:p>
          <a:p>
            <a:pPr lvl="3"/>
            <a:r>
              <a:t>Body Level Four</a:t>
            </a:r>
          </a:p>
          <a:p>
            <a:pPr lvl="4"/>
            <a:r>
              <a:t>Body Level Five</a:t>
            </a:r>
          </a:p>
        </p:txBody>
      </p:sp>
      <p:sp>
        <p:nvSpPr>
          <p:cNvPr id="18" name="Slide Number"/>
          <p:cNvSpPr txBox="1"/>
          <p:nvPr>
            <p:ph type="sldNum" sz="quarter" idx="2"/>
          </p:nvPr>
        </p:nvSpPr>
        <p:spPr>
          <a:prstGeom prst="rect">
            <a:avLst/>
          </a:prstGeom>
        </p:spPr>
        <p:txBody>
          <a:bodyPr/>
          <a:lstStyle/>
          <a:p>
            <a:pPr/>
            <a:fld id="{86CB4B4D-7CA3-9044-876B-883B54F8677D}" type="slidenum"/>
          </a:p>
        </p:txBody>
      </p:sp>
      <p:sp>
        <p:nvSpPr>
          <p:cNvPr id="19" name="Straight Connector 8"/>
          <p:cNvSpPr/>
          <p:nvPr/>
        </p:nvSpPr>
        <p:spPr>
          <a:xfrm>
            <a:off x="1207657" y="4343400"/>
            <a:ext cx="9875522" cy="0"/>
          </a:xfrm>
          <a:prstGeom prst="line">
            <a:avLst/>
          </a:prstGeom>
          <a:ln w="6350">
            <a:solidFill>
              <a:srgbClr val="808080"/>
            </a:solidFill>
          </a:ln>
        </p:spPr>
        <p:txBody>
          <a:bodyPr lIns="45719" rIns="45719"/>
          <a:lstStyle/>
          <a:p>
            <a:pPr/>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105" name="Rectangle 7"/>
          <p:cNvSpPr/>
          <p:nvPr/>
        </p:nvSpPr>
        <p:spPr>
          <a:xfrm>
            <a:off x="0" y="4953000"/>
            <a:ext cx="12188825" cy="1905000"/>
          </a:xfrm>
          <a:prstGeom prst="rect">
            <a:avLst/>
          </a:prstGeom>
          <a:solidFill>
            <a:srgbClr val="03381F"/>
          </a:solidFill>
          <a:ln w="12700">
            <a:miter lim="400000"/>
          </a:ln>
        </p:spPr>
        <p:txBody>
          <a:bodyPr lIns="45719" rIns="45719"/>
          <a:lstStyle/>
          <a:p>
            <a:pPr/>
          </a:p>
        </p:txBody>
      </p:sp>
      <p:sp>
        <p:nvSpPr>
          <p:cNvPr id="106" name="Rectangle 8"/>
          <p:cNvSpPr/>
          <p:nvPr/>
        </p:nvSpPr>
        <p:spPr>
          <a:xfrm>
            <a:off x="14" y="4915075"/>
            <a:ext cx="12188826" cy="64009"/>
          </a:xfrm>
          <a:prstGeom prst="rect">
            <a:avLst/>
          </a:prstGeom>
          <a:solidFill>
            <a:srgbClr val="9B6D44"/>
          </a:solidFill>
          <a:ln w="12700">
            <a:miter lim="400000"/>
          </a:ln>
        </p:spPr>
        <p:txBody>
          <a:bodyPr lIns="45719" rIns="45719"/>
          <a:lstStyle/>
          <a:p>
            <a:pPr/>
          </a:p>
        </p:txBody>
      </p:sp>
      <p:sp>
        <p:nvSpPr>
          <p:cNvPr id="107" name="Title Text"/>
          <p:cNvSpPr txBox="1"/>
          <p:nvPr>
            <p:ph type="title"/>
          </p:nvPr>
        </p:nvSpPr>
        <p:spPr>
          <a:xfrm>
            <a:off x="1097280" y="5074920"/>
            <a:ext cx="10113645" cy="822961"/>
          </a:xfrm>
          <a:prstGeom prst="rect">
            <a:avLst/>
          </a:prstGeom>
        </p:spPr>
        <p:txBody>
          <a:bodyPr lIns="0" tIns="0" rIns="0" bIns="0"/>
          <a:lstStyle>
            <a:lvl1pPr>
              <a:defRPr sz="3600">
                <a:solidFill>
                  <a:srgbClr val="FFFFFF"/>
                </a:solidFill>
              </a:defRPr>
            </a:lvl1pPr>
          </a:lstStyle>
          <a:p>
            <a:pPr/>
            <a:r>
              <a:t>Title Text</a:t>
            </a:r>
          </a:p>
        </p:txBody>
      </p:sp>
      <p:sp>
        <p:nvSpPr>
          <p:cNvPr id="108" name="Picture Placeholder 2"/>
          <p:cNvSpPr/>
          <p:nvPr>
            <p:ph type="pic" idx="21"/>
          </p:nvPr>
        </p:nvSpPr>
        <p:spPr>
          <a:xfrm>
            <a:off x="14" y="0"/>
            <a:ext cx="12191987" cy="4915076"/>
          </a:xfrm>
          <a:prstGeom prst="rect">
            <a:avLst/>
          </a:prstGeom>
        </p:spPr>
        <p:txBody>
          <a:bodyPr lIns="91439" tIns="45719" rIns="91439" bIns="45719">
            <a:noAutofit/>
          </a:bodyPr>
          <a:lstStyle/>
          <a:p>
            <a:pPr/>
          </a:p>
        </p:txBody>
      </p:sp>
      <p:sp>
        <p:nvSpPr>
          <p:cNvPr id="109" name="Body Level One…"/>
          <p:cNvSpPr txBox="1"/>
          <p:nvPr>
            <p:ph type="body" sz="quarter" idx="1"/>
          </p:nvPr>
        </p:nvSpPr>
        <p:spPr>
          <a:xfrm>
            <a:off x="1097280" y="5907023"/>
            <a:ext cx="10113265" cy="594361"/>
          </a:xfrm>
          <a:prstGeom prst="rect">
            <a:avLst/>
          </a:prstGeom>
        </p:spPr>
        <p:txBody>
          <a:bodyPr/>
          <a:lstStyle>
            <a:lvl1pPr marL="0" indent="0">
              <a:spcBef>
                <a:spcPts val="600"/>
              </a:spcBef>
              <a:buClrTx/>
              <a:buSzTx/>
              <a:buFontTx/>
              <a:buNone/>
              <a:defRPr sz="1500">
                <a:solidFill>
                  <a:srgbClr val="FFFFFF"/>
                </a:solidFill>
              </a:defRPr>
            </a:lvl1pPr>
            <a:lvl2pPr marL="0" indent="457200">
              <a:spcBef>
                <a:spcPts val="600"/>
              </a:spcBef>
              <a:buClrTx/>
              <a:buSzTx/>
              <a:buFontTx/>
              <a:buNone/>
              <a:defRPr sz="1500">
                <a:solidFill>
                  <a:srgbClr val="FFFFFF"/>
                </a:solidFill>
              </a:defRPr>
            </a:lvl2pPr>
            <a:lvl3pPr marL="0" indent="914400">
              <a:spcBef>
                <a:spcPts val="600"/>
              </a:spcBef>
              <a:buClrTx/>
              <a:buSzTx/>
              <a:buFontTx/>
              <a:buNone/>
              <a:defRPr sz="1500">
                <a:solidFill>
                  <a:srgbClr val="FFFFFF"/>
                </a:solidFill>
              </a:defRPr>
            </a:lvl3pPr>
            <a:lvl4pPr marL="0" indent="1371600">
              <a:spcBef>
                <a:spcPts val="600"/>
              </a:spcBef>
              <a:buClrTx/>
              <a:buSzTx/>
              <a:buFontTx/>
              <a:buNone/>
              <a:defRPr sz="1500">
                <a:solidFill>
                  <a:srgbClr val="FFFFFF"/>
                </a:solidFill>
              </a:defRPr>
            </a:lvl4pPr>
            <a:lvl5pPr marL="0" indent="1828800">
              <a:spcBef>
                <a:spcPts val="600"/>
              </a:spcBef>
              <a:buClrTx/>
              <a:buSzTx/>
              <a:buFontTx/>
              <a:buNone/>
              <a:defRPr sz="15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10" name="Slide Number"/>
          <p:cNvSpPr txBox="1"/>
          <p:nvPr>
            <p:ph type="sldNum" sz="quarter" idx="2"/>
          </p:nvPr>
        </p:nvSpPr>
        <p:spPr>
          <a:prstGeom prst="rect">
            <a:avLst/>
          </a:prstGeom>
        </p:spPr>
        <p:txBody>
          <a:bodyPr/>
          <a:lstStyle/>
          <a:p>
            <a:pPr/>
            <a:fld id="{86CB4B4D-7CA3-9044-876B-883B54F8677D}" type="slidenum"/>
          </a:p>
        </p:txBody>
      </p:sp>
      <p:sp>
        <p:nvSpPr>
          <p:cNvPr id="111" name="Footer Placeholder 1"/>
          <p:cNvSpPr txBox="1"/>
          <p:nvPr/>
        </p:nvSpPr>
        <p:spPr>
          <a:xfrm>
            <a:off x="45719" y="6545269"/>
            <a:ext cx="12100561" cy="2311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cap="all" sz="900">
                <a:solidFill>
                  <a:srgbClr val="FFFFFF"/>
                </a:solidFill>
              </a:defRPr>
            </a:lvl1pPr>
          </a:lstStyle>
          <a:p>
            <a:pPr/>
            <a:r>
              <a:t>Contemplative outreach, revised 2024 </a:t>
            </a:r>
          </a:p>
        </p:txBody>
      </p:sp>
      <p:pic>
        <p:nvPicPr>
          <p:cNvPr id="112" name="Picture 10" descr="Picture 10"/>
          <p:cNvPicPr>
            <a:picLocks noChangeAspect="1"/>
          </p:cNvPicPr>
          <p:nvPr/>
        </p:nvPicPr>
        <p:blipFill>
          <a:blip r:embed="rId2">
            <a:extLst/>
          </a:blip>
          <a:stretch>
            <a:fillRect/>
          </a:stretch>
        </p:blipFill>
        <p:spPr>
          <a:xfrm>
            <a:off x="4252791" y="6527200"/>
            <a:ext cx="257634" cy="257634"/>
          </a:xfrm>
          <a:prstGeom prst="rect">
            <a:avLst/>
          </a:prstGeom>
          <a:ln w="12700">
            <a:miter lim="400000"/>
          </a:ln>
        </p:spPr>
      </p:pic>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0">
    <p:bg>
      <p:bgPr>
        <a:solidFill>
          <a:srgbClr val="A1B3A7">
            <a:alpha val="68000"/>
          </a:srgbClr>
        </a:solidFill>
      </p:bgPr>
    </p:bg>
    <p:spTree>
      <p:nvGrpSpPr>
        <p:cNvPr id="1" name=""/>
        <p:cNvGrpSpPr/>
        <p:nvPr/>
      </p:nvGrpSpPr>
      <p:grpSpPr>
        <a:xfrm>
          <a:off x="0" y="0"/>
          <a:ext cx="0" cy="0"/>
          <a:chOff x="0" y="0"/>
          <a:chExt cx="0" cy="0"/>
        </a:xfrm>
      </p:grpSpPr>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40" name="Rectangle 7"/>
          <p:cNvSpPr/>
          <p:nvPr/>
        </p:nvSpPr>
        <p:spPr>
          <a:xfrm>
            <a:off x="14" y="6334316"/>
            <a:ext cx="12188826" cy="64009"/>
          </a:xfrm>
          <a:prstGeom prst="rect">
            <a:avLst/>
          </a:prstGeom>
          <a:solidFill>
            <a:srgbClr val="9B6D44"/>
          </a:solidFill>
          <a:ln w="12700">
            <a:miter lim="400000"/>
          </a:ln>
        </p:spPr>
        <p:txBody>
          <a:bodyPr lIns="45719" rIns="45719"/>
          <a:lstStyle/>
          <a:p>
            <a:pPr/>
          </a:p>
        </p:txBody>
      </p:sp>
      <p:sp>
        <p:nvSpPr>
          <p:cNvPr id="41" name="Title Text"/>
          <p:cNvSpPr txBox="1"/>
          <p:nvPr>
            <p:ph type="title"/>
          </p:nvPr>
        </p:nvSpPr>
        <p:spPr>
          <a:xfrm>
            <a:off x="1097280" y="758951"/>
            <a:ext cx="10058401" cy="3566161"/>
          </a:xfrm>
          <a:prstGeom prst="rect">
            <a:avLst/>
          </a:prstGeom>
        </p:spPr>
        <p:txBody>
          <a:bodyPr/>
          <a:lstStyle>
            <a:lvl1pPr>
              <a:defRPr sz="8000">
                <a:solidFill>
                  <a:srgbClr val="262626"/>
                </a:solidFill>
              </a:defRPr>
            </a:lvl1pPr>
          </a:lstStyle>
          <a:p>
            <a:pPr/>
            <a:r>
              <a:t>Title Text</a:t>
            </a:r>
          </a:p>
        </p:txBody>
      </p:sp>
      <p:sp>
        <p:nvSpPr>
          <p:cNvPr id="42" name="Body Level One…"/>
          <p:cNvSpPr txBox="1"/>
          <p:nvPr>
            <p:ph type="body" sz="quarter" idx="1"/>
          </p:nvPr>
        </p:nvSpPr>
        <p:spPr>
          <a:xfrm>
            <a:off x="1097280" y="4453128"/>
            <a:ext cx="10058401" cy="1143001"/>
          </a:xfrm>
          <a:prstGeom prst="rect">
            <a:avLst/>
          </a:prstGeom>
        </p:spPr>
        <p:txBody>
          <a:bodyPr lIns="45719" tIns="45719" rIns="45719" bIns="45719"/>
          <a:lstStyle>
            <a:lvl1pPr marL="0" indent="0">
              <a:buClrTx/>
              <a:buSzTx/>
              <a:buFontTx/>
              <a:buNone/>
              <a:defRPr cap="all" spc="200" sz="2400">
                <a:solidFill>
                  <a:srgbClr val="514949"/>
                </a:solidFill>
              </a:defRPr>
            </a:lvl1pPr>
            <a:lvl2pPr marL="0" indent="457200">
              <a:buClrTx/>
              <a:buSzTx/>
              <a:buFontTx/>
              <a:buNone/>
              <a:defRPr cap="all" spc="200" sz="2400">
                <a:solidFill>
                  <a:srgbClr val="514949"/>
                </a:solidFill>
              </a:defRPr>
            </a:lvl2pPr>
            <a:lvl3pPr marL="0" indent="914400">
              <a:buClrTx/>
              <a:buSzTx/>
              <a:buFontTx/>
              <a:buNone/>
              <a:defRPr cap="all" spc="200" sz="2400">
                <a:solidFill>
                  <a:srgbClr val="514949"/>
                </a:solidFill>
              </a:defRPr>
            </a:lvl3pPr>
            <a:lvl4pPr marL="0" indent="1371600">
              <a:buClrTx/>
              <a:buSzTx/>
              <a:buFontTx/>
              <a:buNone/>
              <a:defRPr cap="all" spc="200" sz="2400">
                <a:solidFill>
                  <a:srgbClr val="514949"/>
                </a:solidFill>
              </a:defRPr>
            </a:lvl4pPr>
            <a:lvl5pPr marL="0" indent="1828800">
              <a:buClrTx/>
              <a:buSzTx/>
              <a:buFontTx/>
              <a:buNone/>
              <a:defRPr cap="all" spc="200" sz="2400">
                <a:solidFill>
                  <a:srgbClr val="514949"/>
                </a:solidFill>
              </a:defRPr>
            </a:lvl5pPr>
          </a:lstStyle>
          <a:p>
            <a:pPr/>
            <a:r>
              <a:t>Body Level One</a:t>
            </a:r>
          </a:p>
          <a:p>
            <a:pPr lvl="1"/>
            <a:r>
              <a:t>Body Level Two</a:t>
            </a:r>
          </a:p>
          <a:p>
            <a:pPr lvl="2"/>
            <a:r>
              <a:t>Body Level Three</a:t>
            </a:r>
          </a:p>
          <a:p>
            <a:pPr lvl="3"/>
            <a:r>
              <a:t>Body Level Four</a:t>
            </a:r>
          </a:p>
          <a:p>
            <a:pPr lvl="4"/>
            <a:r>
              <a:t>Body Level Five</a:t>
            </a:r>
          </a:p>
        </p:txBody>
      </p:sp>
      <p:sp>
        <p:nvSpPr>
          <p:cNvPr id="43" name="Slide Number"/>
          <p:cNvSpPr txBox="1"/>
          <p:nvPr>
            <p:ph type="sldNum" sz="quarter" idx="2"/>
          </p:nvPr>
        </p:nvSpPr>
        <p:spPr>
          <a:prstGeom prst="rect">
            <a:avLst/>
          </a:prstGeom>
        </p:spPr>
        <p:txBody>
          <a:bodyPr/>
          <a:lstStyle/>
          <a:p>
            <a:pPr/>
            <a:fld id="{86CB4B4D-7CA3-9044-876B-883B54F8677D}" type="slidenum"/>
          </a:p>
        </p:txBody>
      </p:sp>
      <p:sp>
        <p:nvSpPr>
          <p:cNvPr id="44" name="Straight Connector 8"/>
          <p:cNvSpPr/>
          <p:nvPr/>
        </p:nvSpPr>
        <p:spPr>
          <a:xfrm>
            <a:off x="1207657" y="4343400"/>
            <a:ext cx="9875522" cy="0"/>
          </a:xfrm>
          <a:prstGeom prst="line">
            <a:avLst/>
          </a:prstGeom>
          <a:ln w="6350">
            <a:solidFill>
              <a:srgbClr val="808080"/>
            </a:solidFill>
          </a:ln>
        </p:spPr>
        <p:txBody>
          <a:bodyPr lIns="45719" rIns="45719"/>
          <a:lstStyle/>
          <a:p>
            <a:pPr/>
          </a:p>
        </p:txBody>
      </p:sp>
      <p:sp>
        <p:nvSpPr>
          <p:cNvPr id="45" name="Footer Placeholder 1"/>
          <p:cNvSpPr txBox="1"/>
          <p:nvPr/>
        </p:nvSpPr>
        <p:spPr>
          <a:xfrm>
            <a:off x="45719" y="6520217"/>
            <a:ext cx="12100561" cy="2311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cap="all" sz="900">
                <a:solidFill>
                  <a:srgbClr val="FFFFFF"/>
                </a:solidFill>
              </a:defRPr>
            </a:lvl1pPr>
          </a:lstStyle>
          <a:p>
            <a:pPr/>
            <a:r>
              <a:t>Contemplative outreach, revised 2024 </a:t>
            </a:r>
          </a:p>
        </p:txBody>
      </p:sp>
      <p:pic>
        <p:nvPicPr>
          <p:cNvPr id="46" name="Picture 10" descr="Picture 10"/>
          <p:cNvPicPr>
            <a:picLocks noChangeAspect="1"/>
          </p:cNvPicPr>
          <p:nvPr/>
        </p:nvPicPr>
        <p:blipFill>
          <a:blip r:embed="rId2">
            <a:extLst/>
          </a:blip>
          <a:stretch>
            <a:fillRect/>
          </a:stretch>
        </p:blipFill>
        <p:spPr>
          <a:xfrm>
            <a:off x="4252791" y="6489622"/>
            <a:ext cx="257634" cy="257634"/>
          </a:xfrm>
          <a:prstGeom prst="rect">
            <a:avLst/>
          </a:prstGeom>
          <a:ln w="12700">
            <a:miter lim="400000"/>
          </a:ln>
        </p:spPr>
      </p:pic>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53" name="Title Text"/>
          <p:cNvSpPr txBox="1"/>
          <p:nvPr>
            <p:ph type="title"/>
          </p:nvPr>
        </p:nvSpPr>
        <p:spPr>
          <a:xfrm>
            <a:off x="1097280" y="286603"/>
            <a:ext cx="10058401" cy="1450757"/>
          </a:xfrm>
          <a:prstGeom prst="rect">
            <a:avLst/>
          </a:prstGeom>
        </p:spPr>
        <p:txBody>
          <a:bodyPr/>
          <a:lstStyle/>
          <a:p>
            <a:pPr/>
            <a:r>
              <a:t>Title Text</a:t>
            </a:r>
          </a:p>
        </p:txBody>
      </p:sp>
      <p:sp>
        <p:nvSpPr>
          <p:cNvPr id="54" name="Body Level One…"/>
          <p:cNvSpPr txBox="1"/>
          <p:nvPr>
            <p:ph type="body" sz="half" idx="1"/>
          </p:nvPr>
        </p:nvSpPr>
        <p:spPr>
          <a:xfrm>
            <a:off x="1097277" y="1845734"/>
            <a:ext cx="4937761" cy="402336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prstGeom prst="rect">
            <a:avLst/>
          </a:prstGeom>
        </p:spPr>
        <p:txBody>
          <a:bodyPr/>
          <a:lstStyle/>
          <a:p>
            <a:pPr/>
            <a:fld id="{86CB4B4D-7CA3-9044-876B-883B54F8677D}" type="slidenum"/>
          </a:p>
        </p:txBody>
      </p:sp>
      <p:sp>
        <p:nvSpPr>
          <p:cNvPr id="56" name="Footer Placeholder 1"/>
          <p:cNvSpPr txBox="1"/>
          <p:nvPr/>
        </p:nvSpPr>
        <p:spPr>
          <a:xfrm>
            <a:off x="45719" y="6520217"/>
            <a:ext cx="12100561" cy="2311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cap="all" sz="900">
                <a:solidFill>
                  <a:srgbClr val="FFFFFF"/>
                </a:solidFill>
              </a:defRPr>
            </a:lvl1pPr>
          </a:lstStyle>
          <a:p>
            <a:pPr/>
            <a:r>
              <a:t>Contemplative outreach, revised 2024 </a:t>
            </a:r>
          </a:p>
        </p:txBody>
      </p:sp>
      <p:pic>
        <p:nvPicPr>
          <p:cNvPr id="57" name="Picture 8" descr="Picture 8"/>
          <p:cNvPicPr>
            <a:picLocks noChangeAspect="1"/>
          </p:cNvPicPr>
          <p:nvPr/>
        </p:nvPicPr>
        <p:blipFill>
          <a:blip r:embed="rId2">
            <a:extLst/>
          </a:blip>
          <a:stretch>
            <a:fillRect/>
          </a:stretch>
        </p:blipFill>
        <p:spPr>
          <a:xfrm>
            <a:off x="4252791" y="6502148"/>
            <a:ext cx="257634" cy="257634"/>
          </a:xfrm>
          <a:prstGeom prst="rect">
            <a:avLst/>
          </a:prstGeom>
          <a:ln w="12700">
            <a:miter lim="400000"/>
          </a:ln>
        </p:spPr>
      </p:pic>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64" name="Title Text"/>
          <p:cNvSpPr txBox="1"/>
          <p:nvPr>
            <p:ph type="title"/>
          </p:nvPr>
        </p:nvSpPr>
        <p:spPr>
          <a:xfrm>
            <a:off x="1097280" y="286603"/>
            <a:ext cx="10058401" cy="1450757"/>
          </a:xfrm>
          <a:prstGeom prst="rect">
            <a:avLst/>
          </a:prstGeom>
        </p:spPr>
        <p:txBody>
          <a:bodyPr/>
          <a:lstStyle/>
          <a:p>
            <a:pPr/>
            <a:r>
              <a:t>Title Text</a:t>
            </a:r>
          </a:p>
        </p:txBody>
      </p:sp>
      <p:sp>
        <p:nvSpPr>
          <p:cNvPr id="65" name="Body Level One…"/>
          <p:cNvSpPr txBox="1"/>
          <p:nvPr>
            <p:ph type="body" sz="quarter" idx="1"/>
          </p:nvPr>
        </p:nvSpPr>
        <p:spPr>
          <a:xfrm>
            <a:off x="1097280" y="1846052"/>
            <a:ext cx="4937760" cy="736283"/>
          </a:xfrm>
          <a:prstGeom prst="rect">
            <a:avLst/>
          </a:prstGeom>
        </p:spPr>
        <p:txBody>
          <a:bodyPr lIns="45719" tIns="45719" rIns="45719" bIns="45719" anchor="ctr"/>
          <a:lstStyle>
            <a:lvl1pPr marL="0" indent="0">
              <a:buClrTx/>
              <a:buSzTx/>
              <a:buFontTx/>
              <a:buNone/>
              <a:defRPr cap="all">
                <a:solidFill>
                  <a:srgbClr val="514949"/>
                </a:solidFill>
              </a:defRPr>
            </a:lvl1pPr>
            <a:lvl2pPr marL="0" indent="457200">
              <a:buClrTx/>
              <a:buSzTx/>
              <a:buFontTx/>
              <a:buNone/>
              <a:defRPr cap="all">
                <a:solidFill>
                  <a:srgbClr val="514949"/>
                </a:solidFill>
              </a:defRPr>
            </a:lvl2pPr>
            <a:lvl3pPr marL="0" indent="914400">
              <a:buClrTx/>
              <a:buSzTx/>
              <a:buFontTx/>
              <a:buNone/>
              <a:defRPr cap="all">
                <a:solidFill>
                  <a:srgbClr val="514949"/>
                </a:solidFill>
              </a:defRPr>
            </a:lvl3pPr>
            <a:lvl4pPr marL="0" indent="1371600">
              <a:buClrTx/>
              <a:buSzTx/>
              <a:buFontTx/>
              <a:buNone/>
              <a:defRPr cap="all">
                <a:solidFill>
                  <a:srgbClr val="514949"/>
                </a:solidFill>
              </a:defRPr>
            </a:lvl4pPr>
            <a:lvl5pPr marL="0" indent="1828800">
              <a:buClrTx/>
              <a:buSzTx/>
              <a:buFontTx/>
              <a:buNone/>
              <a:defRPr cap="all">
                <a:solidFill>
                  <a:srgbClr val="514949"/>
                </a:solidFill>
              </a:defRPr>
            </a:lvl5pPr>
          </a:lstStyle>
          <a:p>
            <a:pPr/>
            <a:r>
              <a:t>Body Level One</a:t>
            </a:r>
          </a:p>
          <a:p>
            <a:pPr lvl="1"/>
            <a:r>
              <a:t>Body Level Two</a:t>
            </a:r>
          </a:p>
          <a:p>
            <a:pPr lvl="2"/>
            <a:r>
              <a:t>Body Level Three</a:t>
            </a:r>
          </a:p>
          <a:p>
            <a:pPr lvl="3"/>
            <a:r>
              <a:t>Body Level Four</a:t>
            </a:r>
          </a:p>
          <a:p>
            <a:pPr lvl="4"/>
            <a:r>
              <a:t>Body Level Five</a:t>
            </a:r>
          </a:p>
        </p:txBody>
      </p:sp>
      <p:sp>
        <p:nvSpPr>
          <p:cNvPr id="66" name="Text Placeholder 4"/>
          <p:cNvSpPr/>
          <p:nvPr>
            <p:ph type="body" sz="quarter" idx="21"/>
          </p:nvPr>
        </p:nvSpPr>
        <p:spPr>
          <a:xfrm>
            <a:off x="6217920" y="1846052"/>
            <a:ext cx="4937761" cy="736283"/>
          </a:xfrm>
          <a:prstGeom prst="rect">
            <a:avLst/>
          </a:prstGeom>
        </p:spPr>
        <p:txBody>
          <a:bodyPr lIns="45719" tIns="45719" rIns="45719" bIns="45719" anchor="ctr"/>
          <a:lstStyle/>
          <a:p>
            <a:pPr marL="0" indent="0">
              <a:buClrTx/>
              <a:buSzTx/>
              <a:buFontTx/>
              <a:buNone/>
              <a:defRPr cap="all">
                <a:solidFill>
                  <a:srgbClr val="514949"/>
                </a:solidFill>
              </a:defRPr>
            </a:pPr>
          </a:p>
        </p:txBody>
      </p:sp>
      <p:sp>
        <p:nvSpPr>
          <p:cNvPr id="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74" name="Slide Number"/>
          <p:cNvSpPr txBox="1"/>
          <p:nvPr>
            <p:ph type="sldNum" sz="quarter" idx="2"/>
          </p:nvPr>
        </p:nvSpPr>
        <p:spPr>
          <a:prstGeom prst="rect">
            <a:avLst/>
          </a:prstGeom>
        </p:spPr>
        <p:txBody>
          <a:bodyPr/>
          <a:lstStyle/>
          <a:p>
            <a:pPr/>
            <a:fld id="{86CB4B4D-7CA3-9044-876B-883B54F8677D}" type="slidenum"/>
          </a:p>
        </p:txBody>
      </p:sp>
      <p:sp>
        <p:nvSpPr>
          <p:cNvPr id="75" name="Footer Placeholder 1"/>
          <p:cNvSpPr txBox="1"/>
          <p:nvPr/>
        </p:nvSpPr>
        <p:spPr>
          <a:xfrm>
            <a:off x="45719" y="6520217"/>
            <a:ext cx="12100561" cy="2311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cap="all" sz="900">
                <a:solidFill>
                  <a:srgbClr val="FFFFFF"/>
                </a:solidFill>
              </a:defRPr>
            </a:lvl1pPr>
          </a:lstStyle>
          <a:p>
            <a:pPr/>
            <a:r>
              <a:t>Contemplative outreach, revised 2024 </a:t>
            </a:r>
          </a:p>
        </p:txBody>
      </p:sp>
      <p:pic>
        <p:nvPicPr>
          <p:cNvPr id="76" name="Picture 8" descr="Picture 8"/>
          <p:cNvPicPr>
            <a:picLocks noChangeAspect="1"/>
          </p:cNvPicPr>
          <p:nvPr/>
        </p:nvPicPr>
        <p:blipFill>
          <a:blip r:embed="rId2">
            <a:extLst/>
          </a:blip>
          <a:stretch>
            <a:fillRect/>
          </a:stretch>
        </p:blipFill>
        <p:spPr>
          <a:xfrm>
            <a:off x="4252791" y="6502148"/>
            <a:ext cx="257634" cy="257634"/>
          </a:xfrm>
          <a:prstGeom prst="rect">
            <a:avLst/>
          </a:prstGeom>
          <a:ln w="12700">
            <a:miter lim="400000"/>
          </a:ln>
        </p:spPr>
      </p:pic>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83" name="Rectangle 5"/>
          <p:cNvSpPr/>
          <p:nvPr/>
        </p:nvSpPr>
        <p:spPr>
          <a:xfrm>
            <a:off x="14" y="6334316"/>
            <a:ext cx="12188826" cy="64009"/>
          </a:xfrm>
          <a:prstGeom prst="rect">
            <a:avLst/>
          </a:prstGeom>
          <a:solidFill>
            <a:srgbClr val="9B6D44"/>
          </a:solidFill>
          <a:ln w="12700">
            <a:miter lim="400000"/>
          </a:ln>
        </p:spPr>
        <p:txBody>
          <a:bodyPr lIns="45719" rIns="45719"/>
          <a:lstStyle/>
          <a:p>
            <a:pPr/>
          </a:p>
        </p:txBody>
      </p:sp>
      <p:sp>
        <p:nvSpPr>
          <p:cNvPr id="8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91" name="Rectangle 7"/>
          <p:cNvSpPr/>
          <p:nvPr/>
        </p:nvSpPr>
        <p:spPr>
          <a:xfrm>
            <a:off x="15" y="0"/>
            <a:ext cx="4050793" cy="6858000"/>
          </a:xfrm>
          <a:prstGeom prst="rect">
            <a:avLst/>
          </a:prstGeom>
          <a:solidFill>
            <a:srgbClr val="03381F"/>
          </a:solidFill>
          <a:ln w="12700">
            <a:miter lim="400000"/>
          </a:ln>
        </p:spPr>
        <p:txBody>
          <a:bodyPr lIns="45719" rIns="45719"/>
          <a:lstStyle/>
          <a:p>
            <a:pPr/>
          </a:p>
        </p:txBody>
      </p:sp>
      <p:sp>
        <p:nvSpPr>
          <p:cNvPr id="92" name="Rectangle 8"/>
          <p:cNvSpPr/>
          <p:nvPr/>
        </p:nvSpPr>
        <p:spPr>
          <a:xfrm>
            <a:off x="4040070" y="0"/>
            <a:ext cx="64009" cy="6858000"/>
          </a:xfrm>
          <a:prstGeom prst="rect">
            <a:avLst/>
          </a:prstGeom>
          <a:solidFill>
            <a:srgbClr val="9B6D44"/>
          </a:solidFill>
          <a:ln w="12700">
            <a:miter lim="400000"/>
          </a:ln>
        </p:spPr>
        <p:txBody>
          <a:bodyPr lIns="45719" rIns="45719"/>
          <a:lstStyle/>
          <a:p>
            <a:pPr/>
          </a:p>
        </p:txBody>
      </p:sp>
      <p:sp>
        <p:nvSpPr>
          <p:cNvPr id="93" name="Title Text"/>
          <p:cNvSpPr txBox="1"/>
          <p:nvPr>
            <p:ph type="title"/>
          </p:nvPr>
        </p:nvSpPr>
        <p:spPr>
          <a:xfrm>
            <a:off x="457200" y="594359"/>
            <a:ext cx="3200400" cy="2286001"/>
          </a:xfrm>
          <a:prstGeom prst="rect">
            <a:avLst/>
          </a:prstGeom>
        </p:spPr>
        <p:txBody>
          <a:bodyPr/>
          <a:lstStyle>
            <a:lvl1pPr>
              <a:defRPr sz="3600">
                <a:solidFill>
                  <a:srgbClr val="FFFFFF"/>
                </a:solidFill>
              </a:defRPr>
            </a:lvl1pPr>
          </a:lstStyle>
          <a:p>
            <a:pPr/>
            <a:r>
              <a:t>Title Text</a:t>
            </a:r>
          </a:p>
        </p:txBody>
      </p:sp>
      <p:sp>
        <p:nvSpPr>
          <p:cNvPr id="94" name="Body Level One…"/>
          <p:cNvSpPr txBox="1"/>
          <p:nvPr>
            <p:ph type="body" idx="1"/>
          </p:nvPr>
        </p:nvSpPr>
        <p:spPr>
          <a:xfrm>
            <a:off x="4800600" y="731519"/>
            <a:ext cx="6492241" cy="5257801"/>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5" name="Text Placeholder 3"/>
          <p:cNvSpPr/>
          <p:nvPr>
            <p:ph type="body" sz="quarter" idx="21"/>
          </p:nvPr>
        </p:nvSpPr>
        <p:spPr>
          <a:xfrm>
            <a:off x="457200" y="2926079"/>
            <a:ext cx="3200400" cy="3379125"/>
          </a:xfrm>
          <a:prstGeom prst="rect">
            <a:avLst/>
          </a:prstGeom>
        </p:spPr>
        <p:txBody>
          <a:bodyPr lIns="45719" tIns="45719" rIns="45719" bIns="45719"/>
          <a:lstStyle/>
          <a:p>
            <a:pPr marL="0" indent="0">
              <a:buClrTx/>
              <a:buSzTx/>
              <a:buFontTx/>
              <a:buNone/>
              <a:defRPr sz="1500">
                <a:solidFill>
                  <a:srgbClr val="FFFFFF"/>
                </a:solidFill>
              </a:defRPr>
            </a:pPr>
          </a:p>
        </p:txBody>
      </p:sp>
      <p:sp>
        <p:nvSpPr>
          <p:cNvPr id="96" name="Slide Number"/>
          <p:cNvSpPr txBox="1"/>
          <p:nvPr>
            <p:ph type="sldNum" sz="quarter" idx="2"/>
          </p:nvPr>
        </p:nvSpPr>
        <p:spPr>
          <a:prstGeom prst="rect">
            <a:avLst/>
          </a:prstGeom>
        </p:spPr>
        <p:txBody>
          <a:bodyPr/>
          <a:lstStyle>
            <a:lvl1pPr>
              <a:defRPr>
                <a:solidFill>
                  <a:srgbClr val="514949"/>
                </a:solidFill>
              </a:defRPr>
            </a:lvl1pPr>
          </a:lstStyle>
          <a:p>
            <a:pPr/>
            <a:fld id="{86CB4B4D-7CA3-9044-876B-883B54F8677D}" type="slidenum"/>
          </a:p>
        </p:txBody>
      </p:sp>
      <p:sp>
        <p:nvSpPr>
          <p:cNvPr id="97" name="Footer Placeholder 1"/>
          <p:cNvSpPr txBox="1"/>
          <p:nvPr/>
        </p:nvSpPr>
        <p:spPr>
          <a:xfrm>
            <a:off x="45719" y="6520217"/>
            <a:ext cx="12100561" cy="2311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defRPr cap="all" sz="900">
                <a:solidFill>
                  <a:srgbClr val="FFFFFF"/>
                </a:solidFill>
              </a:defRPr>
            </a:lvl1pPr>
          </a:lstStyle>
          <a:p>
            <a:pPr/>
            <a:r>
              <a:t>Contemplative outreach, revised 2024 </a:t>
            </a:r>
          </a:p>
        </p:txBody>
      </p:sp>
      <p:pic>
        <p:nvPicPr>
          <p:cNvPr id="98" name="Picture 10" descr="Picture 10"/>
          <p:cNvPicPr>
            <a:picLocks noChangeAspect="1"/>
          </p:cNvPicPr>
          <p:nvPr/>
        </p:nvPicPr>
        <p:blipFill>
          <a:blip r:embed="rId2">
            <a:extLst/>
          </a:blip>
          <a:stretch>
            <a:fillRect/>
          </a:stretch>
        </p:blipFill>
        <p:spPr>
          <a:xfrm>
            <a:off x="4252791" y="6502148"/>
            <a:ext cx="257634" cy="257634"/>
          </a:xfrm>
          <a:prstGeom prst="rect">
            <a:avLst/>
          </a:prstGeom>
          <a:ln w="12700">
            <a:miter lim="400000"/>
          </a:ln>
        </p:spPr>
      </p:pic>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A1B3A7"/>
        </a:solidFill>
      </p:bgPr>
    </p:bg>
    <p:spTree>
      <p:nvGrpSpPr>
        <p:cNvPr id="1" name=""/>
        <p:cNvGrpSpPr/>
        <p:nvPr/>
      </p:nvGrpSpPr>
      <p:grpSpPr>
        <a:xfrm>
          <a:off x="0" y="0"/>
          <a:ext cx="0" cy="0"/>
          <a:chOff x="0" y="0"/>
          <a:chExt cx="0" cy="0"/>
        </a:xfrm>
      </p:grpSpPr>
      <p:sp>
        <p:nvSpPr>
          <p:cNvPr id="2" name="Rectangle 6"/>
          <p:cNvSpPr/>
          <p:nvPr/>
        </p:nvSpPr>
        <p:spPr>
          <a:xfrm>
            <a:off x="1" y="6400800"/>
            <a:ext cx="12192001" cy="457200"/>
          </a:xfrm>
          <a:prstGeom prst="rect">
            <a:avLst/>
          </a:prstGeom>
          <a:solidFill>
            <a:srgbClr val="03381F"/>
          </a:solidFill>
          <a:ln w="12700">
            <a:miter lim="400000"/>
          </a:ln>
        </p:spPr>
        <p:txBody>
          <a:bodyPr lIns="45719" rIns="45719"/>
          <a:lstStyle/>
          <a:p>
            <a:pPr/>
          </a:p>
        </p:txBody>
      </p:sp>
      <p:sp>
        <p:nvSpPr>
          <p:cNvPr id="3" name="Rectangle 8"/>
          <p:cNvSpPr/>
          <p:nvPr/>
        </p:nvSpPr>
        <p:spPr>
          <a:xfrm>
            <a:off x="14" y="6334316"/>
            <a:ext cx="12191987" cy="66485"/>
          </a:xfrm>
          <a:prstGeom prst="rect">
            <a:avLst/>
          </a:prstGeom>
          <a:solidFill>
            <a:srgbClr val="9B6D44"/>
          </a:solidFill>
          <a:ln w="12700">
            <a:miter lim="400000"/>
          </a:ln>
        </p:spPr>
        <p:txBody>
          <a:bodyPr lIns="45719" rIns="45719"/>
          <a:lstStyle/>
          <a:p>
            <a:pPr/>
          </a:p>
        </p:txBody>
      </p:sp>
      <p:sp>
        <p:nvSpPr>
          <p:cNvPr id="4" name="Straight Connector 9"/>
          <p:cNvSpPr/>
          <p:nvPr/>
        </p:nvSpPr>
        <p:spPr>
          <a:xfrm>
            <a:off x="1193532" y="1737845"/>
            <a:ext cx="9966960" cy="1"/>
          </a:xfrm>
          <a:prstGeom prst="line">
            <a:avLst/>
          </a:prstGeom>
          <a:ln w="6350">
            <a:solidFill>
              <a:srgbClr val="808080"/>
            </a:solidFill>
          </a:ln>
        </p:spPr>
        <p:txBody>
          <a:bodyPr lIns="45719" rIns="45719"/>
          <a:lstStyle/>
          <a:p>
            <a:pPr/>
          </a:p>
        </p:txBody>
      </p:sp>
      <p:sp>
        <p:nvSpPr>
          <p:cNvPr id="5" name="Slide Number"/>
          <p:cNvSpPr txBox="1"/>
          <p:nvPr>
            <p:ph type="sldNum" sz="quarter" idx="2"/>
          </p:nvPr>
        </p:nvSpPr>
        <p:spPr>
          <a:xfrm>
            <a:off x="10979606" y="6514078"/>
            <a:ext cx="232878" cy="256541"/>
          </a:xfrm>
          <a:prstGeom prst="rect">
            <a:avLst/>
          </a:prstGeom>
          <a:ln w="12700">
            <a:miter lim="400000"/>
          </a:ln>
        </p:spPr>
        <p:txBody>
          <a:bodyPr wrap="none" lIns="45719" rIns="45719" anchor="ctr">
            <a:spAutoFit/>
          </a:bodyPr>
          <a:lstStyle>
            <a:lvl1pPr algn="r">
              <a:defRPr sz="1000">
                <a:solidFill>
                  <a:srgbClr val="FFFFFF"/>
                </a:solidFill>
              </a:defRPr>
            </a:lvl1pPr>
          </a:lstStyle>
          <a:p>
            <a:pPr/>
            <a:fld id="{86CB4B4D-7CA3-9044-876B-883B54F8677D}" type="slidenum"/>
          </a:p>
        </p:txBody>
      </p:sp>
      <p:sp>
        <p:nvSpPr>
          <p:cNvPr id="6" name="Title Text"/>
          <p:cNvSpPr txBox="1"/>
          <p:nvPr>
            <p:ph type="title"/>
          </p:nvPr>
        </p:nvSpPr>
        <p:spPr>
          <a:xfrm>
            <a:off x="609600" y="0"/>
            <a:ext cx="10972800" cy="1417638"/>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a:r>
              <a:t>Title Text</a:t>
            </a:r>
          </a:p>
        </p:txBody>
      </p:sp>
      <p:sp>
        <p:nvSpPr>
          <p:cNvPr id="7"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xmlns:p14="http://schemas.microsoft.com/office/powerpoint/2010/main" spd="med" advClick="1"/>
  <p:txStyles>
    <p:titleStyle>
      <a:lvl1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mn-lt"/>
          <a:ea typeface="+mn-ea"/>
          <a:cs typeface="+mn-cs"/>
          <a:sym typeface="Calibri"/>
        </a:defRPr>
      </a:lvl1pPr>
      <a:lvl2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mn-lt"/>
          <a:ea typeface="+mn-ea"/>
          <a:cs typeface="+mn-cs"/>
          <a:sym typeface="Calibri"/>
        </a:defRPr>
      </a:lvl2pPr>
      <a:lvl3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mn-lt"/>
          <a:ea typeface="+mn-ea"/>
          <a:cs typeface="+mn-cs"/>
          <a:sym typeface="Calibri"/>
        </a:defRPr>
      </a:lvl3pPr>
      <a:lvl4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mn-lt"/>
          <a:ea typeface="+mn-ea"/>
          <a:cs typeface="+mn-cs"/>
          <a:sym typeface="Calibri"/>
        </a:defRPr>
      </a:lvl4pPr>
      <a:lvl5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mn-lt"/>
          <a:ea typeface="+mn-ea"/>
          <a:cs typeface="+mn-cs"/>
          <a:sym typeface="Calibri"/>
        </a:defRPr>
      </a:lvl5pPr>
      <a:lvl6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mn-lt"/>
          <a:ea typeface="+mn-ea"/>
          <a:cs typeface="+mn-cs"/>
          <a:sym typeface="Calibri"/>
        </a:defRPr>
      </a:lvl6pPr>
      <a:lvl7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mn-lt"/>
          <a:ea typeface="+mn-ea"/>
          <a:cs typeface="+mn-cs"/>
          <a:sym typeface="Calibri"/>
        </a:defRPr>
      </a:lvl7pPr>
      <a:lvl8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mn-lt"/>
          <a:ea typeface="+mn-ea"/>
          <a:cs typeface="+mn-cs"/>
          <a:sym typeface="Calibri"/>
        </a:defRPr>
      </a:lvl8pPr>
      <a:lvl9pPr marL="0" marR="0" indent="0" algn="l" defTabSz="914400" rtl="0" latinLnBrk="0">
        <a:lnSpc>
          <a:spcPct val="85000"/>
        </a:lnSpc>
        <a:spcBef>
          <a:spcPts val="0"/>
        </a:spcBef>
        <a:spcAft>
          <a:spcPts val="0"/>
        </a:spcAft>
        <a:buClrTx/>
        <a:buSzTx/>
        <a:buFontTx/>
        <a:buNone/>
        <a:tabLst/>
        <a:defRPr b="0" baseline="0" cap="none" i="0" spc="-50" strike="noStrike" sz="4800" u="none">
          <a:solidFill>
            <a:srgbClr val="404040"/>
          </a:solidFill>
          <a:uFillTx/>
          <a:latin typeface="+mn-lt"/>
          <a:ea typeface="+mn-ea"/>
          <a:cs typeface="+mn-cs"/>
          <a:sym typeface="Calibri"/>
        </a:defRPr>
      </a:lvl9pPr>
    </p:titleStyle>
    <p:bodyStyle>
      <a:lvl1pPr marL="91439" marR="0" indent="-91439" algn="l" defTabSz="914400" rtl="0" latinLnBrk="0">
        <a:lnSpc>
          <a:spcPct val="90000"/>
        </a:lnSpc>
        <a:spcBef>
          <a:spcPts val="1200"/>
        </a:spcBef>
        <a:spcAft>
          <a:spcPts val="0"/>
        </a:spcAft>
        <a:buClr>
          <a:schemeClr val="accent1"/>
        </a:buClr>
        <a:buSzPct val="100000"/>
        <a:buFont typeface="Calibri"/>
        <a:buChar char=" "/>
        <a:tabLst/>
        <a:defRPr b="0" baseline="0" cap="none" i="0" spc="0" strike="noStrike" sz="2000" u="none">
          <a:solidFill>
            <a:srgbClr val="404040"/>
          </a:solidFill>
          <a:uFillTx/>
          <a:latin typeface="+mn-lt"/>
          <a:ea typeface="+mn-ea"/>
          <a:cs typeface="+mn-cs"/>
          <a:sym typeface="Calibri"/>
        </a:defRPr>
      </a:lvl1pPr>
      <a:lvl2pPr marL="404368" marR="0" indent="-203200" algn="l" defTabSz="914400" rtl="0" latinLnBrk="0">
        <a:lnSpc>
          <a:spcPct val="90000"/>
        </a:lnSpc>
        <a:spcBef>
          <a:spcPts val="1200"/>
        </a:spcBef>
        <a:spcAft>
          <a:spcPts val="0"/>
        </a:spcAft>
        <a:buClr>
          <a:schemeClr val="accent1"/>
        </a:buClr>
        <a:buSzPct val="100000"/>
        <a:buFont typeface="Calibri"/>
        <a:buChar char="◦"/>
        <a:tabLst/>
        <a:defRPr b="0" baseline="0" cap="none" i="0" spc="0" strike="noStrike" sz="2000" u="none">
          <a:solidFill>
            <a:srgbClr val="404040"/>
          </a:solidFill>
          <a:uFillTx/>
          <a:latin typeface="+mn-lt"/>
          <a:ea typeface="+mn-ea"/>
          <a:cs typeface="+mn-cs"/>
          <a:sym typeface="Calibri"/>
        </a:defRPr>
      </a:lvl2pPr>
      <a:lvl3pPr marL="645305" marR="0" indent="-261257" algn="l" defTabSz="914400" rtl="0" latinLnBrk="0">
        <a:lnSpc>
          <a:spcPct val="90000"/>
        </a:lnSpc>
        <a:spcBef>
          <a:spcPts val="1200"/>
        </a:spcBef>
        <a:spcAft>
          <a:spcPts val="0"/>
        </a:spcAft>
        <a:buClr>
          <a:schemeClr val="accent1"/>
        </a:buClr>
        <a:buSzPct val="100000"/>
        <a:buFont typeface="Calibri"/>
        <a:buChar char="◦"/>
        <a:tabLst/>
        <a:defRPr b="0" baseline="0" cap="none" i="0" spc="0" strike="noStrike" sz="2000" u="none">
          <a:solidFill>
            <a:srgbClr val="404040"/>
          </a:solidFill>
          <a:uFillTx/>
          <a:latin typeface="+mn-lt"/>
          <a:ea typeface="+mn-ea"/>
          <a:cs typeface="+mn-cs"/>
          <a:sym typeface="Calibri"/>
        </a:defRPr>
      </a:lvl3pPr>
      <a:lvl4pPr marL="828185" marR="0" indent="-261257" algn="l" defTabSz="914400" rtl="0" latinLnBrk="0">
        <a:lnSpc>
          <a:spcPct val="90000"/>
        </a:lnSpc>
        <a:spcBef>
          <a:spcPts val="1200"/>
        </a:spcBef>
        <a:spcAft>
          <a:spcPts val="0"/>
        </a:spcAft>
        <a:buClr>
          <a:schemeClr val="accent1"/>
        </a:buClr>
        <a:buSzPct val="100000"/>
        <a:buFont typeface="Calibri"/>
        <a:buChar char="◦"/>
        <a:tabLst/>
        <a:defRPr b="0" baseline="0" cap="none" i="0" spc="0" strike="noStrike" sz="2000" u="none">
          <a:solidFill>
            <a:srgbClr val="404040"/>
          </a:solidFill>
          <a:uFillTx/>
          <a:latin typeface="+mn-lt"/>
          <a:ea typeface="+mn-ea"/>
          <a:cs typeface="+mn-cs"/>
          <a:sym typeface="Calibri"/>
        </a:defRPr>
      </a:lvl4pPr>
      <a:lvl5pPr marL="1011065" marR="0" indent="-261257" algn="l" defTabSz="914400" rtl="0" latinLnBrk="0">
        <a:lnSpc>
          <a:spcPct val="90000"/>
        </a:lnSpc>
        <a:spcBef>
          <a:spcPts val="1200"/>
        </a:spcBef>
        <a:spcAft>
          <a:spcPts val="0"/>
        </a:spcAft>
        <a:buClr>
          <a:schemeClr val="accent1"/>
        </a:buClr>
        <a:buSzPct val="100000"/>
        <a:buFont typeface="Calibri"/>
        <a:buChar char="◦"/>
        <a:tabLst/>
        <a:defRPr b="0" baseline="0" cap="none" i="0" spc="0" strike="noStrike" sz="2000" u="none">
          <a:solidFill>
            <a:srgbClr val="404040"/>
          </a:solidFill>
          <a:uFillTx/>
          <a:latin typeface="+mn-lt"/>
          <a:ea typeface="+mn-ea"/>
          <a:cs typeface="+mn-cs"/>
          <a:sym typeface="Calibri"/>
        </a:defRPr>
      </a:lvl5pPr>
      <a:lvl6pPr marL="1197971" marR="0" indent="-326571" algn="l" defTabSz="914400" rtl="0" latinLnBrk="0">
        <a:lnSpc>
          <a:spcPct val="90000"/>
        </a:lnSpc>
        <a:spcBef>
          <a:spcPts val="1200"/>
        </a:spcBef>
        <a:spcAft>
          <a:spcPts val="0"/>
        </a:spcAft>
        <a:buClr>
          <a:schemeClr val="accent1"/>
        </a:buClr>
        <a:buSzPct val="100000"/>
        <a:buFont typeface="Calibri"/>
        <a:buChar char="◦"/>
        <a:tabLst/>
        <a:defRPr b="0" baseline="0" cap="none" i="0" spc="0" strike="noStrike" sz="2000" u="none">
          <a:solidFill>
            <a:srgbClr val="404040"/>
          </a:solidFill>
          <a:uFillTx/>
          <a:latin typeface="+mn-lt"/>
          <a:ea typeface="+mn-ea"/>
          <a:cs typeface="+mn-cs"/>
          <a:sym typeface="Calibri"/>
        </a:defRPr>
      </a:lvl6pPr>
      <a:lvl7pPr marL="1397971" marR="0" indent="-326571" algn="l" defTabSz="914400" rtl="0" latinLnBrk="0">
        <a:lnSpc>
          <a:spcPct val="90000"/>
        </a:lnSpc>
        <a:spcBef>
          <a:spcPts val="1200"/>
        </a:spcBef>
        <a:spcAft>
          <a:spcPts val="0"/>
        </a:spcAft>
        <a:buClr>
          <a:schemeClr val="accent1"/>
        </a:buClr>
        <a:buSzPct val="100000"/>
        <a:buFont typeface="Calibri"/>
        <a:buChar char="◦"/>
        <a:tabLst/>
        <a:defRPr b="0" baseline="0" cap="none" i="0" spc="0" strike="noStrike" sz="2000" u="none">
          <a:solidFill>
            <a:srgbClr val="404040"/>
          </a:solidFill>
          <a:uFillTx/>
          <a:latin typeface="+mn-lt"/>
          <a:ea typeface="+mn-ea"/>
          <a:cs typeface="+mn-cs"/>
          <a:sym typeface="Calibri"/>
        </a:defRPr>
      </a:lvl7pPr>
      <a:lvl8pPr marL="1597971" marR="0" indent="-326571" algn="l" defTabSz="914400" rtl="0" latinLnBrk="0">
        <a:lnSpc>
          <a:spcPct val="90000"/>
        </a:lnSpc>
        <a:spcBef>
          <a:spcPts val="1200"/>
        </a:spcBef>
        <a:spcAft>
          <a:spcPts val="0"/>
        </a:spcAft>
        <a:buClr>
          <a:schemeClr val="accent1"/>
        </a:buClr>
        <a:buSzPct val="100000"/>
        <a:buFont typeface="Calibri"/>
        <a:buChar char="◦"/>
        <a:tabLst/>
        <a:defRPr b="0" baseline="0" cap="none" i="0" spc="0" strike="noStrike" sz="2000" u="none">
          <a:solidFill>
            <a:srgbClr val="404040"/>
          </a:solidFill>
          <a:uFillTx/>
          <a:latin typeface="+mn-lt"/>
          <a:ea typeface="+mn-ea"/>
          <a:cs typeface="+mn-cs"/>
          <a:sym typeface="Calibri"/>
        </a:defRPr>
      </a:lvl8pPr>
      <a:lvl9pPr marL="1797971" marR="0" indent="-326571" algn="l" defTabSz="914400" rtl="0" latinLnBrk="0">
        <a:lnSpc>
          <a:spcPct val="90000"/>
        </a:lnSpc>
        <a:spcBef>
          <a:spcPts val="1200"/>
        </a:spcBef>
        <a:spcAft>
          <a:spcPts val="0"/>
        </a:spcAft>
        <a:buClr>
          <a:schemeClr val="accent1"/>
        </a:buClr>
        <a:buSzPct val="100000"/>
        <a:buFont typeface="Calibri"/>
        <a:buChar char="◦"/>
        <a:tabLst/>
        <a:defRPr b="0" baseline="0" cap="none" i="0" spc="0" strike="noStrike" sz="2000" u="none">
          <a:solidFill>
            <a:srgbClr val="40404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b="0" baseline="0" cap="none" i="0" spc="0" strike="noStrike" sz="10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jpeg"/><Relationship Id="rId6"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9.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2.jpeg"/><Relationship Id="rId4"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2.xml"/><Relationship Id="rId3" Type="http://schemas.openxmlformats.org/officeDocument/2006/relationships/image" Target="../media/image10.jpeg"/><Relationship Id="rId4" Type="http://schemas.openxmlformats.org/officeDocument/2006/relationships/image" Target="../media/image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11.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12.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12.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13.jpeg"/><Relationship Id="rId4" Type="http://schemas.openxmlformats.org/officeDocument/2006/relationships/image" Target="../media/image14.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jpeg"/><Relationship Id="rId6" Type="http://schemas.openxmlformats.org/officeDocument/2006/relationships/image" Target="../media/image7.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13.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14.png"/><Relationship Id="rId4" Type="http://schemas.openxmlformats.org/officeDocument/2006/relationships/image" Target="../media/image4.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6.jpeg"/><Relationship Id="rId4" Type="http://schemas.openxmlformats.org/officeDocument/2006/relationships/image" Target="../media/image17.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8.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5.png"/><Relationship Id="rId4" Type="http://schemas.openxmlformats.org/officeDocument/2006/relationships/image" Target="../media/image16.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7.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8.png"/><Relationship Id="rId4" Type="http://schemas.openxmlformats.org/officeDocument/2006/relationships/image" Target="../media/image19.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9.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0.jpeg"/><Relationship Id="rId4" Type="http://schemas.openxmlformats.org/officeDocument/2006/relationships/image" Target="../media/image20.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0.xml"/><Relationship Id="rId3" Type="http://schemas.openxmlformats.org/officeDocument/2006/relationships/image" Target="../media/image21.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1.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5.jpeg"/><Relationship Id="rId5" Type="http://schemas.openxmlformats.org/officeDocument/2006/relationships/image" Target="../media/image6.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Title 3"/>
          <p:cNvSpPr txBox="1"/>
          <p:nvPr>
            <p:ph type="title"/>
          </p:nvPr>
        </p:nvSpPr>
        <p:spPr>
          <a:xfrm>
            <a:off x="1097279" y="5074920"/>
            <a:ext cx="10113647" cy="822961"/>
          </a:xfrm>
          <a:prstGeom prst="rect">
            <a:avLst/>
          </a:prstGeom>
        </p:spPr>
        <p:txBody>
          <a:bodyPr/>
          <a:lstStyle>
            <a:lvl1pPr algn="r">
              <a:defRPr spc="-100"/>
            </a:lvl1pPr>
          </a:lstStyle>
          <a:p>
            <a:pPr/>
            <a:r>
              <a:t>Centering-Prayer-Einführungsworkshop</a:t>
            </a:r>
          </a:p>
        </p:txBody>
      </p:sp>
      <p:sp>
        <p:nvSpPr>
          <p:cNvPr id="122" name="Text Placeholder 5"/>
          <p:cNvSpPr txBox="1"/>
          <p:nvPr>
            <p:ph type="body" sz="quarter" idx="1"/>
          </p:nvPr>
        </p:nvSpPr>
        <p:spPr>
          <a:prstGeom prst="rect">
            <a:avLst/>
          </a:prstGeom>
        </p:spPr>
        <p:txBody>
          <a:bodyPr/>
          <a:lstStyle/>
          <a:p>
            <a:pPr algn="r"/>
            <a:r>
              <a:t> </a:t>
            </a:r>
            <a:r>
              <a:rPr sz="2400"/>
              <a:t>Contemplative Outreach </a:t>
            </a:r>
          </a:p>
        </p:txBody>
      </p:sp>
      <p:sp>
        <p:nvSpPr>
          <p:cNvPr id="123" name="Slide Number Placeholder 13"/>
          <p:cNvSpPr txBox="1"/>
          <p:nvPr>
            <p:ph type="sldNum" sz="quarter" idx="2"/>
          </p:nvPr>
        </p:nvSpPr>
        <p:spPr>
          <a:xfrm>
            <a:off x="11043974" y="6514078"/>
            <a:ext cx="168509"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24" name="Picture 6" descr="Picture 6"/>
          <p:cNvPicPr>
            <a:picLocks noChangeAspect="1"/>
          </p:cNvPicPr>
          <p:nvPr/>
        </p:nvPicPr>
        <p:blipFill>
          <a:blip r:embed="rId3">
            <a:extLst/>
          </a:blip>
          <a:stretch>
            <a:fillRect/>
          </a:stretch>
        </p:blipFill>
        <p:spPr>
          <a:xfrm>
            <a:off x="445367" y="5258234"/>
            <a:ext cx="1297578" cy="1297578"/>
          </a:xfrm>
          <a:prstGeom prst="rect">
            <a:avLst/>
          </a:prstGeom>
          <a:ln w="12700">
            <a:miter lim="400000"/>
          </a:ln>
        </p:spPr>
      </p:pic>
      <p:pic>
        <p:nvPicPr>
          <p:cNvPr id="125" name="Graphic 15" descr="Graphic 15"/>
          <p:cNvPicPr>
            <a:picLocks noChangeAspect="1"/>
          </p:cNvPicPr>
          <p:nvPr/>
        </p:nvPicPr>
        <p:blipFill>
          <a:blip r:embed="rId4">
            <a:extLst/>
          </a:blip>
          <a:stretch>
            <a:fillRect/>
          </a:stretch>
        </p:blipFill>
        <p:spPr>
          <a:xfrm>
            <a:off x="7432402" y="4023795"/>
            <a:ext cx="279401" cy="279401"/>
          </a:xfrm>
          <a:prstGeom prst="rect">
            <a:avLst/>
          </a:prstGeom>
          <a:ln w="12700">
            <a:miter lim="400000"/>
          </a:ln>
        </p:spPr>
      </p:pic>
      <p:grpSp>
        <p:nvGrpSpPr>
          <p:cNvPr id="128" name="Picture Placeholder 49"/>
          <p:cNvGrpSpPr/>
          <p:nvPr/>
        </p:nvGrpSpPr>
        <p:grpSpPr>
          <a:xfrm>
            <a:off x="57888" y="-115748"/>
            <a:ext cx="12191986" cy="4915077"/>
            <a:chOff x="0" y="0"/>
            <a:chExt cx="12191985" cy="4915075"/>
          </a:xfrm>
        </p:grpSpPr>
        <p:sp>
          <p:nvSpPr>
            <p:cNvPr id="126" name="Rectangle"/>
            <p:cNvSpPr/>
            <p:nvPr/>
          </p:nvSpPr>
          <p:spPr>
            <a:xfrm>
              <a:off x="0" y="0"/>
              <a:ext cx="12191986" cy="4915076"/>
            </a:xfrm>
            <a:prstGeom prst="rect">
              <a:avLst/>
            </a:prstGeom>
            <a:solidFill>
              <a:srgbClr val="CDCDC3"/>
            </a:solidFill>
            <a:ln w="12700" cap="flat">
              <a:noFill/>
              <a:miter lim="400000"/>
            </a:ln>
            <a:effectLst/>
          </p:spPr>
          <p:txBody>
            <a:bodyPr wrap="square" lIns="45719" tIns="45719" rIns="45719" bIns="45719" numCol="1" anchor="ctr">
              <a:noAutofit/>
            </a:bodyPr>
            <a:lstStyle/>
            <a:p>
              <a:pPr/>
            </a:p>
          </p:txBody>
        </p:sp>
        <p:pic>
          <p:nvPicPr>
            <p:cNvPr id="127" name="image5.jpeg" descr="image5.jpeg"/>
            <p:cNvPicPr>
              <a:picLocks noChangeAspect="1"/>
            </p:cNvPicPr>
            <p:nvPr/>
          </p:nvPicPr>
          <p:blipFill>
            <a:blip r:embed="rId5">
              <a:extLst/>
            </a:blip>
            <a:stretch>
              <a:fillRect/>
            </a:stretch>
          </p:blipFill>
          <p:spPr>
            <a:xfrm>
              <a:off x="0" y="0"/>
              <a:ext cx="12191986" cy="4915076"/>
            </a:xfrm>
            <a:prstGeom prst="rect">
              <a:avLst/>
            </a:prstGeom>
            <a:ln w="12700" cap="flat">
              <a:noFill/>
              <a:miter lim="400000"/>
            </a:ln>
            <a:effectLst/>
          </p:spPr>
        </p:pic>
      </p:grpSp>
      <p:pic>
        <p:nvPicPr>
          <p:cNvPr id="129" name="Picture 2" descr="Picture 2"/>
          <p:cNvPicPr>
            <a:picLocks noChangeAspect="1"/>
          </p:cNvPicPr>
          <p:nvPr/>
        </p:nvPicPr>
        <p:blipFill>
          <a:blip r:embed="rId6">
            <a:extLst/>
          </a:blip>
          <a:stretch>
            <a:fillRect/>
          </a:stretch>
        </p:blipFill>
        <p:spPr>
          <a:xfrm>
            <a:off x="11109276" y="146166"/>
            <a:ext cx="914942" cy="369859"/>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Title 1"/>
          <p:cNvSpPr txBox="1"/>
          <p:nvPr>
            <p:ph type="title"/>
          </p:nvPr>
        </p:nvSpPr>
        <p:spPr>
          <a:xfrm>
            <a:off x="1097279" y="5074920"/>
            <a:ext cx="10113647" cy="822961"/>
          </a:xfrm>
          <a:prstGeom prst="rect">
            <a:avLst/>
          </a:prstGeom>
        </p:spPr>
        <p:txBody>
          <a:bodyPr/>
          <a:lstStyle>
            <a:lvl1pPr>
              <a:defRPr spc="-100"/>
            </a:lvl1pPr>
          </a:lstStyle>
          <a:p>
            <a:pPr/>
            <a:r>
              <a:t>Die christliche kontemplative Tradition</a:t>
            </a:r>
          </a:p>
        </p:txBody>
      </p:sp>
      <p:sp>
        <p:nvSpPr>
          <p:cNvPr id="197" name="Slide Number Placeholder 5"/>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00" name="Picture Placeholder 7"/>
          <p:cNvGrpSpPr/>
          <p:nvPr/>
        </p:nvGrpSpPr>
        <p:grpSpPr>
          <a:xfrm>
            <a:off x="263510" y="-3062243"/>
            <a:ext cx="12191986" cy="4915077"/>
            <a:chOff x="0" y="0"/>
            <a:chExt cx="12191985" cy="4915075"/>
          </a:xfrm>
        </p:grpSpPr>
        <p:sp>
          <p:nvSpPr>
            <p:cNvPr id="198" name="Rectangle"/>
            <p:cNvSpPr/>
            <p:nvPr/>
          </p:nvSpPr>
          <p:spPr>
            <a:xfrm>
              <a:off x="0" y="0"/>
              <a:ext cx="12191986" cy="4915076"/>
            </a:xfrm>
            <a:prstGeom prst="rect">
              <a:avLst/>
            </a:prstGeom>
            <a:solidFill>
              <a:srgbClr val="CDCDC3"/>
            </a:solidFill>
            <a:ln w="12700" cap="flat">
              <a:noFill/>
              <a:miter lim="400000"/>
            </a:ln>
            <a:effectLst/>
          </p:spPr>
          <p:txBody>
            <a:bodyPr wrap="square" lIns="45719" tIns="45719" rIns="45719" bIns="45719" numCol="1" anchor="ctr">
              <a:noAutofit/>
            </a:bodyPr>
            <a:lstStyle/>
            <a:p>
              <a:pPr/>
            </a:p>
          </p:txBody>
        </p:sp>
        <p:pic>
          <p:nvPicPr>
            <p:cNvPr id="199" name="image17.jpeg" descr="image17.jpeg"/>
            <p:cNvPicPr>
              <a:picLocks noChangeAspect="1"/>
            </p:cNvPicPr>
            <p:nvPr/>
          </p:nvPicPr>
          <p:blipFill>
            <a:blip r:embed="rId3">
              <a:extLst/>
            </a:blip>
            <a:stretch>
              <a:fillRect/>
            </a:stretch>
          </p:blipFill>
          <p:spPr>
            <a:xfrm>
              <a:off x="0" y="0"/>
              <a:ext cx="12191986" cy="491507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Title 1"/>
          <p:cNvSpPr txBox="1"/>
          <p:nvPr>
            <p:ph type="title"/>
          </p:nvPr>
        </p:nvSpPr>
        <p:spPr>
          <a:xfrm>
            <a:off x="1097279" y="5074920"/>
            <a:ext cx="10113647" cy="822961"/>
          </a:xfrm>
          <a:prstGeom prst="rect">
            <a:avLst/>
          </a:prstGeom>
        </p:spPr>
        <p:txBody>
          <a:bodyPr/>
          <a:lstStyle>
            <a:lvl1pPr>
              <a:defRPr spc="-100"/>
            </a:lvl1pPr>
          </a:lstStyle>
          <a:p>
            <a:pPr/>
            <a:r>
              <a:t>Die Geschichte von Contemplative Outreach</a:t>
            </a:r>
          </a:p>
        </p:txBody>
      </p:sp>
      <p:sp>
        <p:nvSpPr>
          <p:cNvPr id="205" name="Slide Number Placeholder 5"/>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6" name="Picture 13" descr="Picture 13"/>
          <p:cNvPicPr>
            <a:picLocks noChangeAspect="1"/>
          </p:cNvPicPr>
          <p:nvPr/>
        </p:nvPicPr>
        <p:blipFill>
          <a:blip r:embed="rId3">
            <a:extLst/>
          </a:blip>
          <a:stretch>
            <a:fillRect/>
          </a:stretch>
        </p:blipFill>
        <p:spPr>
          <a:xfrm>
            <a:off x="2540000" y="1104052"/>
            <a:ext cx="4627564" cy="3396510"/>
          </a:xfrm>
          <a:prstGeom prst="rect">
            <a:avLst/>
          </a:prstGeom>
          <a:ln w="12700">
            <a:miter lim="400000"/>
          </a:ln>
        </p:spPr>
      </p:pic>
      <p:grpSp>
        <p:nvGrpSpPr>
          <p:cNvPr id="209" name="Picture Placeholder 10"/>
          <p:cNvGrpSpPr/>
          <p:nvPr/>
        </p:nvGrpSpPr>
        <p:grpSpPr>
          <a:xfrm>
            <a:off x="29" y="0"/>
            <a:ext cx="12191987" cy="4915076"/>
            <a:chOff x="14" y="0"/>
            <a:chExt cx="12191985" cy="4915075"/>
          </a:xfrm>
        </p:grpSpPr>
        <p:sp>
          <p:nvSpPr>
            <p:cNvPr id="207" name="Rectangle"/>
            <p:cNvSpPr/>
            <p:nvPr/>
          </p:nvSpPr>
          <p:spPr>
            <a:xfrm>
              <a:off x="14" y="0"/>
              <a:ext cx="12191987" cy="4915076"/>
            </a:xfrm>
            <a:prstGeom prst="rect">
              <a:avLst/>
            </a:prstGeom>
            <a:solidFill>
              <a:srgbClr val="CDCDC3"/>
            </a:solidFill>
            <a:ln w="12700" cap="flat">
              <a:noFill/>
              <a:miter lim="400000"/>
            </a:ln>
            <a:effectLst/>
          </p:spPr>
          <p:txBody>
            <a:bodyPr wrap="square" lIns="45719" tIns="45719" rIns="45719" bIns="45719" numCol="1" anchor="ctr">
              <a:noAutofit/>
            </a:bodyPr>
            <a:lstStyle/>
            <a:p>
              <a:pPr/>
            </a:p>
          </p:txBody>
        </p:sp>
        <p:pic>
          <p:nvPicPr>
            <p:cNvPr id="208" name="image19.jpeg" descr="image19.jpeg"/>
            <p:cNvPicPr>
              <a:picLocks noChangeAspect="1"/>
            </p:cNvPicPr>
            <p:nvPr/>
          </p:nvPicPr>
          <p:blipFill>
            <a:blip r:embed="rId4">
              <a:extLst/>
            </a:blip>
            <a:stretch>
              <a:fillRect/>
            </a:stretch>
          </p:blipFill>
          <p:spPr>
            <a:xfrm>
              <a:off x="14" y="0"/>
              <a:ext cx="12191987" cy="491507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3" name="Picture 8" descr="Picture 8"/>
          <p:cNvPicPr>
            <a:picLocks noChangeAspect="1"/>
          </p:cNvPicPr>
          <p:nvPr/>
        </p:nvPicPr>
        <p:blipFill>
          <a:blip r:embed="rId3">
            <a:extLst/>
          </a:blip>
          <a:stretch>
            <a:fillRect/>
          </a:stretch>
        </p:blipFill>
        <p:spPr>
          <a:xfrm>
            <a:off x="0" y="0"/>
            <a:ext cx="12192000" cy="4912243"/>
          </a:xfrm>
          <a:prstGeom prst="rect">
            <a:avLst/>
          </a:prstGeom>
          <a:ln w="12700">
            <a:miter lim="400000"/>
          </a:ln>
        </p:spPr>
      </p:pic>
      <p:sp>
        <p:nvSpPr>
          <p:cNvPr id="214" name="Title 1"/>
          <p:cNvSpPr txBox="1"/>
          <p:nvPr>
            <p:ph type="title"/>
          </p:nvPr>
        </p:nvSpPr>
        <p:spPr>
          <a:xfrm>
            <a:off x="1097279" y="5074920"/>
            <a:ext cx="10113647" cy="822961"/>
          </a:xfrm>
          <a:prstGeom prst="rect">
            <a:avLst/>
          </a:prstGeom>
        </p:spPr>
        <p:txBody>
          <a:bodyPr/>
          <a:lstStyle>
            <a:lvl1pPr>
              <a:defRPr spc="-100" sz="3200"/>
            </a:lvl1pPr>
          </a:lstStyle>
          <a:p>
            <a:pPr/>
            <a:r>
              <a:t>Die Methode des Centering Prayer</a:t>
            </a:r>
          </a:p>
        </p:txBody>
      </p:sp>
      <p:sp>
        <p:nvSpPr>
          <p:cNvPr id="215" name="Text Placeholder 3"/>
          <p:cNvSpPr txBox="1"/>
          <p:nvPr>
            <p:ph type="body" sz="quarter" idx="1"/>
          </p:nvPr>
        </p:nvSpPr>
        <p:spPr>
          <a:prstGeom prst="rect">
            <a:avLst/>
          </a:prstGeom>
        </p:spPr>
        <p:txBody>
          <a:bodyPr/>
          <a:lstStyle>
            <a:lvl1pPr>
              <a:defRPr sz="2400"/>
            </a:lvl1pPr>
          </a:lstStyle>
          <a:p>
            <a:pPr/>
            <a:r>
              <a:t>Konferenz 2</a:t>
            </a:r>
          </a:p>
        </p:txBody>
      </p:sp>
      <p:sp>
        <p:nvSpPr>
          <p:cNvPr id="216" name="Slide Number Placeholder 5"/>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7" name="Picture 2" descr="Picture 2"/>
          <p:cNvPicPr>
            <a:picLocks noChangeAspect="1"/>
          </p:cNvPicPr>
          <p:nvPr/>
        </p:nvPicPr>
        <p:blipFill>
          <a:blip r:embed="rId4">
            <a:extLst/>
          </a:blip>
          <a:stretch>
            <a:fillRect/>
          </a:stretch>
        </p:blipFill>
        <p:spPr>
          <a:xfrm>
            <a:off x="11109276" y="146166"/>
            <a:ext cx="914942" cy="369859"/>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1" name="Title 1"/>
          <p:cNvSpPr txBox="1"/>
          <p:nvPr>
            <p:ph type="title" idx="4294967295"/>
          </p:nvPr>
        </p:nvSpPr>
        <p:spPr>
          <a:xfrm>
            <a:off x="1097280" y="552423"/>
            <a:ext cx="10058401" cy="1450758"/>
          </a:xfrm>
          <a:prstGeom prst="rect">
            <a:avLst/>
          </a:prstGeom>
        </p:spPr>
        <p:txBody>
          <a:bodyPr/>
          <a:lstStyle>
            <a:lvl1pPr algn="ctr">
              <a:defRPr spc="-100" sz="6600"/>
            </a:lvl1pPr>
          </a:lstStyle>
          <a:p>
            <a:pPr/>
            <a:r>
              <a:t>Centering Prayer ist </a:t>
            </a:r>
          </a:p>
        </p:txBody>
      </p:sp>
      <p:sp>
        <p:nvSpPr>
          <p:cNvPr id="222" name="Content Placeholder 2"/>
          <p:cNvSpPr txBox="1"/>
          <p:nvPr>
            <p:ph type="body" idx="4294967295"/>
          </p:nvPr>
        </p:nvSpPr>
        <p:spPr>
          <a:xfrm>
            <a:off x="1066800" y="2214485"/>
            <a:ext cx="10058400" cy="4023361"/>
          </a:xfrm>
          <a:prstGeom prst="rect">
            <a:avLst/>
          </a:prstGeom>
        </p:spPr>
        <p:txBody>
          <a:bodyPr/>
          <a:lstStyle/>
          <a:p>
            <a:pPr marL="84124" indent="-84124" algn="ctr" defTabSz="841247">
              <a:spcBef>
                <a:spcPts val="1100"/>
              </a:spcBef>
              <a:defRPr sz="3312"/>
            </a:pPr>
          </a:p>
          <a:p>
            <a:pPr marL="84124" indent="-84124" algn="ctr" defTabSz="841247">
              <a:spcBef>
                <a:spcPts val="1100"/>
              </a:spcBef>
              <a:buClr>
                <a:srgbClr val="9B6D44"/>
              </a:buClr>
              <a:buFontTx/>
              <a:buChar char="▪"/>
              <a:defRPr sz="3404"/>
            </a:pPr>
            <a:r>
              <a:t> eine Beziehung mit Gott</a:t>
            </a:r>
          </a:p>
          <a:p>
            <a:pPr marL="84124" indent="-84124" algn="ctr" defTabSz="841247">
              <a:spcBef>
                <a:spcPts val="1100"/>
              </a:spcBef>
              <a:buClr>
                <a:srgbClr val="9B6D44"/>
              </a:buClr>
              <a:buFontTx/>
              <a:buChar char="▪"/>
              <a:defRPr sz="3404"/>
            </a:pPr>
          </a:p>
          <a:p>
            <a:pPr marL="0" indent="0" algn="ctr" defTabSz="841247">
              <a:spcBef>
                <a:spcPts val="1100"/>
              </a:spcBef>
              <a:buSzTx/>
              <a:buNone/>
              <a:defRPr sz="3404"/>
            </a:pPr>
            <a:r>
              <a:t>und zugleich </a:t>
            </a:r>
          </a:p>
          <a:p>
            <a:pPr marL="0" indent="0" algn="ctr" defTabSz="841247">
              <a:spcBef>
                <a:spcPts val="1100"/>
              </a:spcBef>
              <a:buSzTx/>
              <a:buNone/>
              <a:defRPr sz="3404"/>
            </a:pPr>
          </a:p>
          <a:p>
            <a:pPr lvl="2" marL="521106" indent="-168249" algn="ctr" defTabSz="841247">
              <a:spcBef>
                <a:spcPts val="300"/>
              </a:spcBef>
              <a:buClr>
                <a:srgbClr val="9B6D44"/>
              </a:buClr>
              <a:buFontTx/>
              <a:buChar char="▪"/>
              <a:defRPr sz="3404"/>
            </a:pPr>
            <a:r>
              <a:t> eine Methode und Disziplin, </a:t>
            </a:r>
          </a:p>
          <a:p>
            <a:pPr lvl="1" marL="0" indent="184607" algn="ctr" defTabSz="841247">
              <a:spcBef>
                <a:spcPts val="300"/>
              </a:spcBef>
              <a:buSzTx/>
              <a:buNone/>
              <a:defRPr sz="3404"/>
            </a:pPr>
            <a:r>
              <a:t>          um diese Beziehung zu vertiefen.</a:t>
            </a:r>
          </a:p>
        </p:txBody>
      </p:sp>
      <p:sp>
        <p:nvSpPr>
          <p:cNvPr id="223"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 name="Title 1"/>
          <p:cNvSpPr txBox="1"/>
          <p:nvPr>
            <p:ph type="title" idx="4294967295"/>
          </p:nvPr>
        </p:nvSpPr>
        <p:spPr>
          <a:xfrm>
            <a:off x="1097280" y="499259"/>
            <a:ext cx="10058401" cy="1450758"/>
          </a:xfrm>
          <a:prstGeom prst="rect">
            <a:avLst/>
          </a:prstGeom>
        </p:spPr>
        <p:txBody>
          <a:bodyPr/>
          <a:lstStyle>
            <a:lvl1pPr defTabSz="905255">
              <a:defRPr spc="-99" sz="4752"/>
            </a:lvl1pPr>
          </a:lstStyle>
          <a:p>
            <a:pPr/>
            <a:r>
              <a:t>Die Leitlinien/Wegweiser </a:t>
            </a:r>
          </a:p>
        </p:txBody>
      </p:sp>
      <p:sp>
        <p:nvSpPr>
          <p:cNvPr id="228" name="Content Placeholder 2"/>
          <p:cNvSpPr txBox="1"/>
          <p:nvPr>
            <p:ph type="body" idx="4294967295"/>
          </p:nvPr>
        </p:nvSpPr>
        <p:spPr>
          <a:xfrm>
            <a:off x="1097280" y="2058390"/>
            <a:ext cx="10058401" cy="4023360"/>
          </a:xfrm>
          <a:prstGeom prst="rect">
            <a:avLst/>
          </a:prstGeom>
        </p:spPr>
        <p:txBody>
          <a:bodyPr/>
          <a:lstStyle/>
          <a:p>
            <a:pPr marL="457200" indent="-457200">
              <a:spcBef>
                <a:spcPts val="1100"/>
              </a:spcBef>
              <a:buFontTx/>
              <a:buAutoNum type="arabicPeriod" startAt="1"/>
              <a:defRPr sz="2300"/>
            </a:pPr>
            <a:r>
              <a:t>Wähle ein Gebetswort als Symbol für deine Absicht, (in) Gottes Gegenwart und Gottes Wirken Gottes in dir einzuwilligen/zuzustimmen</a:t>
            </a:r>
          </a:p>
          <a:p>
            <a:pPr marL="434340" indent="-434340">
              <a:spcBef>
                <a:spcPts val="1100"/>
              </a:spcBef>
              <a:buFontTx/>
              <a:buAutoNum type="arabicPeriod" startAt="1"/>
              <a:defRPr sz="2300"/>
            </a:pPr>
            <a:r>
              <a:t>Setz dich bequem hin, schließe die Augen, sammle dich kurz und führe das Gebetswort still ein als Symbol deiner Einwilligung in Gottes Gegenwart und Wirken in dir/Finde ein Sitzposition in der du entspannt und wach sitzen kannst, schließe die Augen, und sammle dich einen Moment. Dann sprich das Gebetswort still und sanft in dich hinein.</a:t>
            </a:r>
          </a:p>
          <a:p>
            <a:pPr marL="434340" indent="-434340">
              <a:spcBef>
                <a:spcPts val="1100"/>
              </a:spcBef>
              <a:buFontTx/>
              <a:buAutoNum type="arabicPeriod" startAt="1"/>
              <a:defRPr sz="2300"/>
            </a:pPr>
            <a:r>
              <a:t>Bemerkst du, dass du Gedanken nachgehst, kehre behutsam zu deinem Gebetswort zurück.</a:t>
            </a:r>
          </a:p>
          <a:p>
            <a:pPr marL="434340" indent="-434340">
              <a:spcBef>
                <a:spcPts val="1100"/>
              </a:spcBef>
              <a:buFontTx/>
              <a:buAutoNum type="arabicPeriod" startAt="1"/>
              <a:defRPr sz="2300"/>
            </a:pPr>
            <a:r>
              <a:t>Verweile am Ende der Gebetszeit mit geschlossenen Augen ein paar Minuten in der Stille.</a:t>
            </a:r>
          </a:p>
        </p:txBody>
      </p:sp>
      <p:sp>
        <p:nvSpPr>
          <p:cNvPr id="229"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Title 1"/>
          <p:cNvSpPr txBox="1"/>
          <p:nvPr>
            <p:ph type="title" idx="4294967295"/>
          </p:nvPr>
        </p:nvSpPr>
        <p:spPr>
          <a:xfrm>
            <a:off x="1097280" y="499257"/>
            <a:ext cx="10058401" cy="1450758"/>
          </a:xfrm>
          <a:prstGeom prst="rect">
            <a:avLst/>
          </a:prstGeom>
        </p:spPr>
        <p:txBody>
          <a:bodyPr/>
          <a:lstStyle>
            <a:lvl1pPr>
              <a:defRPr spc="-100"/>
            </a:lvl1pPr>
          </a:lstStyle>
          <a:p>
            <a:pPr/>
            <a:r>
              <a:t>Leitlinie 1</a:t>
            </a:r>
          </a:p>
        </p:txBody>
      </p:sp>
      <p:sp>
        <p:nvSpPr>
          <p:cNvPr id="234" name="Content Placeholder 2"/>
          <p:cNvSpPr txBox="1"/>
          <p:nvPr>
            <p:ph type="body" idx="4294967295"/>
          </p:nvPr>
        </p:nvSpPr>
        <p:spPr>
          <a:xfrm>
            <a:off x="1097280" y="2058389"/>
            <a:ext cx="10058401" cy="4023360"/>
          </a:xfrm>
          <a:prstGeom prst="rect">
            <a:avLst/>
          </a:prstGeom>
        </p:spPr>
        <p:txBody>
          <a:bodyPr/>
          <a:lstStyle>
            <a:lvl1pPr>
              <a:defRPr sz="3600"/>
            </a:lvl1pPr>
          </a:lstStyle>
          <a:p>
            <a:pPr/>
            <a:r>
              <a:t>"Wähle ein Gebetswort als Symbol für deine Absicht, in Gottes Gegenwart und Gottes Wirken Gottes in dir einzuwilligen."</a:t>
            </a:r>
          </a:p>
        </p:txBody>
      </p:sp>
      <p:sp>
        <p:nvSpPr>
          <p:cNvPr id="235"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Content Placeholder 2"/>
          <p:cNvSpPr txBox="1"/>
          <p:nvPr>
            <p:ph type="body" idx="4294967295"/>
          </p:nvPr>
        </p:nvSpPr>
        <p:spPr>
          <a:xfrm>
            <a:off x="1097280" y="1739632"/>
            <a:ext cx="10058401" cy="4023361"/>
          </a:xfrm>
          <a:prstGeom prst="rect">
            <a:avLst/>
          </a:prstGeom>
        </p:spPr>
        <p:txBody>
          <a:bodyPr/>
          <a:lstStyle/>
          <a:p>
            <a:pPr algn="ctr">
              <a:defRPr b="1" sz="3600"/>
            </a:pPr>
            <a:r>
              <a:t>Einige Beispiele</a:t>
            </a:r>
          </a:p>
          <a:p>
            <a:pPr>
              <a:defRPr sz="3600"/>
            </a:pPr>
            <a:r>
              <a:t>                                           Jesus</a:t>
            </a:r>
          </a:p>
        </p:txBody>
      </p:sp>
      <p:sp>
        <p:nvSpPr>
          <p:cNvPr id="240" name="Title 1"/>
          <p:cNvSpPr txBox="1"/>
          <p:nvPr>
            <p:ph type="title" idx="4294967295"/>
          </p:nvPr>
        </p:nvSpPr>
        <p:spPr>
          <a:xfrm>
            <a:off x="1097280" y="499257"/>
            <a:ext cx="10058401" cy="1450758"/>
          </a:xfrm>
          <a:prstGeom prst="rect">
            <a:avLst/>
          </a:prstGeom>
        </p:spPr>
        <p:txBody>
          <a:bodyPr/>
          <a:lstStyle>
            <a:lvl1pPr>
              <a:defRPr spc="-100"/>
            </a:lvl1pPr>
          </a:lstStyle>
          <a:p>
            <a:pPr/>
            <a:r>
              <a:t>Gebetswort</a:t>
            </a:r>
          </a:p>
        </p:txBody>
      </p:sp>
      <p:sp>
        <p:nvSpPr>
          <p:cNvPr id="241"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42" name="TextBox 3"/>
          <p:cNvSpPr txBox="1"/>
          <p:nvPr/>
        </p:nvSpPr>
        <p:spPr>
          <a:xfrm>
            <a:off x="9072761" y="3105834"/>
            <a:ext cx="1068101"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solidFill>
                  <a:srgbClr val="404040"/>
                </a:solidFill>
              </a:defRPr>
            </a:lvl1pPr>
          </a:lstStyle>
          <a:p>
            <a:pPr/>
            <a:r>
              <a:t>Abba</a:t>
            </a:r>
          </a:p>
        </p:txBody>
      </p:sp>
      <p:sp>
        <p:nvSpPr>
          <p:cNvPr id="243" name="TextBox 5"/>
          <p:cNvSpPr txBox="1"/>
          <p:nvPr/>
        </p:nvSpPr>
        <p:spPr>
          <a:xfrm>
            <a:off x="8505988" y="4915580"/>
            <a:ext cx="468919"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solidFill>
                  <a:srgbClr val="404040"/>
                </a:solidFill>
              </a:defRPr>
            </a:lvl1pPr>
          </a:lstStyle>
          <a:p>
            <a:pPr/>
            <a:r>
              <a:t>Ja</a:t>
            </a:r>
          </a:p>
        </p:txBody>
      </p:sp>
      <p:sp>
        <p:nvSpPr>
          <p:cNvPr id="244" name="TextBox 6"/>
          <p:cNvSpPr txBox="1"/>
          <p:nvPr/>
        </p:nvSpPr>
        <p:spPr>
          <a:xfrm>
            <a:off x="5420231" y="3857414"/>
            <a:ext cx="1009611"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solidFill>
                  <a:srgbClr val="404040"/>
                </a:solidFill>
              </a:defRPr>
            </a:lvl1pPr>
          </a:lstStyle>
          <a:p>
            <a:pPr/>
            <a:r>
              <a:t>Stille</a:t>
            </a:r>
          </a:p>
        </p:txBody>
      </p:sp>
      <p:sp>
        <p:nvSpPr>
          <p:cNvPr id="245" name="TextBox 7"/>
          <p:cNvSpPr txBox="1"/>
          <p:nvPr/>
        </p:nvSpPr>
        <p:spPr>
          <a:xfrm>
            <a:off x="1686679" y="3105834"/>
            <a:ext cx="1319471"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solidFill>
                  <a:srgbClr val="404040"/>
                </a:solidFill>
              </a:defRPr>
            </a:lvl1pPr>
          </a:lstStyle>
          <a:p>
            <a:pPr/>
            <a:r>
              <a:t>Gnade</a:t>
            </a:r>
          </a:p>
        </p:txBody>
      </p:sp>
      <p:sp>
        <p:nvSpPr>
          <p:cNvPr id="246" name="TextBox 8"/>
          <p:cNvSpPr txBox="1"/>
          <p:nvPr/>
        </p:nvSpPr>
        <p:spPr>
          <a:xfrm>
            <a:off x="2576606" y="4915580"/>
            <a:ext cx="1513916" cy="650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3600">
                <a:solidFill>
                  <a:srgbClr val="404040"/>
                </a:solidFill>
              </a:defRPr>
            </a:lvl1pPr>
          </a:lstStyle>
          <a:p>
            <a:pPr/>
            <a:r>
              <a:t>Frieden</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Title 1"/>
          <p:cNvSpPr txBox="1"/>
          <p:nvPr>
            <p:ph type="title" idx="4294967295"/>
          </p:nvPr>
        </p:nvSpPr>
        <p:spPr>
          <a:xfrm>
            <a:off x="1097280" y="499257"/>
            <a:ext cx="10058401" cy="1450758"/>
          </a:xfrm>
          <a:prstGeom prst="rect">
            <a:avLst/>
          </a:prstGeom>
        </p:spPr>
        <p:txBody>
          <a:bodyPr/>
          <a:lstStyle>
            <a:lvl1pPr>
              <a:defRPr spc="-100"/>
            </a:lvl1pPr>
          </a:lstStyle>
          <a:p>
            <a:pPr/>
            <a:r>
              <a:t>Leitlinie 2</a:t>
            </a:r>
          </a:p>
        </p:txBody>
      </p:sp>
      <p:sp>
        <p:nvSpPr>
          <p:cNvPr id="251" name="Content Placeholder 2"/>
          <p:cNvSpPr txBox="1"/>
          <p:nvPr>
            <p:ph type="body" idx="4294967295"/>
          </p:nvPr>
        </p:nvSpPr>
        <p:spPr>
          <a:xfrm>
            <a:off x="1097280" y="2058389"/>
            <a:ext cx="10058401" cy="4023360"/>
          </a:xfrm>
          <a:prstGeom prst="rect">
            <a:avLst/>
          </a:prstGeom>
        </p:spPr>
        <p:txBody>
          <a:bodyPr/>
          <a:lstStyle>
            <a:lvl1pPr>
              <a:defRPr sz="3600"/>
            </a:lvl1pPr>
          </a:lstStyle>
          <a:p>
            <a:pPr/>
            <a:r>
              <a:t>"Setz dich bequem hin, schließe die Augen, sammle dich kurz und führe das Gebetswort still ein als Symbol deiner Einwilligung in Gottes Gegenwart und Wirken in dir."</a:t>
            </a:r>
          </a:p>
        </p:txBody>
      </p:sp>
      <p:sp>
        <p:nvSpPr>
          <p:cNvPr id="252"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Title 1"/>
          <p:cNvSpPr txBox="1"/>
          <p:nvPr>
            <p:ph type="title" idx="4294967295"/>
          </p:nvPr>
        </p:nvSpPr>
        <p:spPr>
          <a:xfrm>
            <a:off x="1097280" y="499254"/>
            <a:ext cx="10058401" cy="1450758"/>
          </a:xfrm>
          <a:prstGeom prst="rect">
            <a:avLst/>
          </a:prstGeom>
        </p:spPr>
        <p:txBody>
          <a:bodyPr/>
          <a:lstStyle>
            <a:lvl1pPr>
              <a:defRPr spc="-100"/>
            </a:lvl1pPr>
          </a:lstStyle>
          <a:p>
            <a:pPr/>
            <a:r>
              <a:t>Leitlinie 3</a:t>
            </a:r>
          </a:p>
        </p:txBody>
      </p:sp>
      <p:sp>
        <p:nvSpPr>
          <p:cNvPr id="257" name="Content Placeholder 2"/>
          <p:cNvSpPr txBox="1"/>
          <p:nvPr>
            <p:ph type="body" idx="4294967295"/>
          </p:nvPr>
        </p:nvSpPr>
        <p:spPr>
          <a:xfrm>
            <a:off x="1097280" y="2058385"/>
            <a:ext cx="10058401" cy="4023361"/>
          </a:xfrm>
          <a:prstGeom prst="rect">
            <a:avLst/>
          </a:prstGeom>
        </p:spPr>
        <p:txBody>
          <a:bodyPr/>
          <a:lstStyle>
            <a:lvl1pPr>
              <a:defRPr sz="3600"/>
            </a:lvl1pPr>
          </a:lstStyle>
          <a:p>
            <a:pPr/>
            <a:r>
              <a:t>“Bemerkst du, dass du Gedanken nachgehst, kehre behutsam zu deinem Gebetswort zurück.”</a:t>
            </a:r>
          </a:p>
        </p:txBody>
      </p:sp>
      <p:sp>
        <p:nvSpPr>
          <p:cNvPr id="258"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2" name="Title 1"/>
          <p:cNvSpPr txBox="1"/>
          <p:nvPr>
            <p:ph type="title" idx="4294967295"/>
          </p:nvPr>
        </p:nvSpPr>
        <p:spPr>
          <a:xfrm>
            <a:off x="1097280" y="499260"/>
            <a:ext cx="10058401" cy="1450758"/>
          </a:xfrm>
          <a:prstGeom prst="rect">
            <a:avLst/>
          </a:prstGeom>
        </p:spPr>
        <p:txBody>
          <a:bodyPr/>
          <a:lstStyle>
            <a:lvl1pPr>
              <a:defRPr spc="-100"/>
            </a:lvl1pPr>
          </a:lstStyle>
          <a:p>
            <a:pPr/>
            <a:r>
              <a:t>Leitlinie 4</a:t>
            </a:r>
          </a:p>
        </p:txBody>
      </p:sp>
      <p:sp>
        <p:nvSpPr>
          <p:cNvPr id="263" name="Content Placeholder 2"/>
          <p:cNvSpPr txBox="1"/>
          <p:nvPr>
            <p:ph type="body" idx="4294967295"/>
          </p:nvPr>
        </p:nvSpPr>
        <p:spPr>
          <a:xfrm>
            <a:off x="1097280" y="2058391"/>
            <a:ext cx="10058401" cy="4023361"/>
          </a:xfrm>
          <a:prstGeom prst="rect">
            <a:avLst/>
          </a:prstGeom>
        </p:spPr>
        <p:txBody>
          <a:bodyPr/>
          <a:lstStyle>
            <a:lvl1pPr>
              <a:defRPr sz="3600"/>
            </a:lvl1pPr>
          </a:lstStyle>
          <a:p>
            <a:pPr/>
            <a:r>
              <a:t>“Verweile am Ende der Gebetszeit mit geschlossenen Augen ein paar Minuten in der Stille."</a:t>
            </a:r>
          </a:p>
        </p:txBody>
      </p:sp>
      <p:sp>
        <p:nvSpPr>
          <p:cNvPr id="264"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 name="Title 1"/>
          <p:cNvSpPr txBox="1"/>
          <p:nvPr>
            <p:ph type="title"/>
          </p:nvPr>
        </p:nvSpPr>
        <p:spPr>
          <a:xfrm>
            <a:off x="1097279" y="5074920"/>
            <a:ext cx="10113647" cy="822961"/>
          </a:xfrm>
          <a:prstGeom prst="rect">
            <a:avLst/>
          </a:prstGeom>
        </p:spPr>
        <p:txBody>
          <a:bodyPr/>
          <a:lstStyle>
            <a:lvl1pPr defTabSz="731520">
              <a:defRPr spc="-80" sz="2880"/>
            </a:lvl1pPr>
          </a:lstStyle>
          <a:p>
            <a:pPr/>
            <a:r>
              <a:t>Gebet als Beziehung</a:t>
            </a:r>
          </a:p>
        </p:txBody>
      </p:sp>
      <p:sp>
        <p:nvSpPr>
          <p:cNvPr id="134" name="Text Placeholder 3"/>
          <p:cNvSpPr txBox="1"/>
          <p:nvPr>
            <p:ph type="body" sz="quarter" idx="1"/>
          </p:nvPr>
        </p:nvSpPr>
        <p:spPr>
          <a:prstGeom prst="rect">
            <a:avLst/>
          </a:prstGeom>
        </p:spPr>
        <p:txBody>
          <a:bodyPr/>
          <a:lstStyle>
            <a:lvl1pPr>
              <a:defRPr sz="2400"/>
            </a:lvl1pPr>
          </a:lstStyle>
          <a:p>
            <a:pPr/>
            <a:r>
              <a:t>Konferenz Eins</a:t>
            </a:r>
          </a:p>
        </p:txBody>
      </p:sp>
      <p:sp>
        <p:nvSpPr>
          <p:cNvPr id="135" name="Slide Number Placeholder 5"/>
          <p:cNvSpPr txBox="1"/>
          <p:nvPr>
            <p:ph type="sldNum" sz="quarter" idx="2"/>
          </p:nvPr>
        </p:nvSpPr>
        <p:spPr>
          <a:xfrm>
            <a:off x="11043974" y="6514078"/>
            <a:ext cx="168509"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38" name="Picture Placeholder 8"/>
          <p:cNvGrpSpPr/>
          <p:nvPr/>
        </p:nvGrpSpPr>
        <p:grpSpPr>
          <a:xfrm>
            <a:off x="29" y="0"/>
            <a:ext cx="12191987" cy="4915076"/>
            <a:chOff x="14" y="0"/>
            <a:chExt cx="12191985" cy="4915075"/>
          </a:xfrm>
        </p:grpSpPr>
        <p:sp>
          <p:nvSpPr>
            <p:cNvPr id="136" name="Rectangle"/>
            <p:cNvSpPr/>
            <p:nvPr/>
          </p:nvSpPr>
          <p:spPr>
            <a:xfrm>
              <a:off x="14" y="0"/>
              <a:ext cx="12191987" cy="4915076"/>
            </a:xfrm>
            <a:prstGeom prst="rect">
              <a:avLst/>
            </a:prstGeom>
            <a:solidFill>
              <a:srgbClr val="CDCDC3"/>
            </a:solidFill>
            <a:ln w="12700" cap="flat">
              <a:noFill/>
              <a:miter lim="400000"/>
            </a:ln>
            <a:effectLst/>
          </p:spPr>
          <p:txBody>
            <a:bodyPr wrap="square" lIns="45719" tIns="45719" rIns="45719" bIns="45719" numCol="1" anchor="ctr">
              <a:noAutofit/>
            </a:bodyPr>
            <a:lstStyle/>
            <a:p>
              <a:pPr/>
            </a:p>
          </p:txBody>
        </p:sp>
        <p:pic>
          <p:nvPicPr>
            <p:cNvPr id="137" name="image7.jpeg" descr="image7.jpeg"/>
            <p:cNvPicPr>
              <a:picLocks noChangeAspect="1"/>
            </p:cNvPicPr>
            <p:nvPr/>
          </p:nvPicPr>
          <p:blipFill>
            <a:blip r:embed="rId3">
              <a:extLst/>
            </a:blip>
            <a:stretch>
              <a:fillRect/>
            </a:stretch>
          </p:blipFill>
          <p:spPr>
            <a:xfrm>
              <a:off x="14" y="0"/>
              <a:ext cx="12191987" cy="4915076"/>
            </a:xfrm>
            <a:prstGeom prst="rect">
              <a:avLst/>
            </a:prstGeom>
            <a:ln w="12700" cap="flat">
              <a:noFill/>
              <a:miter lim="400000"/>
            </a:ln>
            <a:effectLst/>
          </p:spPr>
        </p:pic>
      </p:grpSp>
      <p:pic>
        <p:nvPicPr>
          <p:cNvPr id="139" name="Picture 2" descr="Picture 2"/>
          <p:cNvPicPr>
            <a:picLocks noChangeAspect="1"/>
          </p:cNvPicPr>
          <p:nvPr/>
        </p:nvPicPr>
        <p:blipFill>
          <a:blip r:embed="rId4">
            <a:extLst/>
          </a:blip>
          <a:stretch>
            <a:fillRect/>
          </a:stretch>
        </p:blipFill>
        <p:spPr>
          <a:xfrm>
            <a:off x="11109276" y="146166"/>
            <a:ext cx="914942" cy="369859"/>
          </a:xfrm>
          <a:prstGeom prst="rect">
            <a:avLst/>
          </a:prstGeom>
          <a:ln w="12700">
            <a:miter lim="400000"/>
          </a:ln>
        </p:spPr>
      </p:pic>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Slide Number Placeholder 5"/>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69" name="Picture 10" descr="Picture 10"/>
          <p:cNvPicPr>
            <a:picLocks noChangeAspect="1"/>
          </p:cNvPicPr>
          <p:nvPr/>
        </p:nvPicPr>
        <p:blipFill>
          <a:blip r:embed="rId3">
            <a:extLst/>
          </a:blip>
          <a:stretch>
            <a:fillRect/>
          </a:stretch>
        </p:blipFill>
        <p:spPr>
          <a:xfrm>
            <a:off x="0" y="-104775"/>
            <a:ext cx="12192000" cy="644939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3" name="Slide Number Placeholder 5"/>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74" name="Text Placeholder 3"/>
          <p:cNvSpPr txBox="1"/>
          <p:nvPr>
            <p:ph type="body" sz="quarter" idx="4294967295"/>
          </p:nvPr>
        </p:nvSpPr>
        <p:spPr>
          <a:xfrm>
            <a:off x="2078037" y="5907087"/>
            <a:ext cx="10113964" cy="593726"/>
          </a:xfrm>
          <a:prstGeom prst="rect">
            <a:avLst/>
          </a:prstGeom>
        </p:spPr>
        <p:txBody>
          <a:bodyPr/>
          <a:lstStyle/>
          <a:p>
            <a:pPr/>
            <a:r>
              <a:t> </a:t>
            </a:r>
          </a:p>
        </p:txBody>
      </p:sp>
      <p:pic>
        <p:nvPicPr>
          <p:cNvPr id="275" name="Picture 6" descr="Picture 6"/>
          <p:cNvPicPr>
            <a:picLocks noChangeAspect="1"/>
          </p:cNvPicPr>
          <p:nvPr/>
        </p:nvPicPr>
        <p:blipFill>
          <a:blip r:embed="rId3">
            <a:extLst/>
          </a:blip>
          <a:stretch>
            <a:fillRect/>
          </a:stretch>
        </p:blipFill>
        <p:spPr>
          <a:xfrm>
            <a:off x="0" y="0"/>
            <a:ext cx="12192000" cy="634520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9" name="Title 1"/>
          <p:cNvSpPr txBox="1"/>
          <p:nvPr>
            <p:ph type="title"/>
          </p:nvPr>
        </p:nvSpPr>
        <p:spPr>
          <a:xfrm>
            <a:off x="1097279" y="5074920"/>
            <a:ext cx="10113647" cy="822961"/>
          </a:xfrm>
          <a:prstGeom prst="rect">
            <a:avLst/>
          </a:prstGeom>
        </p:spPr>
        <p:txBody>
          <a:bodyPr/>
          <a:lstStyle>
            <a:lvl1pPr>
              <a:defRPr spc="-100"/>
            </a:lvl1pPr>
          </a:lstStyle>
          <a:p>
            <a:pPr/>
            <a:r>
              <a:t>Gedanken und die Verwendung des Gebetsworts</a:t>
            </a:r>
          </a:p>
        </p:txBody>
      </p:sp>
      <p:sp>
        <p:nvSpPr>
          <p:cNvPr id="280" name="Text Placeholder 3"/>
          <p:cNvSpPr txBox="1"/>
          <p:nvPr>
            <p:ph type="body" sz="quarter" idx="1"/>
          </p:nvPr>
        </p:nvSpPr>
        <p:spPr>
          <a:prstGeom prst="rect">
            <a:avLst/>
          </a:prstGeom>
        </p:spPr>
        <p:txBody>
          <a:bodyPr/>
          <a:lstStyle>
            <a:lvl1pPr>
              <a:defRPr sz="2400"/>
            </a:lvl1pPr>
          </a:lstStyle>
          <a:p>
            <a:pPr/>
            <a:r>
              <a:t>Konferenz 3</a:t>
            </a:r>
          </a:p>
        </p:txBody>
      </p:sp>
      <p:sp>
        <p:nvSpPr>
          <p:cNvPr id="281" name="Slide Number Placeholder 5"/>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2" name="Picture Placeholder 9" descr="Picture Placeholder 9"/>
          <p:cNvPicPr>
            <a:picLocks noChangeAspect="1"/>
          </p:cNvPicPr>
          <p:nvPr/>
        </p:nvPicPr>
        <p:blipFill>
          <a:blip r:embed="rId3">
            <a:extLst/>
          </a:blip>
          <a:stretch>
            <a:fillRect/>
          </a:stretch>
        </p:blipFill>
        <p:spPr>
          <a:xfrm>
            <a:off x="0" y="0"/>
            <a:ext cx="12191986" cy="4916833"/>
          </a:xfrm>
          <a:prstGeom prst="rect">
            <a:avLst/>
          </a:prstGeom>
          <a:ln w="12700">
            <a:miter lim="400000"/>
          </a:ln>
        </p:spPr>
      </p:pic>
      <p:pic>
        <p:nvPicPr>
          <p:cNvPr id="283" name="Picture 2" descr="Picture 2"/>
          <p:cNvPicPr>
            <a:picLocks noChangeAspect="1"/>
          </p:cNvPicPr>
          <p:nvPr/>
        </p:nvPicPr>
        <p:blipFill>
          <a:blip r:embed="rId4">
            <a:extLst/>
          </a:blip>
          <a:stretch>
            <a:fillRect/>
          </a:stretch>
        </p:blipFill>
        <p:spPr>
          <a:xfrm>
            <a:off x="11109276" y="146166"/>
            <a:ext cx="914942" cy="369859"/>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7" name="Content Placeholder 12" descr="Content Placeholder 12"/>
          <p:cNvPicPr>
            <a:picLocks noChangeAspect="1"/>
          </p:cNvPicPr>
          <p:nvPr/>
        </p:nvPicPr>
        <p:blipFill>
          <a:blip r:embed="rId3">
            <a:alphaModFix amt="80000"/>
            <a:extLst/>
          </a:blip>
          <a:stretch>
            <a:fillRect/>
          </a:stretch>
        </p:blipFill>
        <p:spPr>
          <a:xfrm>
            <a:off x="7250368" y="1699502"/>
            <a:ext cx="4541138" cy="4212014"/>
          </a:xfrm>
          <a:prstGeom prst="rect">
            <a:avLst/>
          </a:prstGeom>
          <a:ln w="12700">
            <a:miter lim="400000"/>
          </a:ln>
        </p:spPr>
      </p:pic>
      <p:sp>
        <p:nvSpPr>
          <p:cNvPr id="288" name="Title 1"/>
          <p:cNvSpPr txBox="1"/>
          <p:nvPr>
            <p:ph type="title"/>
          </p:nvPr>
        </p:nvSpPr>
        <p:spPr>
          <a:xfrm>
            <a:off x="1097280" y="573689"/>
            <a:ext cx="10058401" cy="1450758"/>
          </a:xfrm>
          <a:prstGeom prst="rect">
            <a:avLst/>
          </a:prstGeom>
        </p:spPr>
        <p:txBody>
          <a:bodyPr/>
          <a:lstStyle>
            <a:lvl1pPr>
              <a:defRPr spc="-100" sz="7200"/>
            </a:lvl1pPr>
          </a:lstStyle>
          <a:p>
            <a:pPr/>
            <a:r>
              <a:t>Leitlinie 3</a:t>
            </a:r>
          </a:p>
        </p:txBody>
      </p:sp>
      <p:sp>
        <p:nvSpPr>
          <p:cNvPr id="289" name="Text Placeholder 4"/>
          <p:cNvSpPr txBox="1"/>
          <p:nvPr>
            <p:ph type="body" sz="quarter" idx="1"/>
          </p:nvPr>
        </p:nvSpPr>
        <p:spPr>
          <a:xfrm>
            <a:off x="7271633" y="5239217"/>
            <a:ext cx="4541138" cy="736283"/>
          </a:xfrm>
          <a:prstGeom prst="rect">
            <a:avLst/>
          </a:prstGeom>
        </p:spPr>
        <p:txBody>
          <a:bodyPr/>
          <a:lstStyle>
            <a:lvl1pPr algn="ctr">
              <a:defRPr sz="2800">
                <a:solidFill>
                  <a:srgbClr val="FFFFFF"/>
                </a:solidFill>
              </a:defRPr>
            </a:lvl1pPr>
          </a:lstStyle>
          <a:p>
            <a:pPr/>
            <a:r>
              <a:t>KEHRE GANZ SANFT ZURÜCK</a:t>
            </a:r>
          </a:p>
        </p:txBody>
      </p:sp>
      <p:sp>
        <p:nvSpPr>
          <p:cNvPr id="290" name="Slide Number Placeholder 7"/>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1" name="TextBox 8"/>
          <p:cNvSpPr txBox="1"/>
          <p:nvPr/>
        </p:nvSpPr>
        <p:spPr>
          <a:xfrm>
            <a:off x="1142998" y="1715259"/>
            <a:ext cx="6312663" cy="5336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4800">
                <a:solidFill>
                  <a:srgbClr val="404040"/>
                </a:solidFill>
              </a:defRPr>
            </a:pPr>
          </a:p>
          <a:p>
            <a:pPr>
              <a:defRPr sz="4800">
                <a:solidFill>
                  <a:srgbClr val="404040"/>
                </a:solidFill>
              </a:defRPr>
            </a:pPr>
            <a:r>
              <a:t>"Bemerkst du, dass du Gedanken nachgehst, kehre behutsam zu deinem Gebetswort zurück."</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5" name="Content Placeholder 10" descr="Content Placeholder 10"/>
          <p:cNvPicPr>
            <a:picLocks noChangeAspect="1"/>
          </p:cNvPicPr>
          <p:nvPr/>
        </p:nvPicPr>
        <p:blipFill>
          <a:blip r:embed="rId3">
            <a:alphaModFix amt="10000"/>
            <a:extLst/>
          </a:blip>
          <a:stretch>
            <a:fillRect/>
          </a:stretch>
        </p:blipFill>
        <p:spPr>
          <a:xfrm>
            <a:off x="1" y="23149"/>
            <a:ext cx="12192001" cy="6313489"/>
          </a:xfrm>
          <a:prstGeom prst="rect">
            <a:avLst/>
          </a:prstGeom>
          <a:ln w="12700">
            <a:miter lim="400000"/>
          </a:ln>
        </p:spPr>
      </p:pic>
      <p:sp>
        <p:nvSpPr>
          <p:cNvPr id="296" name="Title 1"/>
          <p:cNvSpPr txBox="1"/>
          <p:nvPr>
            <p:ph type="title"/>
          </p:nvPr>
        </p:nvSpPr>
        <p:spPr>
          <a:xfrm>
            <a:off x="212654" y="573689"/>
            <a:ext cx="11802142" cy="1450758"/>
          </a:xfrm>
          <a:prstGeom prst="rect">
            <a:avLst/>
          </a:prstGeom>
        </p:spPr>
        <p:txBody>
          <a:bodyPr/>
          <a:lstStyle>
            <a:lvl1pPr>
              <a:defRPr spc="-100" sz="7200">
                <a:solidFill>
                  <a:srgbClr val="262626"/>
                </a:solidFill>
              </a:defRPr>
            </a:lvl1pPr>
          </a:lstStyle>
          <a:p>
            <a:pPr/>
            <a:r>
              <a:t>“Gedanken” sind ein Oberbegriff</a:t>
            </a:r>
          </a:p>
        </p:txBody>
      </p:sp>
      <p:sp>
        <p:nvSpPr>
          <p:cNvPr id="297" name="Content Placeholder 3"/>
          <p:cNvSpPr txBox="1"/>
          <p:nvPr>
            <p:ph type="body" sz="half" idx="1"/>
          </p:nvPr>
        </p:nvSpPr>
        <p:spPr>
          <a:xfrm>
            <a:off x="343951" y="2313277"/>
            <a:ext cx="5026492" cy="4033006"/>
          </a:xfrm>
          <a:prstGeom prst="rect">
            <a:avLst/>
          </a:prstGeom>
        </p:spPr>
        <p:txBody>
          <a:bodyPr/>
          <a:lstStyle/>
          <a:p>
            <a:pPr lvl="1" marL="635000" indent="-342900">
              <a:spcBef>
                <a:spcPts val="400"/>
              </a:spcBef>
              <a:buClr>
                <a:srgbClr val="404040"/>
              </a:buClr>
              <a:buFontTx/>
              <a:buChar char="▪"/>
              <a:defRPr sz="3600">
                <a:solidFill>
                  <a:srgbClr val="262626"/>
                </a:solidFill>
              </a:defRPr>
            </a:pPr>
            <a:r>
              <a:t>Körperempfindungen</a:t>
            </a:r>
            <a:endParaRPr sz="1800"/>
          </a:p>
          <a:p>
            <a:pPr lvl="1" marL="635000" indent="-342900">
              <a:spcBef>
                <a:spcPts val="400"/>
              </a:spcBef>
              <a:buClr>
                <a:srgbClr val="404040"/>
              </a:buClr>
              <a:buFontTx/>
              <a:buChar char="▪"/>
              <a:defRPr sz="3600">
                <a:solidFill>
                  <a:srgbClr val="262626"/>
                </a:solidFill>
              </a:defRPr>
            </a:pPr>
            <a:r>
              <a:t>Sinneswahrnehmungen </a:t>
            </a:r>
          </a:p>
          <a:p>
            <a:pPr lvl="1" marL="635000" indent="-342900">
              <a:spcBef>
                <a:spcPts val="400"/>
              </a:spcBef>
              <a:buClr>
                <a:srgbClr val="404040"/>
              </a:buClr>
              <a:buFontTx/>
              <a:buChar char="▪"/>
              <a:defRPr sz="3600">
                <a:solidFill>
                  <a:srgbClr val="262626"/>
                </a:solidFill>
              </a:defRPr>
            </a:pPr>
            <a:r>
              <a:t>Gefühle</a:t>
            </a:r>
            <a:endParaRPr sz="1800"/>
          </a:p>
          <a:p>
            <a:pPr lvl="1" marL="635000" indent="-342900">
              <a:spcBef>
                <a:spcPts val="400"/>
              </a:spcBef>
              <a:buClr>
                <a:srgbClr val="404040"/>
              </a:buClr>
              <a:buFontTx/>
              <a:buChar char="▪"/>
              <a:defRPr sz="3600">
                <a:solidFill>
                  <a:srgbClr val="262626"/>
                </a:solidFill>
              </a:defRPr>
            </a:pPr>
            <a:r>
              <a:t>Bilder</a:t>
            </a:r>
            <a:endParaRPr sz="1800"/>
          </a:p>
          <a:p>
            <a:pPr lvl="1" marL="635000" indent="-342900">
              <a:spcBef>
                <a:spcPts val="400"/>
              </a:spcBef>
              <a:buClr>
                <a:srgbClr val="404040"/>
              </a:buClr>
              <a:buFontTx/>
              <a:buChar char="▪"/>
              <a:defRPr sz="3600">
                <a:solidFill>
                  <a:srgbClr val="262626"/>
                </a:solidFill>
              </a:defRPr>
            </a:pPr>
            <a:r>
              <a:t>Erinnerungen </a:t>
            </a:r>
          </a:p>
        </p:txBody>
      </p:sp>
      <p:sp>
        <p:nvSpPr>
          <p:cNvPr id="298" name="Slide Number Placeholder 5"/>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9" name="Content Placeholder 3"/>
          <p:cNvSpPr txBox="1"/>
          <p:nvPr/>
        </p:nvSpPr>
        <p:spPr>
          <a:xfrm>
            <a:off x="5892760" y="2357700"/>
            <a:ext cx="4794280" cy="383032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1" marL="635000" indent="-342900" defTabSz="914400">
              <a:lnSpc>
                <a:spcPct val="90000"/>
              </a:lnSpc>
              <a:spcBef>
                <a:spcPts val="400"/>
              </a:spcBef>
              <a:buClr>
                <a:srgbClr val="404040"/>
              </a:buClr>
              <a:buSzPct val="100000"/>
              <a:buChar char="▪"/>
              <a:defRPr sz="3600">
                <a:solidFill>
                  <a:srgbClr val="262626"/>
                </a:solidFill>
              </a:defRPr>
            </a:pPr>
            <a:r>
              <a:t>Pläne</a:t>
            </a:r>
          </a:p>
          <a:p>
            <a:pPr lvl="1" marL="635000" indent="-342900" defTabSz="914400">
              <a:lnSpc>
                <a:spcPct val="90000"/>
              </a:lnSpc>
              <a:spcBef>
                <a:spcPts val="400"/>
              </a:spcBef>
              <a:buClr>
                <a:srgbClr val="404040"/>
              </a:buClr>
              <a:buSzPct val="100000"/>
              <a:buChar char="▪"/>
              <a:defRPr sz="3600">
                <a:solidFill>
                  <a:srgbClr val="262626"/>
                </a:solidFill>
              </a:defRPr>
            </a:pPr>
            <a:r>
              <a:t>Überlegungen</a:t>
            </a:r>
          </a:p>
          <a:p>
            <a:pPr lvl="1" marL="635000" indent="-342900" defTabSz="914400">
              <a:lnSpc>
                <a:spcPct val="90000"/>
              </a:lnSpc>
              <a:spcBef>
                <a:spcPts val="400"/>
              </a:spcBef>
              <a:buClr>
                <a:srgbClr val="404040"/>
              </a:buClr>
              <a:buSzPct val="100000"/>
              <a:buChar char="▪"/>
              <a:defRPr sz="3600">
                <a:solidFill>
                  <a:srgbClr val="262626"/>
                </a:solidFill>
              </a:defRPr>
            </a:pPr>
            <a:r>
              <a:t>Vorstellungen</a:t>
            </a:r>
          </a:p>
          <a:p>
            <a:pPr lvl="1" marL="635000" indent="-342900" defTabSz="914400">
              <a:lnSpc>
                <a:spcPct val="90000"/>
              </a:lnSpc>
              <a:spcBef>
                <a:spcPts val="400"/>
              </a:spcBef>
              <a:buClr>
                <a:srgbClr val="404040"/>
              </a:buClr>
              <a:buSzPct val="100000"/>
              <a:buChar char="▪"/>
              <a:defRPr sz="3600">
                <a:solidFill>
                  <a:srgbClr val="262626"/>
                </a:solidFill>
              </a:defRPr>
            </a:pPr>
            <a:r>
              <a:t>Kommentare</a:t>
            </a:r>
          </a:p>
          <a:p>
            <a:pPr lvl="1" marL="635000" indent="-342900" defTabSz="914400">
              <a:lnSpc>
                <a:spcPct val="90000"/>
              </a:lnSpc>
              <a:spcBef>
                <a:spcPts val="400"/>
              </a:spcBef>
              <a:buClr>
                <a:srgbClr val="404040"/>
              </a:buClr>
              <a:buSzPct val="100000"/>
              <a:buChar char="▪"/>
              <a:defRPr sz="3600">
                <a:solidFill>
                  <a:srgbClr val="262626"/>
                </a:solidFill>
              </a:defRPr>
            </a:pPr>
            <a:r>
              <a:t>Spirituelle Erfahrungen</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3" name="Content Placeholder 10" descr="Content Placeholder 10"/>
          <p:cNvPicPr>
            <a:picLocks noChangeAspect="1"/>
          </p:cNvPicPr>
          <p:nvPr/>
        </p:nvPicPr>
        <p:blipFill>
          <a:blip r:embed="rId3">
            <a:alphaModFix amt="20000"/>
            <a:extLst/>
          </a:blip>
          <a:stretch>
            <a:fillRect/>
          </a:stretch>
        </p:blipFill>
        <p:spPr>
          <a:xfrm>
            <a:off x="1" y="23149"/>
            <a:ext cx="12192001" cy="6313489"/>
          </a:xfrm>
          <a:prstGeom prst="rect">
            <a:avLst/>
          </a:prstGeom>
          <a:ln w="12700">
            <a:miter lim="400000"/>
          </a:ln>
        </p:spPr>
      </p:pic>
      <p:sp>
        <p:nvSpPr>
          <p:cNvPr id="304" name="Slide Number Placeholder 5"/>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5" name="Title 1"/>
          <p:cNvSpPr txBox="1"/>
          <p:nvPr/>
        </p:nvSpPr>
        <p:spPr>
          <a:xfrm>
            <a:off x="1143000" y="569650"/>
            <a:ext cx="9966960" cy="1450758"/>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defTabSz="914400">
              <a:lnSpc>
                <a:spcPct val="85000"/>
              </a:lnSpc>
              <a:defRPr spc="-100" sz="7200">
                <a:solidFill>
                  <a:srgbClr val="262626"/>
                </a:solidFill>
              </a:defRPr>
            </a:lvl1pPr>
          </a:lstStyle>
          <a:p>
            <a:pPr/>
            <a:r>
              <a:t>Gedanken sind</a:t>
            </a:r>
          </a:p>
        </p:txBody>
      </p:sp>
      <p:sp>
        <p:nvSpPr>
          <p:cNvPr id="306" name="Content Placeholder 2"/>
          <p:cNvSpPr txBox="1"/>
          <p:nvPr/>
        </p:nvSpPr>
        <p:spPr>
          <a:xfrm>
            <a:off x="794024" y="2066128"/>
            <a:ext cx="5178512" cy="322961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marL="91439" indent="-91439" algn="ctr" defTabSz="914400">
              <a:lnSpc>
                <a:spcPct val="90000"/>
              </a:lnSpc>
              <a:spcBef>
                <a:spcPts val="1200"/>
              </a:spcBef>
              <a:buClr>
                <a:schemeClr val="accent1"/>
              </a:buClr>
              <a:buSzPct val="100000"/>
              <a:buFont typeface="Calibri"/>
              <a:buChar char=" "/>
              <a:defRPr sz="4800">
                <a:solidFill>
                  <a:srgbClr val="262626"/>
                </a:solidFill>
              </a:defRPr>
            </a:pPr>
            <a:r>
              <a:t>unvermeidlich</a:t>
            </a:r>
          </a:p>
          <a:p>
            <a:pPr marL="91439" indent="-91439" algn="ctr" defTabSz="914400">
              <a:lnSpc>
                <a:spcPct val="90000"/>
              </a:lnSpc>
              <a:spcBef>
                <a:spcPts val="1200"/>
              </a:spcBef>
              <a:buClr>
                <a:schemeClr val="accent1"/>
              </a:buClr>
              <a:buSzPct val="100000"/>
              <a:buFont typeface="Calibri"/>
              <a:buChar char=" "/>
              <a:defRPr sz="4800">
                <a:solidFill>
                  <a:srgbClr val="262626"/>
                </a:solidFill>
              </a:defRPr>
            </a:pPr>
            <a:r>
              <a:t>integral</a:t>
            </a:r>
          </a:p>
          <a:p>
            <a:pPr marL="91439" indent="-91439" algn="ctr" defTabSz="914400">
              <a:lnSpc>
                <a:spcPct val="90000"/>
              </a:lnSpc>
              <a:spcBef>
                <a:spcPts val="1200"/>
              </a:spcBef>
              <a:buClr>
                <a:schemeClr val="accent1"/>
              </a:buClr>
              <a:buSzPct val="100000"/>
              <a:buFont typeface="Calibri"/>
              <a:buChar char=" "/>
              <a:defRPr sz="4800">
                <a:solidFill>
                  <a:srgbClr val="262626"/>
                </a:solidFill>
              </a:defRPr>
            </a:pPr>
            <a:r>
              <a:t>und </a:t>
            </a:r>
          </a:p>
          <a:p>
            <a:pPr marL="91439" indent="-91439" algn="ctr" defTabSz="914400">
              <a:lnSpc>
                <a:spcPct val="90000"/>
              </a:lnSpc>
              <a:spcBef>
                <a:spcPts val="1200"/>
              </a:spcBef>
              <a:buClr>
                <a:schemeClr val="accent1"/>
              </a:buClr>
              <a:buSzPct val="100000"/>
              <a:buFont typeface="Calibri"/>
              <a:buChar char=" "/>
              <a:defRPr sz="4800">
                <a:solidFill>
                  <a:srgbClr val="262626"/>
                </a:solidFill>
              </a:defRPr>
            </a:pPr>
            <a:r>
              <a:t>normal.</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Title 1"/>
          <p:cNvSpPr txBox="1"/>
          <p:nvPr>
            <p:ph type="title"/>
          </p:nvPr>
        </p:nvSpPr>
        <p:spPr>
          <a:xfrm>
            <a:off x="914013" y="291859"/>
            <a:ext cx="10058401" cy="1450757"/>
          </a:xfrm>
          <a:prstGeom prst="rect">
            <a:avLst/>
          </a:prstGeom>
        </p:spPr>
        <p:txBody>
          <a:bodyPr/>
          <a:lstStyle>
            <a:lvl1pPr>
              <a:defRPr spc="-100" sz="7200"/>
            </a:lvl1pPr>
          </a:lstStyle>
          <a:p>
            <a:pPr/>
            <a:r>
              <a:t>Umgang mit Gedanken</a:t>
            </a:r>
          </a:p>
        </p:txBody>
      </p:sp>
      <p:sp>
        <p:nvSpPr>
          <p:cNvPr id="311" name="Content Placeholder 2"/>
          <p:cNvSpPr txBox="1"/>
          <p:nvPr>
            <p:ph type="body" sz="half" idx="1"/>
          </p:nvPr>
        </p:nvSpPr>
        <p:spPr>
          <a:xfrm>
            <a:off x="3257005" y="2436770"/>
            <a:ext cx="6745697" cy="4023360"/>
          </a:xfrm>
          <a:prstGeom prst="rect">
            <a:avLst/>
          </a:prstGeom>
        </p:spPr>
        <p:txBody>
          <a:bodyPr/>
          <a:lstStyle/>
          <a:p>
            <a:pPr lvl="1" marL="749300" indent="-457200">
              <a:spcBef>
                <a:spcPts val="400"/>
              </a:spcBef>
              <a:buClr>
                <a:srgbClr val="9B6D44"/>
              </a:buClr>
              <a:buFontTx/>
              <a:buChar char="▪"/>
              <a:defRPr sz="2800" u="sng"/>
            </a:pPr>
            <a:r>
              <a:t>Nicht</a:t>
            </a:r>
            <a:r>
              <a:rPr b="1"/>
              <a:t> </a:t>
            </a:r>
            <a:r>
              <a:rPr u="none"/>
              <a:t>gegen Gedanken angehen.</a:t>
            </a:r>
            <a:endParaRPr sz="1800"/>
          </a:p>
          <a:p>
            <a:pPr lvl="1" marL="749300" indent="-457200">
              <a:spcBef>
                <a:spcPts val="400"/>
              </a:spcBef>
              <a:buClr>
                <a:srgbClr val="9B6D44"/>
              </a:buClr>
              <a:buFontTx/>
              <a:buChar char="▪"/>
              <a:defRPr sz="2800"/>
            </a:pPr>
          </a:p>
          <a:p>
            <a:pPr lvl="1" marL="749300" indent="-457200">
              <a:spcBef>
                <a:spcPts val="400"/>
              </a:spcBef>
              <a:buClr>
                <a:srgbClr val="9B6D44"/>
              </a:buClr>
              <a:buFontTx/>
              <a:buChar char="▪"/>
              <a:defRPr sz="2800" u="sng"/>
            </a:pPr>
            <a:r>
              <a:t>Nicht</a:t>
            </a:r>
            <a:r>
              <a:rPr u="none"/>
              <a:t> an Gedanken festhalten.</a:t>
            </a:r>
          </a:p>
          <a:p>
            <a:pPr lvl="1" marL="749300" indent="-457200">
              <a:spcBef>
                <a:spcPts val="400"/>
              </a:spcBef>
              <a:buClr>
                <a:srgbClr val="9B6D44"/>
              </a:buClr>
              <a:buFontTx/>
              <a:buChar char="▪"/>
              <a:defRPr sz="2800"/>
            </a:pPr>
          </a:p>
          <a:p>
            <a:pPr lvl="1" marL="749300" indent="-457200">
              <a:spcBef>
                <a:spcPts val="400"/>
              </a:spcBef>
              <a:buClr>
                <a:srgbClr val="9B6D44"/>
              </a:buClr>
              <a:buFontTx/>
              <a:buChar char="▪"/>
              <a:defRPr sz="2800" u="sng"/>
            </a:pPr>
            <a:r>
              <a:t>Nicht emotional auf Gedanken reagieren</a:t>
            </a:r>
            <a:r>
              <a:rPr u="none"/>
              <a:t>.</a:t>
            </a:r>
          </a:p>
          <a:p>
            <a:pPr lvl="1" marL="749300" indent="-457200">
              <a:spcBef>
                <a:spcPts val="400"/>
              </a:spcBef>
              <a:buClr>
                <a:srgbClr val="9B6D44"/>
              </a:buClr>
              <a:buFontTx/>
              <a:buChar char="▪"/>
              <a:defRPr sz="2800"/>
            </a:pPr>
          </a:p>
          <a:p>
            <a:pPr lvl="1" marL="749300" indent="-457200">
              <a:spcBef>
                <a:spcPts val="400"/>
              </a:spcBef>
              <a:buClr>
                <a:srgbClr val="9B6D44"/>
              </a:buClr>
              <a:buFontTx/>
              <a:buChar char="▪"/>
              <a:defRPr sz="2800" u="sng"/>
            </a:pPr>
            <a:r>
              <a:t>Sanft zum Gebetswort zurückkehren.</a:t>
            </a:r>
          </a:p>
        </p:txBody>
      </p:sp>
      <p:sp>
        <p:nvSpPr>
          <p:cNvPr id="312" name="Slide Number Placeholder 5"/>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3" name="TextBox 19"/>
          <p:cNvSpPr txBox="1"/>
          <p:nvPr/>
        </p:nvSpPr>
        <p:spPr>
          <a:xfrm>
            <a:off x="9941676" y="3858348"/>
            <a:ext cx="1979599"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lvl1pPr>
          </a:lstStyle>
          <a:p>
            <a:pPr/>
            <a:r>
              <a:t>Lass sie kommen . . .</a:t>
            </a:r>
          </a:p>
        </p:txBody>
      </p:sp>
      <p:sp>
        <p:nvSpPr>
          <p:cNvPr id="314" name="TextBox 20"/>
          <p:cNvSpPr txBox="1"/>
          <p:nvPr/>
        </p:nvSpPr>
        <p:spPr>
          <a:xfrm>
            <a:off x="300151" y="5701874"/>
            <a:ext cx="1748767"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i="1"/>
            </a:lvl1pPr>
          </a:lstStyle>
          <a:p>
            <a:pPr/>
            <a:r>
              <a:t>. . . Lass sie gehen</a:t>
            </a:r>
          </a:p>
        </p:txBody>
      </p:sp>
      <p:pic>
        <p:nvPicPr>
          <p:cNvPr id="315" name="Picture 6" descr="Picture 6"/>
          <p:cNvPicPr>
            <a:picLocks noChangeAspect="1"/>
          </p:cNvPicPr>
          <p:nvPr/>
        </p:nvPicPr>
        <p:blipFill>
          <a:blip r:embed="rId3">
            <a:extLst/>
          </a:blip>
          <a:stretch>
            <a:fillRect/>
          </a:stretch>
        </p:blipFill>
        <p:spPr>
          <a:xfrm>
            <a:off x="8744132" y="1745809"/>
            <a:ext cx="3167675" cy="2108012"/>
          </a:xfrm>
          <a:prstGeom prst="rect">
            <a:avLst/>
          </a:prstGeom>
          <a:ln w="12700">
            <a:miter lim="400000"/>
          </a:ln>
        </p:spPr>
      </p:pic>
      <p:pic>
        <p:nvPicPr>
          <p:cNvPr id="316" name="Picture 9" descr="Picture 9"/>
          <p:cNvPicPr>
            <a:picLocks noChangeAspect="1"/>
          </p:cNvPicPr>
          <p:nvPr/>
        </p:nvPicPr>
        <p:blipFill>
          <a:blip r:embed="rId4">
            <a:alphaModFix amt="70000"/>
            <a:extLst/>
          </a:blip>
          <a:stretch>
            <a:fillRect/>
          </a:stretch>
        </p:blipFill>
        <p:spPr>
          <a:xfrm>
            <a:off x="249142" y="3567665"/>
            <a:ext cx="3172101" cy="2110959"/>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 name="Title 1"/>
          <p:cNvSpPr txBox="1"/>
          <p:nvPr>
            <p:ph type="title" idx="4294967295"/>
          </p:nvPr>
        </p:nvSpPr>
        <p:spPr>
          <a:xfrm>
            <a:off x="1231750" y="567468"/>
            <a:ext cx="10058401" cy="1450758"/>
          </a:xfrm>
          <a:prstGeom prst="rect">
            <a:avLst/>
          </a:prstGeom>
        </p:spPr>
        <p:txBody>
          <a:bodyPr/>
          <a:lstStyle>
            <a:lvl1pPr>
              <a:defRPr spc="-100" sz="7200"/>
            </a:lvl1pPr>
          </a:lstStyle>
          <a:p>
            <a:pPr/>
            <a:r>
              <a:t>Centering Prayer ist</a:t>
            </a:r>
          </a:p>
        </p:txBody>
      </p:sp>
      <p:sp>
        <p:nvSpPr>
          <p:cNvPr id="321" name="Content Placeholder 2"/>
          <p:cNvSpPr txBox="1"/>
          <p:nvPr>
            <p:ph type="body" sz="half" idx="4294967295"/>
          </p:nvPr>
        </p:nvSpPr>
        <p:spPr>
          <a:xfrm>
            <a:off x="3857731" y="2148175"/>
            <a:ext cx="7326702" cy="3200220"/>
          </a:xfrm>
          <a:prstGeom prst="rect">
            <a:avLst/>
          </a:prstGeom>
        </p:spPr>
        <p:txBody>
          <a:bodyPr/>
          <a:lstStyle/>
          <a:p>
            <a:pPr lvl="1" marL="0" indent="200660" algn="ctr">
              <a:spcBef>
                <a:spcPts val="400"/>
              </a:spcBef>
              <a:buSzTx/>
              <a:buNone/>
              <a:defRPr sz="4800"/>
            </a:pPr>
          </a:p>
          <a:p>
            <a:pPr lvl="1" marL="0" indent="200660">
              <a:spcBef>
                <a:spcPts val="400"/>
              </a:spcBef>
              <a:buSzTx/>
              <a:buNone/>
              <a:defRPr sz="4800"/>
            </a:pPr>
            <a:r>
              <a:t>eine Methode,</a:t>
            </a:r>
            <a:endParaRPr sz="1800"/>
          </a:p>
          <a:p>
            <a:pPr lvl="1" marL="0" indent="200660">
              <a:spcBef>
                <a:spcPts val="400"/>
              </a:spcBef>
              <a:buSzTx/>
              <a:buNone/>
              <a:defRPr sz="4800"/>
            </a:pPr>
            <a:r>
              <a:t>keine “Technik”</a:t>
            </a:r>
          </a:p>
        </p:txBody>
      </p:sp>
      <p:sp>
        <p:nvSpPr>
          <p:cNvPr id="322"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Title 1"/>
          <p:cNvSpPr txBox="1"/>
          <p:nvPr>
            <p:ph type="title" idx="4294967295"/>
          </p:nvPr>
        </p:nvSpPr>
        <p:spPr>
          <a:xfrm>
            <a:off x="1231750" y="567468"/>
            <a:ext cx="10058401" cy="1450758"/>
          </a:xfrm>
          <a:prstGeom prst="rect">
            <a:avLst/>
          </a:prstGeom>
        </p:spPr>
        <p:txBody>
          <a:bodyPr/>
          <a:lstStyle/>
          <a:p>
            <a:pPr defTabSz="676655">
              <a:defRPr spc="-74" sz="4736"/>
            </a:pPr>
            <a:r>
              <a:t>Während des </a:t>
            </a:r>
            <a:br/>
            <a:r>
              <a:t>Gebets der Sammlung</a:t>
            </a:r>
          </a:p>
        </p:txBody>
      </p:sp>
      <p:sp>
        <p:nvSpPr>
          <p:cNvPr id="327" name="Content Placeholder 2"/>
          <p:cNvSpPr txBox="1"/>
          <p:nvPr>
            <p:ph type="body" idx="4294967295"/>
          </p:nvPr>
        </p:nvSpPr>
        <p:spPr>
          <a:xfrm>
            <a:off x="1097280" y="2292306"/>
            <a:ext cx="10058401" cy="4023361"/>
          </a:xfrm>
          <a:prstGeom prst="rect">
            <a:avLst/>
          </a:prstGeom>
        </p:spPr>
        <p:txBody>
          <a:bodyPr/>
          <a:lstStyle/>
          <a:p>
            <a:pPr lvl="2" marL="0" indent="384047">
              <a:spcBef>
                <a:spcPts val="400"/>
              </a:spcBef>
              <a:buSzTx/>
              <a:buNone/>
              <a:defRPr sz="4400"/>
            </a:pPr>
            <a:endParaRPr sz="1400"/>
          </a:p>
          <a:p>
            <a:pPr lvl="2" marL="0" indent="457200">
              <a:spcBef>
                <a:spcPts val="400"/>
              </a:spcBef>
              <a:buClrTx/>
              <a:buSzTx/>
              <a:buFontTx/>
              <a:buNone/>
              <a:defRPr sz="3600"/>
            </a:pPr>
            <a:r>
              <a:t> vermeiden wir es </a:t>
            </a:r>
          </a:p>
          <a:p>
            <a:pPr lvl="2" marL="0" indent="457200">
              <a:spcBef>
                <a:spcPts val="400"/>
              </a:spcBef>
              <a:buClrTx/>
              <a:buSzTx/>
              <a:buFontTx/>
              <a:buNone/>
              <a:defRPr sz="3600"/>
            </a:pPr>
          </a:p>
          <a:p>
            <a:pPr lvl="7" marL="1828800" indent="-228600">
              <a:spcBef>
                <a:spcPts val="400"/>
              </a:spcBef>
              <a:buClr>
                <a:srgbClr val="9B6D44"/>
              </a:buClr>
              <a:buFontTx/>
              <a:buChar char="▪"/>
              <a:defRPr sz="3600"/>
            </a:pPr>
            <a:r>
              <a:t>   unsere Erfahrung zu analysieren </a:t>
            </a:r>
          </a:p>
          <a:p>
            <a:pPr lvl="8" marL="0" indent="1828800">
              <a:spcBef>
                <a:spcPts val="400"/>
              </a:spcBef>
              <a:buClrTx/>
              <a:buSzTx/>
              <a:buFontTx/>
              <a:buNone/>
              <a:defRPr sz="3600"/>
            </a:pPr>
            <a:r>
              <a:t>               oder</a:t>
            </a:r>
          </a:p>
          <a:p>
            <a:pPr lvl="7" marL="1828800" indent="-228600">
              <a:spcBef>
                <a:spcPts val="400"/>
              </a:spcBef>
              <a:buClr>
                <a:srgbClr val="9B6D44"/>
              </a:buClr>
              <a:buFontTx/>
              <a:buChar char="▪"/>
              <a:defRPr sz="3600"/>
            </a:pPr>
            <a:r>
              <a:t>  Erwartungen zu hegen</a:t>
            </a:r>
          </a:p>
        </p:txBody>
      </p:sp>
      <p:sp>
        <p:nvSpPr>
          <p:cNvPr id="328"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3" name="Picture 6" descr="Picture 6"/>
          <p:cNvPicPr>
            <a:picLocks noChangeAspect="1"/>
          </p:cNvPicPr>
          <p:nvPr/>
        </p:nvPicPr>
        <p:blipFill>
          <a:blip r:embed="rId3">
            <a:extLst/>
          </a:blip>
          <a:stretch>
            <a:fillRect/>
          </a:stretch>
        </p:blipFill>
        <p:spPr>
          <a:xfrm>
            <a:off x="0" y="-2"/>
            <a:ext cx="12192000" cy="6337794"/>
          </a:xfrm>
          <a:prstGeom prst="rect">
            <a:avLst/>
          </a:prstGeom>
          <a:ln w="12700">
            <a:miter lim="400000"/>
          </a:ln>
        </p:spPr>
      </p:pic>
      <p:sp>
        <p:nvSpPr>
          <p:cNvPr id="334" name="Title 1"/>
          <p:cNvSpPr txBox="1"/>
          <p:nvPr>
            <p:ph type="title" idx="4294967295"/>
          </p:nvPr>
        </p:nvSpPr>
        <p:spPr>
          <a:xfrm>
            <a:off x="5755342" y="5351927"/>
            <a:ext cx="5914373" cy="516877"/>
          </a:xfrm>
          <a:prstGeom prst="rect">
            <a:avLst/>
          </a:prstGeom>
          <a:solidFill>
            <a:srgbClr val="9B6D44"/>
          </a:solidFill>
        </p:spPr>
        <p:txBody>
          <a:bodyPr/>
          <a:lstStyle>
            <a:lvl1pPr defTabSz="585215">
              <a:defRPr spc="-64" sz="2751">
                <a:solidFill>
                  <a:srgbClr val="03381F"/>
                </a:solidFill>
              </a:defRPr>
            </a:lvl1pPr>
          </a:lstStyle>
          <a:p>
            <a:pPr/>
            <a:r>
              <a:t>Vertiefung des Glaubens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3" name="Picture 10" descr="Picture 10"/>
          <p:cNvPicPr>
            <a:picLocks noChangeAspect="1"/>
          </p:cNvPicPr>
          <p:nvPr/>
        </p:nvPicPr>
        <p:blipFill>
          <a:blip r:embed="rId3">
            <a:extLst/>
          </a:blip>
          <a:stretch>
            <a:fillRect/>
          </a:stretch>
        </p:blipFill>
        <p:spPr>
          <a:xfrm>
            <a:off x="0" y="0"/>
            <a:ext cx="12192000" cy="6370428"/>
          </a:xfrm>
          <a:prstGeom prst="rect">
            <a:avLst/>
          </a:prstGeom>
          <a:ln w="12700">
            <a:miter lim="400000"/>
          </a:ln>
        </p:spPr>
      </p:pic>
      <p:pic>
        <p:nvPicPr>
          <p:cNvPr id="144" name="Picture 19" descr="Picture 19"/>
          <p:cNvPicPr>
            <a:picLocks noChangeAspect="1"/>
          </p:cNvPicPr>
          <p:nvPr/>
        </p:nvPicPr>
        <p:blipFill>
          <a:blip r:embed="rId4">
            <a:alphaModFix amt="82000"/>
            <a:extLst/>
          </a:blip>
          <a:stretch>
            <a:fillRect/>
          </a:stretch>
        </p:blipFill>
        <p:spPr>
          <a:xfrm>
            <a:off x="7276824" y="3837356"/>
            <a:ext cx="4657347" cy="2264117"/>
          </a:xfrm>
          <a:prstGeom prst="rect">
            <a:avLst/>
          </a:prstGeom>
          <a:ln w="12700">
            <a:miter lim="400000"/>
          </a:ln>
        </p:spPr>
      </p:pic>
      <p:pic>
        <p:nvPicPr>
          <p:cNvPr id="145" name="Picture 8" descr="Picture 8"/>
          <p:cNvPicPr>
            <a:picLocks noChangeAspect="1"/>
          </p:cNvPicPr>
          <p:nvPr/>
        </p:nvPicPr>
        <p:blipFill>
          <a:blip r:embed="rId5">
            <a:alphaModFix amt="77000"/>
            <a:extLst/>
          </a:blip>
          <a:stretch>
            <a:fillRect/>
          </a:stretch>
        </p:blipFill>
        <p:spPr>
          <a:xfrm>
            <a:off x="257829" y="3839604"/>
            <a:ext cx="4357060" cy="2264116"/>
          </a:xfrm>
          <a:prstGeom prst="rect">
            <a:avLst/>
          </a:prstGeom>
          <a:ln w="12700">
            <a:miter lim="400000"/>
          </a:ln>
        </p:spPr>
      </p:pic>
      <p:pic>
        <p:nvPicPr>
          <p:cNvPr id="146" name="Picture 15" descr="Picture 15"/>
          <p:cNvPicPr>
            <a:picLocks noChangeAspect="1"/>
          </p:cNvPicPr>
          <p:nvPr/>
        </p:nvPicPr>
        <p:blipFill>
          <a:blip r:embed="rId6">
            <a:alphaModFix amt="85000"/>
            <a:extLst/>
          </a:blip>
          <a:stretch>
            <a:fillRect/>
          </a:stretch>
        </p:blipFill>
        <p:spPr>
          <a:xfrm>
            <a:off x="-366824" y="0"/>
            <a:ext cx="12558825" cy="6380751"/>
          </a:xfrm>
          <a:prstGeom prst="rect">
            <a:avLst/>
          </a:prstGeom>
          <a:ln w="12700">
            <a:miter lim="400000"/>
          </a:ln>
        </p:spPr>
      </p:pic>
      <p:sp>
        <p:nvSpPr>
          <p:cNvPr id="147" name="Slide Number Placeholder 4"/>
          <p:cNvSpPr txBox="1"/>
          <p:nvPr>
            <p:ph type="sldNum" sz="quarter" idx="2"/>
          </p:nvPr>
        </p:nvSpPr>
        <p:spPr>
          <a:xfrm>
            <a:off x="11043974" y="6514078"/>
            <a:ext cx="168509"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48" name="Title 1"/>
          <p:cNvSpPr txBox="1"/>
          <p:nvPr/>
        </p:nvSpPr>
        <p:spPr>
          <a:xfrm>
            <a:off x="518913" y="557239"/>
            <a:ext cx="6216237" cy="783107"/>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defTabSz="868680">
              <a:lnSpc>
                <a:spcPct val="85000"/>
              </a:lnSpc>
              <a:defRPr spc="-95" sz="4560">
                <a:solidFill>
                  <a:srgbClr val="404040"/>
                </a:solidFill>
              </a:defRPr>
            </a:lvl1pPr>
          </a:lstStyle>
          <a:p>
            <a:pPr/>
            <a:r>
              <a:t>Was ist Gebet?</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39" name="TextBox 2"/>
          <p:cNvSpPr txBox="1"/>
          <p:nvPr/>
        </p:nvSpPr>
        <p:spPr>
          <a:xfrm>
            <a:off x="3830189" y="853573"/>
            <a:ext cx="7005004" cy="12090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sz="7200">
                <a:solidFill>
                  <a:srgbClr val="404040"/>
                </a:solidFill>
              </a:defRPr>
            </a:lvl1pPr>
          </a:lstStyle>
          <a:p>
            <a:pPr/>
            <a:r>
              <a:t>Zusammenfassung</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 name="Slide Number Placeholder 5"/>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44" name="Text Placeholder 3"/>
          <p:cNvSpPr txBox="1"/>
          <p:nvPr>
            <p:ph type="body" sz="quarter" idx="4294967295"/>
          </p:nvPr>
        </p:nvSpPr>
        <p:spPr>
          <a:xfrm>
            <a:off x="2078037" y="5907087"/>
            <a:ext cx="10113964" cy="593726"/>
          </a:xfrm>
          <a:prstGeom prst="rect">
            <a:avLst/>
          </a:prstGeom>
        </p:spPr>
        <p:txBody>
          <a:bodyPr/>
          <a:lstStyle/>
          <a:p>
            <a:pPr/>
            <a:r>
              <a:t> </a:t>
            </a:r>
          </a:p>
        </p:txBody>
      </p:sp>
      <p:pic>
        <p:nvPicPr>
          <p:cNvPr id="345" name="Picture 2" descr="Picture 2"/>
          <p:cNvPicPr>
            <a:picLocks noChangeAspect="1"/>
          </p:cNvPicPr>
          <p:nvPr/>
        </p:nvPicPr>
        <p:blipFill>
          <a:blip r:embed="rId3">
            <a:extLst/>
          </a:blip>
          <a:stretch>
            <a:fillRect/>
          </a:stretch>
        </p:blipFill>
        <p:spPr>
          <a:xfrm>
            <a:off x="0" y="0"/>
            <a:ext cx="12192000" cy="63452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 name="Title 1"/>
          <p:cNvSpPr txBox="1"/>
          <p:nvPr>
            <p:ph type="title"/>
          </p:nvPr>
        </p:nvSpPr>
        <p:spPr>
          <a:xfrm>
            <a:off x="1097279" y="5074920"/>
            <a:ext cx="10113647" cy="822961"/>
          </a:xfrm>
          <a:prstGeom prst="rect">
            <a:avLst/>
          </a:prstGeom>
        </p:spPr>
        <p:txBody>
          <a:bodyPr/>
          <a:lstStyle>
            <a:lvl1pPr>
              <a:defRPr spc="-100"/>
            </a:lvl1pPr>
          </a:lstStyle>
          <a:p>
            <a:pPr/>
            <a:r>
              <a:t>Unsere Beziehung mit Gott vertiefen</a:t>
            </a:r>
          </a:p>
        </p:txBody>
      </p:sp>
      <p:sp>
        <p:nvSpPr>
          <p:cNvPr id="350" name="Text Placeholder 3"/>
          <p:cNvSpPr txBox="1"/>
          <p:nvPr>
            <p:ph type="body" sz="quarter" idx="1"/>
          </p:nvPr>
        </p:nvSpPr>
        <p:spPr>
          <a:prstGeom prst="rect">
            <a:avLst/>
          </a:prstGeom>
        </p:spPr>
        <p:txBody>
          <a:bodyPr/>
          <a:lstStyle>
            <a:lvl1pPr>
              <a:defRPr sz="2000"/>
            </a:lvl1pPr>
          </a:lstStyle>
          <a:p>
            <a:pPr/>
            <a:r>
              <a:t>Konferenz 4</a:t>
            </a:r>
          </a:p>
        </p:txBody>
      </p:sp>
      <p:sp>
        <p:nvSpPr>
          <p:cNvPr id="351" name="Slide Number Placeholder 5"/>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354" name="Picture Placeholder 7"/>
          <p:cNvGrpSpPr/>
          <p:nvPr/>
        </p:nvGrpSpPr>
        <p:grpSpPr>
          <a:xfrm>
            <a:off x="29" y="0"/>
            <a:ext cx="12191987" cy="4915076"/>
            <a:chOff x="14" y="0"/>
            <a:chExt cx="12191985" cy="4915075"/>
          </a:xfrm>
        </p:grpSpPr>
        <p:sp>
          <p:nvSpPr>
            <p:cNvPr id="352" name="Rectangle"/>
            <p:cNvSpPr/>
            <p:nvPr/>
          </p:nvSpPr>
          <p:spPr>
            <a:xfrm>
              <a:off x="14" y="0"/>
              <a:ext cx="12191987" cy="4915076"/>
            </a:xfrm>
            <a:prstGeom prst="rect">
              <a:avLst/>
            </a:prstGeom>
            <a:solidFill>
              <a:srgbClr val="CDCDC3"/>
            </a:solidFill>
            <a:ln w="12700" cap="flat">
              <a:noFill/>
              <a:miter lim="400000"/>
            </a:ln>
            <a:effectLst/>
          </p:spPr>
          <p:txBody>
            <a:bodyPr wrap="square" lIns="45719" tIns="45719" rIns="45719" bIns="45719" numCol="1" anchor="ctr">
              <a:noAutofit/>
            </a:bodyPr>
            <a:lstStyle/>
            <a:p>
              <a:pPr/>
            </a:p>
          </p:txBody>
        </p:sp>
        <p:pic>
          <p:nvPicPr>
            <p:cNvPr id="353" name="image29.png" descr="image29.png"/>
            <p:cNvPicPr>
              <a:picLocks noChangeAspect="1"/>
            </p:cNvPicPr>
            <p:nvPr/>
          </p:nvPicPr>
          <p:blipFill>
            <a:blip r:embed="rId3">
              <a:extLst/>
            </a:blip>
            <a:srcRect l="1550" t="0" r="1550" b="0"/>
            <a:stretch>
              <a:fillRect/>
            </a:stretch>
          </p:blipFill>
          <p:spPr>
            <a:xfrm>
              <a:off x="14" y="0"/>
              <a:ext cx="12191987" cy="4915076"/>
            </a:xfrm>
            <a:prstGeom prst="rect">
              <a:avLst/>
            </a:prstGeom>
            <a:ln w="12700" cap="flat">
              <a:noFill/>
              <a:miter lim="400000"/>
            </a:ln>
            <a:effectLst/>
          </p:spPr>
        </p:pic>
      </p:grpSp>
      <p:pic>
        <p:nvPicPr>
          <p:cNvPr id="355" name="Picture 2" descr="Picture 2"/>
          <p:cNvPicPr>
            <a:picLocks noChangeAspect="1"/>
          </p:cNvPicPr>
          <p:nvPr/>
        </p:nvPicPr>
        <p:blipFill>
          <a:blip r:embed="rId4">
            <a:extLst/>
          </a:blip>
          <a:stretch>
            <a:fillRect/>
          </a:stretch>
        </p:blipFill>
        <p:spPr>
          <a:xfrm>
            <a:off x="11109276" y="146166"/>
            <a:ext cx="914942" cy="369859"/>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9" name="Picture 3" descr="Picture 3"/>
          <p:cNvPicPr>
            <a:picLocks noChangeAspect="1"/>
          </p:cNvPicPr>
          <p:nvPr/>
        </p:nvPicPr>
        <p:blipFill>
          <a:blip r:embed="rId3">
            <a:extLst/>
          </a:blip>
          <a:stretch>
            <a:fillRect/>
          </a:stretch>
        </p:blipFill>
        <p:spPr>
          <a:xfrm>
            <a:off x="1" y="0"/>
            <a:ext cx="12192001" cy="6334136"/>
          </a:xfrm>
          <a:prstGeom prst="rect">
            <a:avLst/>
          </a:prstGeom>
          <a:ln w="12700">
            <a:miter lim="400000"/>
          </a:ln>
        </p:spPr>
      </p:pic>
      <p:pic>
        <p:nvPicPr>
          <p:cNvPr id="360" name="Picture 5" descr="Picture 5"/>
          <p:cNvPicPr>
            <a:picLocks noChangeAspect="1"/>
          </p:cNvPicPr>
          <p:nvPr/>
        </p:nvPicPr>
        <p:blipFill>
          <a:blip r:embed="rId4">
            <a:extLst/>
          </a:blip>
          <a:stretch>
            <a:fillRect/>
          </a:stretch>
        </p:blipFill>
        <p:spPr>
          <a:xfrm>
            <a:off x="0" y="0"/>
            <a:ext cx="12192000" cy="6345712"/>
          </a:xfrm>
          <a:prstGeom prst="rect">
            <a:avLst/>
          </a:prstGeom>
          <a:ln w="12700">
            <a:miter lim="400000"/>
          </a:ln>
        </p:spPr>
      </p:pic>
      <p:sp>
        <p:nvSpPr>
          <p:cNvPr id="361" name="Title 1"/>
          <p:cNvSpPr txBox="1"/>
          <p:nvPr>
            <p:ph type="title" idx="4294967295"/>
          </p:nvPr>
        </p:nvSpPr>
        <p:spPr>
          <a:xfrm>
            <a:off x="5625832" y="394166"/>
            <a:ext cx="6149074" cy="763134"/>
          </a:xfrm>
          <a:prstGeom prst="rect">
            <a:avLst/>
          </a:prstGeom>
          <a:solidFill>
            <a:srgbClr val="9B6D44"/>
          </a:solidFill>
        </p:spPr>
        <p:txBody>
          <a:bodyPr/>
          <a:lstStyle>
            <a:lvl1pPr defTabSz="804672">
              <a:defRPr spc="-88" sz="3784">
                <a:solidFill>
                  <a:srgbClr val="03381F"/>
                </a:solidFill>
              </a:defRPr>
            </a:lvl1pPr>
          </a:lstStyle>
          <a:p>
            <a:pPr/>
            <a:r>
              <a:t>Die Früchte des Centering Prayer</a:t>
            </a:r>
          </a:p>
        </p:txBody>
      </p:sp>
      <p:sp>
        <p:nvSpPr>
          <p:cNvPr id="362"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Title 1"/>
          <p:cNvSpPr txBox="1"/>
          <p:nvPr>
            <p:ph type="title" idx="4294967295"/>
          </p:nvPr>
        </p:nvSpPr>
        <p:spPr>
          <a:xfrm>
            <a:off x="531628" y="531157"/>
            <a:ext cx="11430001" cy="1450758"/>
          </a:xfrm>
          <a:prstGeom prst="rect">
            <a:avLst/>
          </a:prstGeom>
        </p:spPr>
        <p:txBody>
          <a:bodyPr/>
          <a:lstStyle>
            <a:lvl1pPr>
              <a:defRPr spc="-100" sz="6000"/>
            </a:lvl1pPr>
          </a:lstStyle>
          <a:p>
            <a:pPr/>
            <a:r>
              <a:t>Unsere Beziehung mit Gott vertiefen</a:t>
            </a:r>
          </a:p>
        </p:txBody>
      </p:sp>
      <p:sp>
        <p:nvSpPr>
          <p:cNvPr id="367" name="Content Placeholder 2"/>
          <p:cNvSpPr txBox="1"/>
          <p:nvPr>
            <p:ph type="body" sz="quarter" idx="4294967295"/>
          </p:nvPr>
        </p:nvSpPr>
        <p:spPr>
          <a:xfrm>
            <a:off x="-1" y="5707832"/>
            <a:ext cx="11961629" cy="751954"/>
          </a:xfrm>
          <a:prstGeom prst="rect">
            <a:avLst/>
          </a:prstGeom>
        </p:spPr>
        <p:txBody>
          <a:bodyPr/>
          <a:lstStyle/>
          <a:p>
            <a:pPr lvl="1" marL="0" indent="169712" algn="ctr" defTabSz="530351">
              <a:lnSpc>
                <a:spcPct val="72000"/>
              </a:lnSpc>
              <a:spcBef>
                <a:spcPts val="200"/>
              </a:spcBef>
              <a:buSzTx/>
              <a:buNone/>
              <a:defRPr sz="2088"/>
            </a:pPr>
            <a:r>
              <a:t>Mit der täglichen Centering-Prayer-Praxis beginnen</a:t>
            </a:r>
            <a:endParaRPr sz="8352"/>
          </a:p>
          <a:p>
            <a:pPr lvl="1" marL="434888" indent="-265175" defTabSz="530351">
              <a:lnSpc>
                <a:spcPct val="72000"/>
              </a:lnSpc>
              <a:spcBef>
                <a:spcPts val="200"/>
              </a:spcBef>
              <a:defRPr sz="1624"/>
            </a:pPr>
          </a:p>
          <a:p>
            <a:pPr lvl="1" marL="434888" indent="-265175" defTabSz="530351">
              <a:lnSpc>
                <a:spcPct val="72000"/>
              </a:lnSpc>
              <a:spcBef>
                <a:spcPts val="200"/>
              </a:spcBef>
              <a:defRPr sz="1624"/>
            </a:pPr>
          </a:p>
          <a:p>
            <a:pPr lvl="1" marL="434888" indent="-265175" defTabSz="530351">
              <a:lnSpc>
                <a:spcPct val="72000"/>
              </a:lnSpc>
              <a:spcBef>
                <a:spcPts val="200"/>
              </a:spcBef>
              <a:defRPr sz="406"/>
            </a:pPr>
            <a:r>
              <a:t> </a:t>
            </a:r>
          </a:p>
        </p:txBody>
      </p:sp>
      <p:sp>
        <p:nvSpPr>
          <p:cNvPr id="368"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9" name="Picture 7" descr="Picture 7"/>
          <p:cNvPicPr>
            <a:picLocks noChangeAspect="1"/>
          </p:cNvPicPr>
          <p:nvPr/>
        </p:nvPicPr>
        <p:blipFill>
          <a:blip r:embed="rId3">
            <a:alphaModFix amt="62000"/>
            <a:extLst/>
          </a:blip>
          <a:stretch>
            <a:fillRect/>
          </a:stretch>
        </p:blipFill>
        <p:spPr>
          <a:xfrm>
            <a:off x="2410538" y="1810419"/>
            <a:ext cx="7370910" cy="3897414"/>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Title 1"/>
          <p:cNvSpPr txBox="1"/>
          <p:nvPr>
            <p:ph type="title" idx="4294967295"/>
          </p:nvPr>
        </p:nvSpPr>
        <p:spPr>
          <a:xfrm>
            <a:off x="1020806" y="997992"/>
            <a:ext cx="10058401" cy="921095"/>
          </a:xfrm>
          <a:prstGeom prst="rect">
            <a:avLst/>
          </a:prstGeom>
        </p:spPr>
        <p:txBody>
          <a:bodyPr/>
          <a:lstStyle/>
          <a:p>
            <a:pPr algn="ctr" defTabSz="676655">
              <a:defRPr spc="-74" sz="2886"/>
            </a:pPr>
            <a:r>
              <a:t>Hilfreiche Ideen</a:t>
            </a:r>
            <a:br/>
            <a:r>
              <a:t>für den Anfang der Centering-Prayer-Praxis</a:t>
            </a:r>
          </a:p>
        </p:txBody>
      </p:sp>
      <p:sp>
        <p:nvSpPr>
          <p:cNvPr id="374" name="Content Placeholder 2"/>
          <p:cNvSpPr txBox="1"/>
          <p:nvPr>
            <p:ph type="body" idx="4294967295"/>
          </p:nvPr>
        </p:nvSpPr>
        <p:spPr>
          <a:xfrm>
            <a:off x="727588" y="1903307"/>
            <a:ext cx="10644839" cy="6522347"/>
          </a:xfrm>
          <a:prstGeom prst="rect">
            <a:avLst/>
          </a:prstGeom>
        </p:spPr>
        <p:txBody>
          <a:bodyPr/>
          <a:lstStyle/>
          <a:p>
            <a:pPr/>
          </a:p>
          <a:p>
            <a:pPr algn="ctr">
              <a:defRPr sz="2800"/>
            </a:pPr>
            <a:r>
              <a:t>                                   </a:t>
            </a:r>
          </a:p>
        </p:txBody>
      </p:sp>
      <p:sp>
        <p:nvSpPr>
          <p:cNvPr id="375"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76" name="Picture 5" descr="Picture 5"/>
          <p:cNvPicPr>
            <a:picLocks noChangeAspect="1"/>
          </p:cNvPicPr>
          <p:nvPr/>
        </p:nvPicPr>
        <p:blipFill>
          <a:blip r:embed="rId3">
            <a:alphaModFix amt="90000"/>
            <a:extLst/>
          </a:blip>
          <a:stretch>
            <a:fillRect/>
          </a:stretch>
        </p:blipFill>
        <p:spPr>
          <a:xfrm>
            <a:off x="3150181" y="2419506"/>
            <a:ext cx="2121407" cy="2018988"/>
          </a:xfrm>
          <a:prstGeom prst="rect">
            <a:avLst/>
          </a:prstGeom>
          <a:ln w="12700">
            <a:miter lim="400000"/>
          </a:ln>
        </p:spPr>
      </p:pic>
      <p:sp>
        <p:nvSpPr>
          <p:cNvPr id="377" name="Title 1"/>
          <p:cNvSpPr txBox="1"/>
          <p:nvPr/>
        </p:nvSpPr>
        <p:spPr>
          <a:xfrm>
            <a:off x="1246293" y="4594819"/>
            <a:ext cx="7445586" cy="839217"/>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defTabSz="914400">
              <a:lnSpc>
                <a:spcPct val="85000"/>
              </a:lnSpc>
              <a:defRPr spc="-100" sz="4300">
                <a:solidFill>
                  <a:srgbClr val="404040"/>
                </a:solidFill>
              </a:defRPr>
            </a:lvl1pPr>
          </a:lstStyle>
          <a:p>
            <a:pPr/>
            <a:r>
              <a:t>Centering-Prayer-App</a:t>
            </a:r>
          </a:p>
        </p:txBody>
      </p:sp>
      <p:pic>
        <p:nvPicPr>
          <p:cNvPr id="378" name="Picture 3" descr="Picture 3"/>
          <p:cNvPicPr>
            <a:picLocks noChangeAspect="1"/>
          </p:cNvPicPr>
          <p:nvPr/>
        </p:nvPicPr>
        <p:blipFill>
          <a:blip r:embed="rId4">
            <a:extLst/>
          </a:blip>
          <a:stretch>
            <a:fillRect/>
          </a:stretch>
        </p:blipFill>
        <p:spPr>
          <a:xfrm>
            <a:off x="7828677" y="1701477"/>
            <a:ext cx="3253578" cy="4642560"/>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 name="Title 1"/>
          <p:cNvSpPr txBox="1"/>
          <p:nvPr>
            <p:ph type="title" idx="4294967295"/>
          </p:nvPr>
        </p:nvSpPr>
        <p:spPr>
          <a:xfrm>
            <a:off x="1066800" y="922144"/>
            <a:ext cx="10058400" cy="990106"/>
          </a:xfrm>
          <a:prstGeom prst="rect">
            <a:avLst/>
          </a:prstGeom>
        </p:spPr>
        <p:txBody>
          <a:bodyPr/>
          <a:lstStyle/>
          <a:p>
            <a:pPr algn="ctr" defTabSz="740663">
              <a:defRPr spc="-81" sz="3159"/>
            </a:pPr>
            <a:r>
              <a:t>Hilfreiche Ideen</a:t>
            </a:r>
            <a:br/>
            <a:r>
              <a:t>für den Anfang der Centering-Prayer-Praxis</a:t>
            </a:r>
          </a:p>
        </p:txBody>
      </p:sp>
      <p:sp>
        <p:nvSpPr>
          <p:cNvPr id="383" name="Content Placeholder 2"/>
          <p:cNvSpPr txBox="1"/>
          <p:nvPr>
            <p:ph type="body" sz="half" idx="4294967295"/>
          </p:nvPr>
        </p:nvSpPr>
        <p:spPr>
          <a:xfrm>
            <a:off x="5694743" y="2342012"/>
            <a:ext cx="6088284" cy="3220589"/>
          </a:xfrm>
          <a:prstGeom prst="rect">
            <a:avLst/>
          </a:prstGeom>
        </p:spPr>
        <p:txBody>
          <a:bodyPr/>
          <a:lstStyle/>
          <a:p>
            <a:pPr algn="ctr">
              <a:defRPr sz="4400"/>
            </a:pPr>
            <a:r>
              <a:t>Eine Erinnerungsnotiz </a:t>
            </a:r>
          </a:p>
          <a:p>
            <a:pPr algn="ctr">
              <a:defRPr sz="4400"/>
            </a:pPr>
            <a:r>
              <a:t>in deinem Kalender </a:t>
            </a:r>
          </a:p>
          <a:p>
            <a:pPr algn="ctr">
              <a:defRPr sz="4400"/>
            </a:pPr>
            <a:r>
              <a:t>oder Handy</a:t>
            </a:r>
          </a:p>
        </p:txBody>
      </p:sp>
      <p:sp>
        <p:nvSpPr>
          <p:cNvPr id="384"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85" name="Picture 10" descr="Picture 10"/>
          <p:cNvPicPr>
            <a:picLocks noChangeAspect="1"/>
          </p:cNvPicPr>
          <p:nvPr/>
        </p:nvPicPr>
        <p:blipFill>
          <a:blip r:embed="rId3">
            <a:extLst/>
          </a:blip>
          <a:stretch>
            <a:fillRect/>
          </a:stretch>
        </p:blipFill>
        <p:spPr>
          <a:xfrm>
            <a:off x="1583807" y="1605914"/>
            <a:ext cx="4572001" cy="4572001"/>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 name="Title 1"/>
          <p:cNvSpPr txBox="1"/>
          <p:nvPr>
            <p:ph type="title" idx="4294967295"/>
          </p:nvPr>
        </p:nvSpPr>
        <p:spPr>
          <a:xfrm>
            <a:off x="1097280" y="1015809"/>
            <a:ext cx="10058401" cy="903841"/>
          </a:xfrm>
          <a:prstGeom prst="rect">
            <a:avLst/>
          </a:prstGeom>
        </p:spPr>
        <p:txBody>
          <a:bodyPr/>
          <a:lstStyle/>
          <a:p>
            <a:pPr algn="ctr" defTabSz="649223">
              <a:defRPr spc="-71" sz="2768"/>
            </a:pPr>
            <a:r>
              <a:t>Hilfreiche Ideen</a:t>
            </a:r>
            <a:br/>
            <a:r>
              <a:t>für den Anfang der Centering-Prayer-Praxis</a:t>
            </a:r>
          </a:p>
        </p:txBody>
      </p:sp>
      <p:sp>
        <p:nvSpPr>
          <p:cNvPr id="390" name="Content Placeholder 2"/>
          <p:cNvSpPr txBox="1"/>
          <p:nvPr>
            <p:ph type="body" sz="quarter" idx="4294967295"/>
          </p:nvPr>
        </p:nvSpPr>
        <p:spPr>
          <a:xfrm>
            <a:off x="496423" y="4265686"/>
            <a:ext cx="6815940" cy="663208"/>
          </a:xfrm>
          <a:prstGeom prst="rect">
            <a:avLst/>
          </a:prstGeom>
        </p:spPr>
        <p:txBody>
          <a:bodyPr/>
          <a:lstStyle/>
          <a:p>
            <a:pPr marL="61264" indent="-61264" defTabSz="612648">
              <a:lnSpc>
                <a:spcPct val="72000"/>
              </a:lnSpc>
              <a:spcBef>
                <a:spcPts val="800"/>
              </a:spcBef>
              <a:defRPr sz="335"/>
            </a:pPr>
          </a:p>
          <a:p>
            <a:pPr marL="61264" indent="-61264" algn="ctr" defTabSz="612648">
              <a:lnSpc>
                <a:spcPct val="72000"/>
              </a:lnSpc>
              <a:spcBef>
                <a:spcPts val="800"/>
              </a:spcBef>
              <a:defRPr sz="2948"/>
            </a:pPr>
            <a:r>
              <a:t>zur gleichen Zeit und am gleichen Ort beten</a:t>
            </a:r>
          </a:p>
        </p:txBody>
      </p:sp>
      <p:sp>
        <p:nvSpPr>
          <p:cNvPr id="391"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2" name="Picture 5" descr="Picture 5"/>
          <p:cNvPicPr>
            <a:picLocks noChangeAspect="1"/>
          </p:cNvPicPr>
          <p:nvPr/>
        </p:nvPicPr>
        <p:blipFill>
          <a:blip r:embed="rId3">
            <a:extLst/>
          </a:blip>
          <a:stretch>
            <a:fillRect/>
          </a:stretch>
        </p:blipFill>
        <p:spPr>
          <a:xfrm>
            <a:off x="2216404" y="2108742"/>
            <a:ext cx="3503574" cy="2335716"/>
          </a:xfrm>
          <a:prstGeom prst="rect">
            <a:avLst/>
          </a:prstGeom>
          <a:ln w="12700">
            <a:miter lim="400000"/>
          </a:ln>
        </p:spPr>
      </p:pic>
      <p:pic>
        <p:nvPicPr>
          <p:cNvPr id="393" name="Picture 10" descr="Picture 10"/>
          <p:cNvPicPr>
            <a:picLocks noChangeAspect="1"/>
          </p:cNvPicPr>
          <p:nvPr/>
        </p:nvPicPr>
        <p:blipFill>
          <a:blip r:embed="rId4">
            <a:extLst/>
          </a:blip>
          <a:stretch>
            <a:fillRect/>
          </a:stretch>
        </p:blipFill>
        <p:spPr>
          <a:xfrm>
            <a:off x="7437119" y="1803900"/>
            <a:ext cx="3657601" cy="4559301"/>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Title 1"/>
          <p:cNvSpPr txBox="1"/>
          <p:nvPr>
            <p:ph type="title" idx="4294967295"/>
          </p:nvPr>
        </p:nvSpPr>
        <p:spPr>
          <a:xfrm>
            <a:off x="1066800" y="923375"/>
            <a:ext cx="10058400" cy="991506"/>
          </a:xfrm>
          <a:prstGeom prst="rect">
            <a:avLst/>
          </a:prstGeom>
        </p:spPr>
        <p:txBody>
          <a:bodyPr/>
          <a:lstStyle/>
          <a:p>
            <a:pPr algn="ctr" defTabSz="740663">
              <a:defRPr spc="-81" sz="3159"/>
            </a:pPr>
            <a:r>
              <a:t>Hilfreiche Ideen</a:t>
            </a:r>
            <a:br/>
            <a:r>
              <a:t>für den Anfang der Centering-Prayer-Praxis</a:t>
            </a:r>
          </a:p>
        </p:txBody>
      </p:sp>
      <p:sp>
        <p:nvSpPr>
          <p:cNvPr id="398" name="Content Placeholder 2"/>
          <p:cNvSpPr txBox="1"/>
          <p:nvPr>
            <p:ph type="body" idx="4294967295"/>
          </p:nvPr>
        </p:nvSpPr>
        <p:spPr>
          <a:xfrm>
            <a:off x="727588" y="1903307"/>
            <a:ext cx="10644839" cy="6522347"/>
          </a:xfrm>
          <a:prstGeom prst="rect">
            <a:avLst/>
          </a:prstGeom>
        </p:spPr>
        <p:txBody>
          <a:bodyPr/>
          <a:lstStyle/>
          <a:p>
            <a:pPr/>
          </a:p>
          <a:p>
            <a:pPr algn="ctr">
              <a:defRPr sz="2800"/>
            </a:pPr>
            <a:r>
              <a:t>                                   </a:t>
            </a:r>
          </a:p>
        </p:txBody>
      </p:sp>
      <p:sp>
        <p:nvSpPr>
          <p:cNvPr id="399"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0" name="Picture 5" descr="Picture 5"/>
          <p:cNvPicPr>
            <a:picLocks noChangeAspect="1"/>
          </p:cNvPicPr>
          <p:nvPr/>
        </p:nvPicPr>
        <p:blipFill>
          <a:blip r:embed="rId3">
            <a:extLst/>
          </a:blip>
          <a:stretch>
            <a:fillRect/>
          </a:stretch>
        </p:blipFill>
        <p:spPr>
          <a:xfrm>
            <a:off x="1313789" y="1903307"/>
            <a:ext cx="2786818" cy="4278585"/>
          </a:xfrm>
          <a:prstGeom prst="rect">
            <a:avLst/>
          </a:prstGeom>
          <a:ln w="12700">
            <a:miter lim="400000"/>
          </a:ln>
        </p:spPr>
      </p:pic>
      <p:sp>
        <p:nvSpPr>
          <p:cNvPr id="401" name="TextBox 3"/>
          <p:cNvSpPr txBox="1"/>
          <p:nvPr/>
        </p:nvSpPr>
        <p:spPr>
          <a:xfrm>
            <a:off x="4154958" y="2813018"/>
            <a:ext cx="6939758" cy="28346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r">
              <a:defRPr sz="4400">
                <a:solidFill>
                  <a:srgbClr val="404040"/>
                </a:solidFill>
              </a:defRPr>
            </a:pPr>
            <a:r>
              <a:t>Thomas Keatings</a:t>
            </a:r>
          </a:p>
          <a:p>
            <a:pPr algn="r">
              <a:defRPr sz="4400">
                <a:solidFill>
                  <a:srgbClr val="404040"/>
                </a:solidFill>
              </a:defRPr>
            </a:pPr>
            <a:r>
              <a:t>Open Mind, Open Heart</a:t>
            </a:r>
          </a:p>
          <a:p>
            <a:pPr algn="r">
              <a:defRPr sz="4400">
                <a:solidFill>
                  <a:srgbClr val="404040"/>
                </a:solidFill>
              </a:defRPr>
            </a:pPr>
            <a:r>
              <a:t>allein oder in einer Gruppe mit anderen zusammen lesen</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5" name="Picture 9" descr="Picture 9"/>
          <p:cNvPicPr>
            <a:picLocks noChangeAspect="1"/>
          </p:cNvPicPr>
          <p:nvPr/>
        </p:nvPicPr>
        <p:blipFill>
          <a:blip r:embed="rId3">
            <a:alphaModFix amt="21000"/>
            <a:extLst/>
          </a:blip>
          <a:stretch>
            <a:fillRect/>
          </a:stretch>
        </p:blipFill>
        <p:spPr>
          <a:xfrm>
            <a:off x="0" y="0"/>
            <a:ext cx="12192000" cy="6331511"/>
          </a:xfrm>
          <a:prstGeom prst="rect">
            <a:avLst/>
          </a:prstGeom>
          <a:ln w="12700">
            <a:miter lim="400000"/>
          </a:ln>
        </p:spPr>
      </p:pic>
      <p:sp>
        <p:nvSpPr>
          <p:cNvPr id="406"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07" name="Picture 2" descr="Picture 2"/>
          <p:cNvPicPr>
            <a:picLocks noChangeAspect="1"/>
          </p:cNvPicPr>
          <p:nvPr/>
        </p:nvPicPr>
        <p:blipFill>
          <a:blip r:embed="rId4">
            <a:alphaModFix amt="66000"/>
            <a:extLst/>
          </a:blip>
          <a:stretch>
            <a:fillRect/>
          </a:stretch>
        </p:blipFill>
        <p:spPr>
          <a:xfrm>
            <a:off x="1695494" y="4650518"/>
            <a:ext cx="8169349" cy="1565460"/>
          </a:xfrm>
          <a:prstGeom prst="rect">
            <a:avLst/>
          </a:prstGeom>
          <a:ln w="12700">
            <a:miter lim="400000"/>
          </a:ln>
        </p:spPr>
      </p:pic>
      <p:sp>
        <p:nvSpPr>
          <p:cNvPr id="408" name="Title 1"/>
          <p:cNvSpPr txBox="1"/>
          <p:nvPr>
            <p:ph type="title" idx="4294967295"/>
          </p:nvPr>
        </p:nvSpPr>
        <p:spPr>
          <a:xfrm>
            <a:off x="683254" y="859073"/>
            <a:ext cx="10193830" cy="1127758"/>
          </a:xfrm>
          <a:prstGeom prst="rect">
            <a:avLst/>
          </a:prstGeom>
        </p:spPr>
        <p:txBody>
          <a:bodyPr/>
          <a:lstStyle>
            <a:lvl1pPr algn="ctr" defTabSz="566927">
              <a:defRPr spc="-62" sz="3720"/>
            </a:lvl1pPr>
          </a:lstStyle>
          <a:p>
            <a:pPr/>
            <a:r>
              <a:t>  eine regelmäßige Centering-Prayer-Gruppe besuchen</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2" name="Content Placeholder 2"/>
          <p:cNvSpPr txBox="1"/>
          <p:nvPr>
            <p:ph type="body" idx="4294967295"/>
          </p:nvPr>
        </p:nvSpPr>
        <p:spPr>
          <a:xfrm>
            <a:off x="1154083" y="1218716"/>
            <a:ext cx="10058401" cy="4023361"/>
          </a:xfrm>
          <a:prstGeom prst="rect">
            <a:avLst/>
          </a:prstGeom>
        </p:spPr>
        <p:txBody>
          <a:bodyPr/>
          <a:lstStyle/>
          <a:p>
            <a:pPr/>
          </a:p>
        </p:txBody>
      </p:sp>
      <p:sp>
        <p:nvSpPr>
          <p:cNvPr id="153" name="Slide Number Placeholder 4"/>
          <p:cNvSpPr txBox="1"/>
          <p:nvPr>
            <p:ph type="sldNum" sz="quarter" idx="2"/>
          </p:nvPr>
        </p:nvSpPr>
        <p:spPr>
          <a:xfrm>
            <a:off x="11043974" y="6514078"/>
            <a:ext cx="168509"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4" name="Title 1"/>
          <p:cNvSpPr txBox="1"/>
          <p:nvPr>
            <p:ph type="title" idx="4294967295"/>
          </p:nvPr>
        </p:nvSpPr>
        <p:spPr>
          <a:xfrm>
            <a:off x="1066800" y="308356"/>
            <a:ext cx="10058400" cy="2956562"/>
          </a:xfrm>
          <a:prstGeom prst="rect">
            <a:avLst/>
          </a:prstGeom>
        </p:spPr>
        <p:txBody>
          <a:bodyPr/>
          <a:lstStyle/>
          <a:p>
            <a:pPr algn="ctr">
              <a:defRPr spc="-100"/>
            </a:pPr>
            <a:r>
              <a:rPr sz="7200"/>
              <a:t>Was ist Gebet?</a:t>
            </a:r>
            <a:br>
              <a:rPr sz="7200"/>
            </a:br>
            <a:br>
              <a:rPr sz="7200"/>
            </a:br>
            <a:r>
              <a:rPr spc="-130" sz="4300"/>
              <a:t>Gebet ist eine Beziehung</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2" name="Picture 3" descr="Picture 3"/>
          <p:cNvPicPr>
            <a:picLocks noChangeAspect="1"/>
          </p:cNvPicPr>
          <p:nvPr/>
        </p:nvPicPr>
        <p:blipFill>
          <a:blip r:embed="rId3">
            <a:alphaModFix amt="60000"/>
            <a:extLst/>
          </a:blip>
          <a:stretch>
            <a:fillRect/>
          </a:stretch>
        </p:blipFill>
        <p:spPr>
          <a:xfrm>
            <a:off x="0" y="1"/>
            <a:ext cx="12192000" cy="6337626"/>
          </a:xfrm>
          <a:prstGeom prst="rect">
            <a:avLst/>
          </a:prstGeom>
          <a:ln w="12700">
            <a:miter lim="400000"/>
          </a:ln>
        </p:spPr>
      </p:pic>
      <p:sp>
        <p:nvSpPr>
          <p:cNvPr id="413" name="Slide Number Placeholder 2"/>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4" name="Title 1"/>
          <p:cNvSpPr txBox="1"/>
          <p:nvPr/>
        </p:nvSpPr>
        <p:spPr>
          <a:xfrm>
            <a:off x="3761614" y="1672967"/>
            <a:ext cx="5504091" cy="46621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400">
              <a:lnSpc>
                <a:spcPct val="85000"/>
              </a:lnSpc>
              <a:defRPr spc="-50" sz="4800">
                <a:solidFill>
                  <a:srgbClr val="03381F"/>
                </a:solidFill>
              </a:defRPr>
            </a:pPr>
          </a:p>
          <a:p>
            <a:pPr defTabSz="914400">
              <a:lnSpc>
                <a:spcPct val="85000"/>
              </a:lnSpc>
              <a:defRPr spc="-50" sz="4800">
                <a:solidFill>
                  <a:srgbClr val="03381F"/>
                </a:solidFill>
              </a:defRPr>
            </a:pPr>
          </a:p>
          <a:p>
            <a:pPr algn="ctr" defTabSz="914400">
              <a:lnSpc>
                <a:spcPct val="85000"/>
              </a:lnSpc>
              <a:defRPr spc="-50" sz="4800">
                <a:solidFill>
                  <a:srgbClr val="03381F"/>
                </a:solidFill>
              </a:defRPr>
            </a:pPr>
            <a:r>
              <a:t>Veranstaltungen</a:t>
            </a:r>
          </a:p>
          <a:p>
            <a:pPr algn="ctr" defTabSz="914400">
              <a:lnSpc>
                <a:spcPct val="85000"/>
              </a:lnSpc>
              <a:defRPr spc="-50" sz="4800">
                <a:solidFill>
                  <a:srgbClr val="03381F"/>
                </a:solidFill>
              </a:defRPr>
            </a:pPr>
            <a:r>
              <a:t>Meetings</a:t>
            </a:r>
            <a:endParaRPr>
              <a:solidFill>
                <a:srgbClr val="404040"/>
              </a:solidFill>
            </a:endParaRPr>
          </a:p>
          <a:p>
            <a:pPr defTabSz="914400">
              <a:lnSpc>
                <a:spcPct val="85000"/>
              </a:lnSpc>
              <a:defRPr spc="-50" sz="4800">
                <a:solidFill>
                  <a:srgbClr val="03381F"/>
                </a:solidFill>
              </a:defRPr>
            </a:pPr>
          </a:p>
          <a:p>
            <a:pPr defTabSz="914400">
              <a:lnSpc>
                <a:spcPct val="85000"/>
              </a:lnSpc>
              <a:defRPr spc="-50" sz="4800">
                <a:solidFill>
                  <a:srgbClr val="03381F"/>
                </a:solidFill>
              </a:defRPr>
            </a:pP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8" name="Slide Number Placeholder 3"/>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19" name="Content Placeholder 7" descr="Content Placeholder 7"/>
          <p:cNvPicPr>
            <a:picLocks noChangeAspect="1"/>
          </p:cNvPicPr>
          <p:nvPr/>
        </p:nvPicPr>
        <p:blipFill>
          <a:blip r:embed="rId3">
            <a:extLst/>
          </a:blip>
          <a:stretch>
            <a:fillRect/>
          </a:stretch>
        </p:blipFill>
        <p:spPr>
          <a:xfrm>
            <a:off x="1603683" y="-38699"/>
            <a:ext cx="8008089" cy="7167673"/>
          </a:xfrm>
          <a:prstGeom prst="rect">
            <a:avLst/>
          </a:prstGeom>
          <a:ln w="12700">
            <a:miter lim="400000"/>
          </a:ln>
        </p:spPr>
      </p:pic>
      <p:sp>
        <p:nvSpPr>
          <p:cNvPr id="420" name="TextBox 5"/>
          <p:cNvSpPr txBox="1"/>
          <p:nvPr/>
        </p:nvSpPr>
        <p:spPr>
          <a:xfrm>
            <a:off x="462515" y="6145626"/>
            <a:ext cx="3242144" cy="370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9B6D44"/>
                </a:solidFill>
                <a:latin typeface="Mystical Woods Rough Script"/>
                <a:ea typeface="Mystical Woods Rough Script"/>
                <a:cs typeface="Mystical Woods Rough Script"/>
                <a:sym typeface="Mystical Woods Rough Script"/>
              </a:defRPr>
            </a:lvl1pPr>
          </a:lstStyle>
          <a:p>
            <a:pPr/>
            <a:r>
              <a:t>Illustration by Meridith Schifsky</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Foliennummernplatzhalter 1"/>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Foliennummernplatzhalter 1"/>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 name="Title 1"/>
          <p:cNvSpPr txBox="1"/>
          <p:nvPr>
            <p:ph type="title" idx="4294967295"/>
          </p:nvPr>
        </p:nvSpPr>
        <p:spPr>
          <a:xfrm>
            <a:off x="1097280" y="488625"/>
            <a:ext cx="10058401" cy="1450758"/>
          </a:xfrm>
          <a:prstGeom prst="rect">
            <a:avLst/>
          </a:prstGeom>
        </p:spPr>
        <p:txBody>
          <a:bodyPr/>
          <a:lstStyle>
            <a:lvl1pPr>
              <a:defRPr spc="-100"/>
            </a:lvl1pPr>
          </a:lstStyle>
          <a:p>
            <a:pPr/>
            <a:r>
              <a:t>image credits</a:t>
            </a:r>
          </a:p>
        </p:txBody>
      </p:sp>
      <p:sp>
        <p:nvSpPr>
          <p:cNvPr id="429" name="Content Placeholder 2"/>
          <p:cNvSpPr txBox="1"/>
          <p:nvPr>
            <p:ph type="body" idx="4294967295"/>
          </p:nvPr>
        </p:nvSpPr>
        <p:spPr>
          <a:xfrm>
            <a:off x="1066800" y="1417319"/>
            <a:ext cx="10058400" cy="4023361"/>
          </a:xfrm>
          <a:prstGeom prst="rect">
            <a:avLst/>
          </a:prstGeom>
        </p:spPr>
        <p:txBody>
          <a:bodyPr/>
          <a:lstStyle/>
          <a:p>
            <a:pPr marL="0" indent="0">
              <a:buSzTx/>
              <a:buNone/>
              <a:defRPr sz="2400"/>
            </a:pPr>
          </a:p>
          <a:p>
            <a:pPr>
              <a:buClr>
                <a:srgbClr val="9B6D44"/>
              </a:buClr>
              <a:buFontTx/>
              <a:buChar char="▪"/>
              <a:defRPr sz="2400"/>
            </a:pPr>
            <a:r>
              <a:t> The majority of the images are used in this document under license with Rawpixel</a:t>
            </a:r>
          </a:p>
          <a:p>
            <a:pPr>
              <a:buClr>
                <a:srgbClr val="9B6D44"/>
              </a:buClr>
              <a:buFontTx/>
              <a:buChar char="▪"/>
              <a:defRPr sz="2400"/>
            </a:pPr>
            <a:r>
              <a:t> Slides 8, 9, 10 &amp; 11 the owner of the image is unknown.</a:t>
            </a:r>
          </a:p>
          <a:p>
            <a:pPr>
              <a:buClr>
                <a:srgbClr val="9B6D44"/>
              </a:buClr>
              <a:buFontTx/>
              <a:buChar char="▪"/>
              <a:defRPr sz="2400"/>
            </a:pPr>
            <a:r>
              <a:t> Slide 23: </a:t>
            </a:r>
            <a:r>
              <a:t>unsplash.com/@javardh</a:t>
            </a:r>
          </a:p>
          <a:p>
            <a:pPr>
              <a:buClr>
                <a:srgbClr val="9B6D44"/>
              </a:buClr>
              <a:buFontTx/>
              <a:buChar char="▪"/>
              <a:defRPr sz="2400"/>
            </a:pPr>
            <a:r>
              <a:t> Slide 34: unsplash.com/@ray12119</a:t>
            </a:r>
          </a:p>
          <a:p>
            <a:pPr>
              <a:buClr>
                <a:srgbClr val="9B6D44"/>
              </a:buClr>
              <a:buFontTx/>
              <a:buChar char="▪"/>
              <a:defRPr sz="2400"/>
            </a:pPr>
            <a:r>
              <a:t> Slide 41: Meridith Schifsky, Illuminations of Love</a:t>
            </a:r>
          </a:p>
          <a:p>
            <a:pPr marL="0" indent="0">
              <a:buSzTx/>
              <a:buNone/>
              <a:defRPr sz="2400"/>
            </a:pPr>
            <a:r>
              <a:t> </a:t>
            </a:r>
          </a:p>
        </p:txBody>
      </p:sp>
      <p:sp>
        <p:nvSpPr>
          <p:cNvPr id="430" name="Slide Number Placeholder 4"/>
          <p:cNvSpPr txBox="1"/>
          <p:nvPr>
            <p:ph type="sldNum" sz="quarter" idx="2"/>
          </p:nvPr>
        </p:nvSpPr>
        <p:spPr>
          <a:xfrm>
            <a:off x="10979605" y="6514078"/>
            <a:ext cx="232878"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Slide Number Placeholder 4"/>
          <p:cNvSpPr txBox="1"/>
          <p:nvPr>
            <p:ph type="sldNum" sz="quarter" idx="2"/>
          </p:nvPr>
        </p:nvSpPr>
        <p:spPr>
          <a:xfrm>
            <a:off x="11043974" y="6514078"/>
            <a:ext cx="168509"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59" name="TextBox 6"/>
          <p:cNvSpPr txBox="1"/>
          <p:nvPr/>
        </p:nvSpPr>
        <p:spPr>
          <a:xfrm>
            <a:off x="2952749" y="632743"/>
            <a:ext cx="6286501" cy="1209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7200">
                <a:solidFill>
                  <a:srgbClr val="404040"/>
                </a:solidFill>
              </a:defRPr>
            </a:lvl1pPr>
          </a:lstStyle>
          <a:p>
            <a:pPr/>
            <a:r>
              <a:t>Centering Prayer</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3" name="Title 1"/>
          <p:cNvSpPr txBox="1"/>
          <p:nvPr>
            <p:ph type="title" idx="4294967295"/>
          </p:nvPr>
        </p:nvSpPr>
        <p:spPr>
          <a:xfrm>
            <a:off x="594803" y="385316"/>
            <a:ext cx="10992678" cy="1460464"/>
          </a:xfrm>
          <a:prstGeom prst="rect">
            <a:avLst/>
          </a:prstGeom>
        </p:spPr>
        <p:txBody>
          <a:bodyPr/>
          <a:lstStyle/>
          <a:p>
            <a:pPr defTabSz="603504">
              <a:defRPr spc="-66" sz="4752"/>
            </a:pPr>
            <a:r>
              <a:t>Centering Prayer </a:t>
            </a:r>
            <a:br/>
            <a:r>
              <a:t>und das Weisheitswort Jesu</a:t>
            </a:r>
          </a:p>
        </p:txBody>
      </p:sp>
      <p:sp>
        <p:nvSpPr>
          <p:cNvPr id="164" name="Content Placeholder 2"/>
          <p:cNvSpPr txBox="1"/>
          <p:nvPr>
            <p:ph type="body" sz="half" idx="4294967295"/>
          </p:nvPr>
        </p:nvSpPr>
        <p:spPr>
          <a:xfrm>
            <a:off x="1295399" y="1989610"/>
            <a:ext cx="9860282" cy="2683990"/>
          </a:xfrm>
          <a:prstGeom prst="rect">
            <a:avLst/>
          </a:prstGeom>
        </p:spPr>
        <p:txBody>
          <a:bodyPr/>
          <a:lstStyle/>
          <a:p>
            <a:pPr indent="-182879">
              <a:buSzTx/>
              <a:buNone/>
              <a:defRPr sz="4000"/>
            </a:pPr>
          </a:p>
          <a:p>
            <a:pPr lvl="2" marL="182879" indent="109220" algn="ctr">
              <a:spcBef>
                <a:spcPts val="400"/>
              </a:spcBef>
              <a:buSzTx/>
              <a:buNone/>
              <a:defRPr sz="3400"/>
            </a:pPr>
            <a:r>
              <a:t>"Wenn du betest, geh in deine Kammer, </a:t>
            </a:r>
            <a:endParaRPr sz="1400"/>
          </a:p>
          <a:p>
            <a:pPr lvl="2" marL="182879" indent="109220" algn="ctr">
              <a:spcBef>
                <a:spcPts val="400"/>
              </a:spcBef>
              <a:buSzTx/>
              <a:buNone/>
              <a:defRPr sz="3400"/>
            </a:pPr>
            <a:r>
              <a:t>schließ die Tür zu und bete..."</a:t>
            </a:r>
            <a:endParaRPr sz="1400"/>
          </a:p>
          <a:p>
            <a:pPr lvl="2" marL="182879" indent="109220" algn="ctr">
              <a:spcBef>
                <a:spcPts val="400"/>
              </a:spcBef>
              <a:buSzTx/>
              <a:buNone/>
              <a:defRPr sz="3400"/>
            </a:pPr>
            <a:r>
              <a:t>Matthäus 6,6</a:t>
            </a:r>
          </a:p>
        </p:txBody>
      </p:sp>
      <p:sp>
        <p:nvSpPr>
          <p:cNvPr id="165" name="Slide Number Placeholder 4"/>
          <p:cNvSpPr txBox="1"/>
          <p:nvPr>
            <p:ph type="sldNum" sz="quarter" idx="2"/>
          </p:nvPr>
        </p:nvSpPr>
        <p:spPr>
          <a:xfrm>
            <a:off x="11043974" y="6514078"/>
            <a:ext cx="168509"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9" name="Picture 2" descr="Picture 2"/>
          <p:cNvPicPr>
            <a:picLocks noChangeAspect="1"/>
          </p:cNvPicPr>
          <p:nvPr/>
        </p:nvPicPr>
        <p:blipFill>
          <a:blip r:embed="rId3">
            <a:extLst/>
          </a:blip>
          <a:stretch>
            <a:fillRect/>
          </a:stretch>
        </p:blipFill>
        <p:spPr>
          <a:xfrm>
            <a:off x="-3" y="-3"/>
            <a:ext cx="12192004" cy="6337008"/>
          </a:xfrm>
          <a:prstGeom prst="rect">
            <a:avLst/>
          </a:prstGeom>
          <a:ln w="12700">
            <a:miter lim="400000"/>
          </a:ln>
        </p:spPr>
      </p:pic>
      <p:sp>
        <p:nvSpPr>
          <p:cNvPr id="170" name="Slide Number Placeholder 4"/>
          <p:cNvSpPr txBox="1"/>
          <p:nvPr>
            <p:ph type="sldNum" sz="quarter" idx="2"/>
          </p:nvPr>
        </p:nvSpPr>
        <p:spPr>
          <a:xfrm>
            <a:off x="11043974" y="6514078"/>
            <a:ext cx="168509"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1" name="Title 1"/>
          <p:cNvSpPr txBox="1"/>
          <p:nvPr/>
        </p:nvSpPr>
        <p:spPr>
          <a:xfrm>
            <a:off x="5657599" y="346341"/>
            <a:ext cx="6605086" cy="1477646"/>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algn="ctr" defTabSz="914400">
              <a:lnSpc>
                <a:spcPct val="85000"/>
              </a:lnSpc>
              <a:defRPr spc="-50" sz="4800">
                <a:solidFill>
                  <a:srgbClr val="4D8E3F"/>
                </a:solidFill>
              </a:defRPr>
            </a:pPr>
            <a:r>
              <a:t>Warum </a:t>
            </a:r>
          </a:p>
          <a:p>
            <a:pPr algn="ctr" defTabSz="914400">
              <a:lnSpc>
                <a:spcPct val="85000"/>
              </a:lnSpc>
              <a:defRPr spc="-50" sz="4800">
                <a:solidFill>
                  <a:srgbClr val="4D8E3F"/>
                </a:solidFill>
              </a:defRPr>
            </a:pPr>
            <a:r>
              <a:t>Centering Prayer?</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689D9B"/>
        </a:solidFill>
      </p:bgPr>
    </p:bg>
    <p:spTree>
      <p:nvGrpSpPr>
        <p:cNvPr id="1" name=""/>
        <p:cNvGrpSpPr/>
        <p:nvPr/>
      </p:nvGrpSpPr>
      <p:grpSpPr>
        <a:xfrm>
          <a:off x="0" y="0"/>
          <a:ext cx="0" cy="0"/>
          <a:chOff x="0" y="0"/>
          <a:chExt cx="0" cy="0"/>
        </a:xfrm>
      </p:grpSpPr>
      <p:sp>
        <p:nvSpPr>
          <p:cNvPr id="175" name="Title 1"/>
          <p:cNvSpPr txBox="1"/>
          <p:nvPr>
            <p:ph type="title" idx="4294967295"/>
          </p:nvPr>
        </p:nvSpPr>
        <p:spPr>
          <a:xfrm>
            <a:off x="1097280" y="573686"/>
            <a:ext cx="10058401" cy="1450758"/>
          </a:xfrm>
          <a:prstGeom prst="rect">
            <a:avLst/>
          </a:prstGeom>
        </p:spPr>
        <p:txBody>
          <a:bodyPr/>
          <a:lstStyle>
            <a:lvl1pPr>
              <a:defRPr spc="-100" sz="7200"/>
            </a:lvl1pPr>
          </a:lstStyle>
          <a:p>
            <a:pPr/>
            <a:r>
              <a:t>Option</a:t>
            </a:r>
          </a:p>
        </p:txBody>
      </p:sp>
      <p:sp>
        <p:nvSpPr>
          <p:cNvPr id="176" name="Slide Number Placeholder 4"/>
          <p:cNvSpPr txBox="1"/>
          <p:nvPr>
            <p:ph type="sldNum" sz="quarter" idx="2"/>
          </p:nvPr>
        </p:nvSpPr>
        <p:spPr>
          <a:xfrm>
            <a:off x="11043974" y="6514078"/>
            <a:ext cx="168509"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79" name="Picture Placeholder 7"/>
          <p:cNvGrpSpPr/>
          <p:nvPr/>
        </p:nvGrpSpPr>
        <p:grpSpPr>
          <a:xfrm>
            <a:off x="240463" y="2036024"/>
            <a:ext cx="3572098" cy="2974361"/>
            <a:chOff x="0" y="0"/>
            <a:chExt cx="3572097" cy="2974359"/>
          </a:xfrm>
        </p:grpSpPr>
        <p:sp>
          <p:nvSpPr>
            <p:cNvPr id="177" name="Rectangle"/>
            <p:cNvSpPr/>
            <p:nvPr/>
          </p:nvSpPr>
          <p:spPr>
            <a:xfrm>
              <a:off x="0" y="0"/>
              <a:ext cx="3572098" cy="2974360"/>
            </a:xfrm>
            <a:prstGeom prst="rect">
              <a:avLst/>
            </a:prstGeom>
            <a:solidFill>
              <a:srgbClr val="CDCDC3"/>
            </a:solidFill>
            <a:ln w="12700" cap="flat">
              <a:noFill/>
              <a:miter lim="400000"/>
            </a:ln>
            <a:effectLst/>
          </p:spPr>
          <p:txBody>
            <a:bodyPr wrap="square" lIns="45719" tIns="45719" rIns="45719" bIns="45719" numCol="1" anchor="ctr">
              <a:noAutofit/>
            </a:bodyPr>
            <a:lstStyle/>
            <a:p>
              <a:pPr/>
            </a:p>
          </p:txBody>
        </p:sp>
        <p:pic>
          <p:nvPicPr>
            <p:cNvPr id="178" name="image13.png" descr="image13.png"/>
            <p:cNvPicPr>
              <a:picLocks noChangeAspect="1"/>
            </p:cNvPicPr>
            <p:nvPr/>
          </p:nvPicPr>
          <p:blipFill>
            <a:blip r:embed="rId3">
              <a:extLst/>
            </a:blip>
            <a:stretch>
              <a:fillRect/>
            </a:stretch>
          </p:blipFill>
          <p:spPr>
            <a:xfrm>
              <a:off x="0" y="0"/>
              <a:ext cx="3572098" cy="2974360"/>
            </a:xfrm>
            <a:prstGeom prst="rect">
              <a:avLst/>
            </a:prstGeom>
            <a:ln w="12700" cap="flat">
              <a:noFill/>
              <a:miter lim="400000"/>
            </a:ln>
            <a:effectLst/>
          </p:spPr>
        </p:pic>
      </p:grpSp>
      <p:pic>
        <p:nvPicPr>
          <p:cNvPr id="180" name="Picture Placeholder 7" descr="Picture Placeholder 7"/>
          <p:cNvPicPr>
            <a:picLocks noChangeAspect="1"/>
          </p:cNvPicPr>
          <p:nvPr/>
        </p:nvPicPr>
        <p:blipFill>
          <a:blip r:embed="rId4">
            <a:extLst/>
          </a:blip>
          <a:stretch>
            <a:fillRect/>
          </a:stretch>
        </p:blipFill>
        <p:spPr>
          <a:xfrm>
            <a:off x="4086666" y="2036024"/>
            <a:ext cx="3997400" cy="2969595"/>
          </a:xfrm>
          <a:prstGeom prst="rect">
            <a:avLst/>
          </a:prstGeom>
          <a:ln w="12700">
            <a:miter lim="400000"/>
          </a:ln>
        </p:spPr>
      </p:pic>
      <p:pic>
        <p:nvPicPr>
          <p:cNvPr id="181" name="Picture Placeholder 10" descr="Picture Placeholder 10"/>
          <p:cNvPicPr>
            <a:picLocks noChangeAspect="1"/>
          </p:cNvPicPr>
          <p:nvPr/>
        </p:nvPicPr>
        <p:blipFill>
          <a:blip r:embed="rId5">
            <a:extLst/>
          </a:blip>
          <a:stretch>
            <a:fillRect/>
          </a:stretch>
        </p:blipFill>
        <p:spPr>
          <a:xfrm>
            <a:off x="8399043" y="2036024"/>
            <a:ext cx="3572099" cy="2974361"/>
          </a:xfrm>
          <a:prstGeom prst="rect">
            <a:avLst/>
          </a:prstGeom>
          <a:ln w="12700">
            <a:miter lim="400000"/>
          </a:ln>
        </p:spPr>
      </p:pic>
      <p:sp>
        <p:nvSpPr>
          <p:cNvPr id="182" name="Title 1"/>
          <p:cNvSpPr txBox="1"/>
          <p:nvPr/>
        </p:nvSpPr>
        <p:spPr>
          <a:xfrm>
            <a:off x="8444763" y="5287971"/>
            <a:ext cx="3405953" cy="7772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defTabSz="914400">
              <a:lnSpc>
                <a:spcPct val="85000"/>
              </a:lnSpc>
              <a:defRPr spc="-45" sz="4400">
                <a:solidFill>
                  <a:srgbClr val="03381F"/>
                </a:solidFill>
              </a:defRPr>
            </a:lvl1pPr>
          </a:lstStyle>
          <a:p>
            <a:pPr/>
            <a:r>
              <a:t>Gemeinschaft</a:t>
            </a:r>
          </a:p>
        </p:txBody>
      </p:sp>
      <p:sp>
        <p:nvSpPr>
          <p:cNvPr id="183" name="Title 1"/>
          <p:cNvSpPr txBox="1"/>
          <p:nvPr/>
        </p:nvSpPr>
        <p:spPr>
          <a:xfrm>
            <a:off x="4787060" y="5287973"/>
            <a:ext cx="2596610" cy="7772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defTabSz="914400">
              <a:lnSpc>
                <a:spcPct val="85000"/>
              </a:lnSpc>
              <a:defRPr spc="-45" sz="4400">
                <a:solidFill>
                  <a:srgbClr val="03381F"/>
                </a:solidFill>
              </a:defRPr>
            </a:lvl1pPr>
          </a:lstStyle>
          <a:p>
            <a:pPr/>
            <a:r>
              <a:t>Tradition</a:t>
            </a:r>
          </a:p>
        </p:txBody>
      </p:sp>
      <p:sp>
        <p:nvSpPr>
          <p:cNvPr id="184" name="Title 1"/>
          <p:cNvSpPr txBox="1"/>
          <p:nvPr/>
        </p:nvSpPr>
        <p:spPr>
          <a:xfrm>
            <a:off x="916933" y="5287973"/>
            <a:ext cx="2596609" cy="7772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defTabSz="914400">
              <a:lnSpc>
                <a:spcPct val="85000"/>
              </a:lnSpc>
              <a:defRPr spc="-45" sz="4400">
                <a:solidFill>
                  <a:srgbClr val="03381F"/>
                </a:solidFill>
              </a:defRPr>
            </a:lvl1pPr>
          </a:lstStyle>
          <a:p>
            <a:pPr/>
            <a:r>
              <a:t>Bibel</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Title 1"/>
          <p:cNvSpPr txBox="1"/>
          <p:nvPr>
            <p:ph type="title"/>
          </p:nvPr>
        </p:nvSpPr>
        <p:spPr>
          <a:xfrm>
            <a:off x="1097279" y="5074920"/>
            <a:ext cx="10113647" cy="822961"/>
          </a:xfrm>
          <a:prstGeom prst="rect">
            <a:avLst/>
          </a:prstGeom>
        </p:spPr>
        <p:txBody>
          <a:bodyPr/>
          <a:lstStyle>
            <a:lvl1pPr>
              <a:defRPr spc="-100"/>
            </a:lvl1pPr>
          </a:lstStyle>
          <a:p>
            <a:pPr/>
            <a:r>
              <a:t>Die kontemplative Dimension in der Bibel</a:t>
            </a:r>
          </a:p>
        </p:txBody>
      </p:sp>
      <p:sp>
        <p:nvSpPr>
          <p:cNvPr id="189" name="Slide Number Placeholder 5"/>
          <p:cNvSpPr txBox="1"/>
          <p:nvPr>
            <p:ph type="sldNum" sz="quarter" idx="2"/>
          </p:nvPr>
        </p:nvSpPr>
        <p:spPr>
          <a:xfrm>
            <a:off x="11043974" y="6514078"/>
            <a:ext cx="168509" cy="2565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192" name="Picture Placeholder 7"/>
          <p:cNvGrpSpPr/>
          <p:nvPr/>
        </p:nvGrpSpPr>
        <p:grpSpPr>
          <a:xfrm>
            <a:off x="29" y="0"/>
            <a:ext cx="12191987" cy="4915076"/>
            <a:chOff x="14" y="0"/>
            <a:chExt cx="12191985" cy="4915075"/>
          </a:xfrm>
        </p:grpSpPr>
        <p:sp>
          <p:nvSpPr>
            <p:cNvPr id="190" name="Rectangle"/>
            <p:cNvSpPr/>
            <p:nvPr/>
          </p:nvSpPr>
          <p:spPr>
            <a:xfrm>
              <a:off x="14" y="0"/>
              <a:ext cx="12191987" cy="4915076"/>
            </a:xfrm>
            <a:prstGeom prst="rect">
              <a:avLst/>
            </a:prstGeom>
            <a:solidFill>
              <a:srgbClr val="CDCDC3"/>
            </a:solidFill>
            <a:ln w="12700" cap="flat">
              <a:noFill/>
              <a:miter lim="400000"/>
            </a:ln>
            <a:effectLst/>
          </p:spPr>
          <p:txBody>
            <a:bodyPr wrap="square" lIns="45719" tIns="45719" rIns="45719" bIns="45719" numCol="1" anchor="ctr">
              <a:noAutofit/>
            </a:bodyPr>
            <a:lstStyle/>
            <a:p>
              <a:pPr/>
            </a:p>
          </p:txBody>
        </p:sp>
        <p:pic>
          <p:nvPicPr>
            <p:cNvPr id="191" name="image16.jpeg" descr="image16.jpeg"/>
            <p:cNvPicPr>
              <a:picLocks noChangeAspect="1"/>
            </p:cNvPicPr>
            <p:nvPr/>
          </p:nvPicPr>
          <p:blipFill>
            <a:blip r:embed="rId3">
              <a:extLst/>
            </a:blip>
            <a:stretch>
              <a:fillRect/>
            </a:stretch>
          </p:blipFill>
          <p:spPr>
            <a:xfrm>
              <a:off x="14" y="0"/>
              <a:ext cx="12191987" cy="4915076"/>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Retrospect">
  <a:themeElements>
    <a:clrScheme name="Retrospect">
      <a:dk1>
        <a:srgbClr val="000000"/>
      </a:dk1>
      <a:lt1>
        <a:srgbClr val="A1B3A7"/>
      </a:lt1>
      <a:dk2>
        <a:srgbClr val="A7A7A7"/>
      </a:dk2>
      <a:lt2>
        <a:srgbClr val="535353"/>
      </a:lt2>
      <a:accent1>
        <a:srgbClr val="9DBFBE"/>
      </a:accent1>
      <a:accent2>
        <a:srgbClr val="DB8631"/>
      </a:accent2>
      <a:accent3>
        <a:srgbClr val="E3CC5A"/>
      </a:accent3>
      <a:accent4>
        <a:srgbClr val="ACADA8"/>
      </a:accent4>
      <a:accent5>
        <a:srgbClr val="9A6D44"/>
      </a:accent5>
      <a:accent6>
        <a:srgbClr val="B3B435"/>
      </a:accent6>
      <a:hlink>
        <a:srgbClr val="0000FF"/>
      </a:hlink>
      <a:folHlink>
        <a:srgbClr val="FF00FF"/>
      </a:folHlink>
    </a:clrScheme>
    <a:fontScheme name="Retrospect">
      <a:majorFont>
        <a:latin typeface="Helvetica"/>
        <a:ea typeface="Helvetica"/>
        <a:cs typeface="Helvetica"/>
      </a:majorFont>
      <a:minorFont>
        <a:latin typeface="Calibri"/>
        <a:ea typeface="Calibri"/>
        <a:cs typeface="Calibri"/>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2700000">
              <a:srgbClr val="000000">
                <a:alpha val="60000"/>
              </a:srgbClr>
            </a:outerShdw>
          </a:effectLst>
        </a:effectStyle>
        <a:effectStyle>
          <a:effectLst>
            <a:outerShdw sx="100000" sy="100000" kx="0" ky="0" algn="b" rotWithShape="0" blurRad="38100" dist="25400" dir="270000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outerShdw sx="100000" sy="100000" kx="0" ky="0" algn="b" rotWithShape="0" blurRad="38100" dist="25400" dir="2700000">
            <a:srgbClr val="000000">
              <a:alpha val="6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A7A7A7"/>
      </a:dk2>
      <a:lt2>
        <a:srgbClr val="535353"/>
      </a:lt2>
      <a:accent1>
        <a:srgbClr val="9DBFBE"/>
      </a:accent1>
      <a:accent2>
        <a:srgbClr val="DB8631"/>
      </a:accent2>
      <a:accent3>
        <a:srgbClr val="E3CC5A"/>
      </a:accent3>
      <a:accent4>
        <a:srgbClr val="ACADA8"/>
      </a:accent4>
      <a:accent5>
        <a:srgbClr val="9A6D44"/>
      </a:accent5>
      <a:accent6>
        <a:srgbClr val="B3B435"/>
      </a:accent6>
      <a:hlink>
        <a:srgbClr val="0000FF"/>
      </a:hlink>
      <a:folHlink>
        <a:srgbClr val="FF00FF"/>
      </a:folHlink>
    </a:clrScheme>
    <a:fontScheme name="Retrospect">
      <a:majorFont>
        <a:latin typeface="Helvetica"/>
        <a:ea typeface="Helvetica"/>
        <a:cs typeface="Helvetica"/>
      </a:majorFont>
      <a:minorFont>
        <a:latin typeface="Calibri"/>
        <a:ea typeface="Calibri"/>
        <a:cs typeface="Calibri"/>
      </a:minorFont>
    </a:fontScheme>
    <a:fmtScheme name="Retrospec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2700000">
              <a:srgbClr val="000000">
                <a:alpha val="60000"/>
              </a:srgbClr>
            </a:outerShdw>
          </a:effectLst>
        </a:effectStyle>
        <a:effectStyle>
          <a:effectLst>
            <a:outerShdw sx="100000" sy="100000" kx="0" ky="0" algn="b" rotWithShape="0" blurRad="38100" dist="25400" dir="2700000">
              <a:srgbClr val="000000">
                <a:alpha val="6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outerShdw sx="100000" sy="100000" kx="0" ky="0" algn="b" rotWithShape="0" blurRad="38100" dist="25400" dir="2700000">
            <a:srgbClr val="000000">
              <a:alpha val="60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